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8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46E9-38C8-2942-ACA7-9D55AA77A31F}"/>
              </a:ext>
            </a:extLst>
          </p:cNvPr>
          <p:cNvSpPr>
            <a:spLocks noGrp="1"/>
          </p:cNvSpPr>
          <p:nvPr>
            <p:ph type="ctrTitle"/>
          </p:nvPr>
        </p:nvSpPr>
        <p:spPr>
          <a:xfrm>
            <a:off x="1759236" y="2365787"/>
            <a:ext cx="8679915" cy="1458446"/>
          </a:xfrm>
        </p:spPr>
        <p:txBody>
          <a:bodyPr/>
          <a:lstStyle/>
          <a:p>
            <a:r>
              <a:rPr lang="en-US"/>
              <a:t>Cabinet Dictatorship</a:t>
            </a:r>
          </a:p>
        </p:txBody>
      </p:sp>
      <p:sp>
        <p:nvSpPr>
          <p:cNvPr id="3" name="Subtitle 2">
            <a:extLst>
              <a:ext uri="{FF2B5EF4-FFF2-40B4-BE49-F238E27FC236}">
                <a16:creationId xmlns:a16="http://schemas.microsoft.com/office/drawing/2014/main" id="{66F3C709-0C56-9E46-B5BE-78AD89EE46CC}"/>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360711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7C66-884A-424A-8644-E016687D7DAE}"/>
              </a:ext>
            </a:extLst>
          </p:cNvPr>
          <p:cNvSpPr>
            <a:spLocks noGrp="1"/>
          </p:cNvSpPr>
          <p:nvPr>
            <p:ph type="title"/>
          </p:nvPr>
        </p:nvSpPr>
        <p:spPr/>
        <p:txBody>
          <a:bodyPr/>
          <a:lstStyle/>
          <a:p>
            <a:r>
              <a:rPr lang="en-US"/>
              <a:t>Concept</a:t>
            </a:r>
          </a:p>
        </p:txBody>
      </p:sp>
      <p:sp>
        <p:nvSpPr>
          <p:cNvPr id="3" name="Content Placeholder 2">
            <a:extLst>
              <a:ext uri="{FF2B5EF4-FFF2-40B4-BE49-F238E27FC236}">
                <a16:creationId xmlns:a16="http://schemas.microsoft.com/office/drawing/2014/main" id="{F5423442-F870-1E4A-86B4-334D0DCF2529}"/>
              </a:ext>
            </a:extLst>
          </p:cNvPr>
          <p:cNvSpPr>
            <a:spLocks noGrp="1"/>
          </p:cNvSpPr>
          <p:nvPr>
            <p:ph idx="1"/>
          </p:nvPr>
        </p:nvSpPr>
        <p:spPr>
          <a:xfrm>
            <a:off x="4635795" y="297712"/>
            <a:ext cx="7556205" cy="6560288"/>
          </a:xfrm>
        </p:spPr>
        <p:txBody>
          <a:bodyPr>
            <a:normAutofit/>
          </a:bodyPr>
          <a:lstStyle/>
          <a:p>
            <a:r>
              <a:rPr lang="en-US" dirty="0"/>
              <a:t>In theory cabinet governs with the consent and support of the house of commons. In the exercise of its powers the cabinet is responsible to Parliament.  The cabinet though holds a dominant position today.</a:t>
            </a:r>
          </a:p>
          <a:p>
            <a:r>
              <a:rPr lang="en-US" dirty="0"/>
              <a:t>The cabinet commands the program of the house of commons and </a:t>
            </a:r>
            <a:r>
              <a:rPr lang="en-US" dirty="0" err="1"/>
              <a:t>initiatss</a:t>
            </a:r>
            <a:r>
              <a:rPr lang="en-US" dirty="0"/>
              <a:t> important legislations. It is also a responsibility of the cabinet to conduct administrative duties.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British Cabinet is also collectively responsible to the House of Common for its actions. This means that all members of the cabinet are equally responsible to the House of Commons and the public for the government’s actions and policies. No matter how much a minister is against any decision or policy, once that policy is adopted by the Cabinet, no member can call his vote against that policy before the House of Common or the public, unless he is in the Cabinet. Is a member of Thus, we see that due to collective responsibility, the cabinet performs the work for one party. </a:t>
            </a:r>
          </a:p>
          <a:p>
            <a:r>
              <a:rPr lang="en-US" dirty="0"/>
              <a:t>The cabinet dictatorship is also reinforced by the supremacy of parliament. Acts of parliament is also an expression of cabinet policy.</a:t>
            </a:r>
          </a:p>
        </p:txBody>
      </p:sp>
    </p:spTree>
    <p:extLst>
      <p:ext uri="{BB962C8B-B14F-4D97-AF65-F5344CB8AC3E}">
        <p14:creationId xmlns:p14="http://schemas.microsoft.com/office/powerpoint/2010/main" val="177692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1EE0-0B05-C741-AAF7-6BC32301F3D8}"/>
              </a:ext>
            </a:extLst>
          </p:cNvPr>
          <p:cNvSpPr>
            <a:spLocks noGrp="1"/>
          </p:cNvSpPr>
          <p:nvPr>
            <p:ph type="title"/>
          </p:nvPr>
        </p:nvSpPr>
        <p:spPr/>
        <p:txBody>
          <a:bodyPr/>
          <a:lstStyle/>
          <a:p>
            <a:r>
              <a:rPr lang="en-US"/>
              <a:t>Concept (Cont.)</a:t>
            </a:r>
          </a:p>
        </p:txBody>
      </p:sp>
      <p:sp>
        <p:nvSpPr>
          <p:cNvPr id="3" name="Content Placeholder 2">
            <a:extLst>
              <a:ext uri="{FF2B5EF4-FFF2-40B4-BE49-F238E27FC236}">
                <a16:creationId xmlns:a16="http://schemas.microsoft.com/office/drawing/2014/main" id="{242ECD0A-4478-324B-BEFC-4CF0FAE85E2E}"/>
              </a:ext>
            </a:extLst>
          </p:cNvPr>
          <p:cNvSpPr>
            <a:spLocks noGrp="1"/>
          </p:cNvSpPr>
          <p:nvPr>
            <p:ph idx="1"/>
          </p:nvPr>
        </p:nvSpPr>
        <p:spPr/>
        <p:txBody>
          <a:bodyPr/>
          <a:lstStyle/>
          <a:p>
            <a:r>
              <a:rPr lang="en-US"/>
              <a:t>Through the doctrine of ‘collective responsibility’ all ministers work as a team hence decisions made by the cabinet are supported by all the ministers. </a:t>
            </a:r>
          </a:p>
          <a:p>
            <a:r>
              <a:rPr lang="en-US"/>
              <a:t>The political parties of UK are very disciplined in nature, they organize their members in parliament. The prime minister and the cabinet very much control the house of commons. Hence strong party discipline ensures discipline in the cabinet also.</a:t>
            </a:r>
          </a:p>
        </p:txBody>
      </p:sp>
    </p:spTree>
    <p:extLst>
      <p:ext uri="{BB962C8B-B14F-4D97-AF65-F5344CB8AC3E}">
        <p14:creationId xmlns:p14="http://schemas.microsoft.com/office/powerpoint/2010/main" val="203397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338A-4D05-7B45-8508-F9E6946E84B5}"/>
              </a:ext>
            </a:extLst>
          </p:cNvPr>
          <p:cNvSpPr>
            <a:spLocks noGrp="1"/>
          </p:cNvSpPr>
          <p:nvPr>
            <p:ph type="title"/>
          </p:nvPr>
        </p:nvSpPr>
        <p:spPr/>
        <p:txBody>
          <a:bodyPr/>
          <a:lstStyle/>
          <a:p>
            <a:r>
              <a:rPr lang="en-US"/>
              <a:t>Limitations of the Cabinet</a:t>
            </a:r>
          </a:p>
        </p:txBody>
      </p:sp>
      <p:sp>
        <p:nvSpPr>
          <p:cNvPr id="3" name="Content Placeholder 2">
            <a:extLst>
              <a:ext uri="{FF2B5EF4-FFF2-40B4-BE49-F238E27FC236}">
                <a16:creationId xmlns:a16="http://schemas.microsoft.com/office/drawing/2014/main" id="{FBF2F57D-B578-D04B-B82F-21F343BB539F}"/>
              </a:ext>
            </a:extLst>
          </p:cNvPr>
          <p:cNvSpPr>
            <a:spLocks noGrp="1"/>
          </p:cNvSpPr>
          <p:nvPr>
            <p:ph idx="1"/>
          </p:nvPr>
        </p:nvSpPr>
        <p:spPr/>
        <p:txBody>
          <a:bodyPr/>
          <a:lstStyle/>
          <a:p>
            <a:r>
              <a:rPr lang="en-US"/>
              <a:t>Newspapers and public opinion puts some limitations on the cabinet.</a:t>
            </a:r>
          </a:p>
          <a:p>
            <a:r>
              <a:rPr lang="en-US"/>
              <a:t>The existence of opposition also puts restraint on the dominance of the cabinet, a strong and well organized government puts a threat to the government.</a:t>
            </a:r>
          </a:p>
          <a:p>
            <a:r>
              <a:rPr lang="en-US"/>
              <a:t>Hence the cabinet is also exposed to certain pressures which it cannot ignore.</a:t>
            </a:r>
          </a:p>
        </p:txBody>
      </p:sp>
    </p:spTree>
    <p:extLst>
      <p:ext uri="{BB962C8B-B14F-4D97-AF65-F5344CB8AC3E}">
        <p14:creationId xmlns:p14="http://schemas.microsoft.com/office/powerpoint/2010/main" val="268715200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Calibri Light</vt:lpstr>
      <vt:lpstr>Rockwell</vt:lpstr>
      <vt:lpstr>Wingdings</vt:lpstr>
      <vt:lpstr>Atlas</vt:lpstr>
      <vt:lpstr>Cabinet Dictatorship</vt:lpstr>
      <vt:lpstr>Concept</vt:lpstr>
      <vt:lpstr>Concept (Cont.)</vt:lpstr>
      <vt:lpstr>Limitations of the Cabinet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Cabinet Dictatorship</dc:title>
  <dc:creator>paromita.jnu@gmail.com</dc:creator>
  <cp:lastModifiedBy>PC</cp:lastModifiedBy>
  <cp:revision>3</cp:revision>
  <dcterms:created xsi:type="dcterms:W3CDTF">2020-04-14T05:05:19Z</dcterms:created>
  <dcterms:modified xsi:type="dcterms:W3CDTF">2023-05-02T05:18:41Z</dcterms:modified>
</cp:coreProperties>
</file>