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57" r:id="rId5"/>
    <p:sldId id="264" r:id="rId6"/>
    <p:sldId id="265" r:id="rId7"/>
    <p:sldId id="266" r:id="rId8"/>
    <p:sldId id="267" r:id="rId9"/>
    <p:sldId id="261"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8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5/11/2023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5/11/2023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5/11/2023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F26D-ECBF-AF40-9FC1-6CBFF4F83621}"/>
              </a:ext>
            </a:extLst>
          </p:cNvPr>
          <p:cNvSpPr>
            <a:spLocks noGrp="1"/>
          </p:cNvSpPr>
          <p:nvPr>
            <p:ph type="ctrTitle"/>
          </p:nvPr>
        </p:nvSpPr>
        <p:spPr/>
        <p:txBody>
          <a:bodyPr/>
          <a:lstStyle/>
          <a:p>
            <a:r>
              <a:rPr lang="en-US"/>
              <a:t>Conventions in the British Constitutiton</a:t>
            </a:r>
          </a:p>
        </p:txBody>
      </p:sp>
      <p:sp>
        <p:nvSpPr>
          <p:cNvPr id="3" name="Subtitle 2">
            <a:extLst>
              <a:ext uri="{FF2B5EF4-FFF2-40B4-BE49-F238E27FC236}">
                <a16:creationId xmlns:a16="http://schemas.microsoft.com/office/drawing/2014/main" id="{4B6CA9D8-0DFC-384B-B36E-D08BABFA0AA7}"/>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55104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FCE8-D3E8-C342-BAD3-855D816C359D}"/>
              </a:ext>
            </a:extLst>
          </p:cNvPr>
          <p:cNvSpPr>
            <a:spLocks noGrp="1"/>
          </p:cNvSpPr>
          <p:nvPr>
            <p:ph type="title"/>
          </p:nvPr>
        </p:nvSpPr>
        <p:spPr/>
        <p:txBody>
          <a:bodyPr/>
          <a:lstStyle/>
          <a:p>
            <a:r>
              <a:rPr lang="en-US"/>
              <a:t>Why are conventions obeyed?</a:t>
            </a:r>
          </a:p>
        </p:txBody>
      </p:sp>
      <p:sp>
        <p:nvSpPr>
          <p:cNvPr id="3" name="Content Placeholder 2">
            <a:extLst>
              <a:ext uri="{FF2B5EF4-FFF2-40B4-BE49-F238E27FC236}">
                <a16:creationId xmlns:a16="http://schemas.microsoft.com/office/drawing/2014/main" id="{23D2C35A-661D-2F42-90A3-A7F2AE6F07D9}"/>
              </a:ext>
            </a:extLst>
          </p:cNvPr>
          <p:cNvSpPr>
            <a:spLocks noGrp="1"/>
          </p:cNvSpPr>
          <p:nvPr>
            <p:ph idx="1"/>
          </p:nvPr>
        </p:nvSpPr>
        <p:spPr/>
        <p:txBody>
          <a:bodyPr/>
          <a:lstStyle/>
          <a:p>
            <a:r>
              <a:rPr lang="en-US"/>
              <a:t>A.V. Dicey stated that ‘conventions are those understanding of habits, understandings and practices which by the sole authority regulate the way legal laws are applied.’  However one needs to know that conventions aren’t laws. </a:t>
            </a:r>
          </a:p>
          <a:p>
            <a:r>
              <a:rPr lang="en-US"/>
              <a:t>However there is a general agreement among the ruling parties that conventions is a fundamental principle of the british political system.</a:t>
            </a:r>
          </a:p>
          <a:p>
            <a:r>
              <a:rPr lang="en-US"/>
              <a:t>Also the force of public opinion gives a form of sanctions to the conventions. The people expect that the fundamental conventions on which the british political system is based should be obeyed.</a:t>
            </a:r>
          </a:p>
        </p:txBody>
      </p:sp>
    </p:spTree>
    <p:extLst>
      <p:ext uri="{BB962C8B-B14F-4D97-AF65-F5344CB8AC3E}">
        <p14:creationId xmlns:p14="http://schemas.microsoft.com/office/powerpoint/2010/main" val="393970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2DB9-0500-A200-C997-3D59E048BFFC}"/>
              </a:ext>
            </a:extLst>
          </p:cNvPr>
          <p:cNvSpPr>
            <a:spLocks noGrp="1"/>
          </p:cNvSpPr>
          <p:nvPr>
            <p:ph type="title"/>
          </p:nvPr>
        </p:nvSpPr>
        <p:spPr/>
        <p:txBody>
          <a:bodyPr/>
          <a:lstStyle/>
          <a:p>
            <a:r>
              <a:rPr lang="en-IN" dirty="0"/>
              <a:t>Conventions</a:t>
            </a:r>
            <a:endParaRPr lang="en-US" dirty="0"/>
          </a:p>
        </p:txBody>
      </p:sp>
      <p:sp>
        <p:nvSpPr>
          <p:cNvPr id="3" name="Content Placeholder 2">
            <a:extLst>
              <a:ext uri="{FF2B5EF4-FFF2-40B4-BE49-F238E27FC236}">
                <a16:creationId xmlns:a16="http://schemas.microsoft.com/office/drawing/2014/main" id="{3EBB38F6-4791-D78E-E291-9B100EB21784}"/>
              </a:ext>
            </a:extLst>
          </p:cNvPr>
          <p:cNvSpPr>
            <a:spLocks noGrp="1"/>
          </p:cNvSpPr>
          <p:nvPr>
            <p:ph idx="1"/>
          </p:nvPr>
        </p:nvSpPr>
        <p:spPr/>
        <p:txBody>
          <a:bodyPr/>
          <a:lstStyle/>
          <a:p>
            <a:r>
              <a:rPr lang="en-IN" dirty="0"/>
              <a:t>Conventions are those unwritten rules of political conduct which have got the approval of the people and have become part and parcel of political constitution. Though no punishment is given on the violation of conventions, yet the people obey these because of their utility.</a:t>
            </a:r>
          </a:p>
          <a:p>
            <a:r>
              <a:rPr lang="en-IN" dirty="0"/>
              <a:t>Conventions are not made, rather they just come into existence and no punishment is given for violating these. However, </a:t>
            </a:r>
            <a:r>
              <a:rPr lang="en-IN" dirty="0" err="1"/>
              <a:t>inspite</a:t>
            </a:r>
            <a:r>
              <a:rPr lang="en-IN" dirty="0"/>
              <a:t> of that these are obeyed like laws and sometimes they are given more respect than to the laws. Being an unwritten, most of the part of British  constitution is based on conventions. </a:t>
            </a:r>
          </a:p>
          <a:p>
            <a:endParaRPr lang="en-IN" dirty="0"/>
          </a:p>
          <a:p>
            <a:endParaRPr lang="en-US" dirty="0"/>
          </a:p>
        </p:txBody>
      </p:sp>
    </p:spTree>
    <p:extLst>
      <p:ext uri="{BB962C8B-B14F-4D97-AF65-F5344CB8AC3E}">
        <p14:creationId xmlns:p14="http://schemas.microsoft.com/office/powerpoint/2010/main" val="110022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DFAA-B28F-E89F-7FC6-92C87EB64F65}"/>
              </a:ext>
            </a:extLst>
          </p:cNvPr>
          <p:cNvSpPr>
            <a:spLocks noGrp="1"/>
          </p:cNvSpPr>
          <p:nvPr>
            <p:ph type="title"/>
          </p:nvPr>
        </p:nvSpPr>
        <p:spPr/>
        <p:txBody>
          <a:bodyPr/>
          <a:lstStyle/>
          <a:p>
            <a:r>
              <a:rPr lang="en-IN" dirty="0"/>
              <a:t>Conventions</a:t>
            </a:r>
            <a:endParaRPr lang="en-US" dirty="0"/>
          </a:p>
        </p:txBody>
      </p:sp>
      <p:sp>
        <p:nvSpPr>
          <p:cNvPr id="3" name="Content Placeholder 2">
            <a:extLst>
              <a:ext uri="{FF2B5EF4-FFF2-40B4-BE49-F238E27FC236}">
                <a16:creationId xmlns:a16="http://schemas.microsoft.com/office/drawing/2014/main" id="{FD800FC6-EA25-A2FE-E423-03DCF3476B30}"/>
              </a:ext>
            </a:extLst>
          </p:cNvPr>
          <p:cNvSpPr>
            <a:spLocks noGrp="1"/>
          </p:cNvSpPr>
          <p:nvPr>
            <p:ph idx="1"/>
          </p:nvPr>
        </p:nvSpPr>
        <p:spPr>
          <a:xfrm>
            <a:off x="4594302" y="-1"/>
            <a:ext cx="7426713" cy="6668429"/>
          </a:xfrm>
        </p:spPr>
        <p:txBody>
          <a:bodyPr>
            <a:normAutofit/>
          </a:bodyPr>
          <a:lstStyle/>
          <a:p>
            <a:r>
              <a:rPr lang="en-IN" dirty="0"/>
              <a:t>Features of Conventions:</a:t>
            </a:r>
          </a:p>
          <a:p>
            <a:r>
              <a:rPr lang="en-IN" dirty="0"/>
              <a:t>conventions are unwritten</a:t>
            </a:r>
          </a:p>
          <a:p>
            <a:r>
              <a:rPr lang="en-IN" dirty="0"/>
              <a:t>Conventions are uncertain</a:t>
            </a:r>
          </a:p>
          <a:p>
            <a:r>
              <a:rPr lang="en-IN" dirty="0"/>
              <a:t>No specific method to change the conventions</a:t>
            </a:r>
          </a:p>
          <a:p>
            <a:r>
              <a:rPr lang="en-IN" dirty="0"/>
              <a:t>Courts do not recognise the conventions</a:t>
            </a:r>
          </a:p>
          <a:p>
            <a:r>
              <a:rPr lang="en-IN" dirty="0"/>
              <a:t>No punishment for breaking Conventions</a:t>
            </a:r>
          </a:p>
          <a:p>
            <a:r>
              <a:rPr lang="en-US" dirty="0"/>
              <a:t>.</a:t>
            </a:r>
          </a:p>
          <a:p>
            <a:r>
              <a:rPr lang="en-IN" dirty="0"/>
              <a:t>DIFFERENCE BETWEEN CONVENTIONS AND LAW</a:t>
            </a:r>
          </a:p>
          <a:p>
            <a:r>
              <a:rPr lang="en-IN" dirty="0"/>
              <a:t>Conventions are unwritten whereas laws are written</a:t>
            </a:r>
          </a:p>
          <a:p>
            <a:r>
              <a:rPr lang="en-IN" dirty="0"/>
              <a:t>Conventions are uncertain whereas laws are certain.</a:t>
            </a:r>
          </a:p>
          <a:p>
            <a:r>
              <a:rPr lang="en-IN" dirty="0"/>
              <a:t>There is no specific method to change conventions but Laws can be changed through specific method.</a:t>
            </a:r>
          </a:p>
          <a:p>
            <a:r>
              <a:rPr lang="en-IN" dirty="0"/>
              <a:t>Violation of laws invite punishment but not of a convention.</a:t>
            </a:r>
          </a:p>
          <a:p>
            <a:endParaRPr lang="en-US" dirty="0"/>
          </a:p>
        </p:txBody>
      </p:sp>
    </p:spTree>
    <p:extLst>
      <p:ext uri="{BB962C8B-B14F-4D97-AF65-F5344CB8AC3E}">
        <p14:creationId xmlns:p14="http://schemas.microsoft.com/office/powerpoint/2010/main" val="112153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05A8-F693-6D48-9F27-D03C7D0159E0}"/>
              </a:ext>
            </a:extLst>
          </p:cNvPr>
          <p:cNvSpPr>
            <a:spLocks noGrp="1"/>
          </p:cNvSpPr>
          <p:nvPr>
            <p:ph type="title"/>
          </p:nvPr>
        </p:nvSpPr>
        <p:spPr/>
        <p:txBody>
          <a:bodyPr/>
          <a:lstStyle/>
          <a:p>
            <a:r>
              <a:rPr lang="en-US"/>
              <a:t>Role and importance of conventions</a:t>
            </a:r>
          </a:p>
        </p:txBody>
      </p:sp>
      <p:sp>
        <p:nvSpPr>
          <p:cNvPr id="3" name="Content Placeholder 2">
            <a:extLst>
              <a:ext uri="{FF2B5EF4-FFF2-40B4-BE49-F238E27FC236}">
                <a16:creationId xmlns:a16="http://schemas.microsoft.com/office/drawing/2014/main" id="{816D1CEC-D00D-C542-93F1-070A4C68EDDE}"/>
              </a:ext>
            </a:extLst>
          </p:cNvPr>
          <p:cNvSpPr>
            <a:spLocks noGrp="1"/>
          </p:cNvSpPr>
          <p:nvPr>
            <p:ph idx="1"/>
          </p:nvPr>
        </p:nvSpPr>
        <p:spPr>
          <a:xfrm>
            <a:off x="4387610" y="-1"/>
            <a:ext cx="7454985" cy="6556917"/>
          </a:xfrm>
        </p:spPr>
        <p:txBody>
          <a:bodyPr>
            <a:normAutofit/>
          </a:bodyPr>
          <a:lstStyle/>
          <a:p>
            <a:r>
              <a:rPr lang="en-IN" dirty="0"/>
              <a:t>Here are examples of some of the main constitutional conventions: </a:t>
            </a:r>
          </a:p>
          <a:p>
            <a:r>
              <a:rPr lang="en-IN" dirty="0"/>
              <a:t>Ministers are bound by collective responsibility to support government policy, even if privately they disagree </a:t>
            </a:r>
          </a:p>
          <a:p>
            <a:r>
              <a:rPr lang="en-IN" dirty="0"/>
              <a:t>Judges will not criticise government policy, and Ministers will not criticise judges for their individual decisions.  </a:t>
            </a:r>
          </a:p>
          <a:p>
            <a:endParaRPr lang="en-IN" dirty="0"/>
          </a:p>
          <a:p>
            <a:r>
              <a:rPr lang="en-US" dirty="0"/>
              <a:t>Conventions also ensures cooperation on the various organs of parliament. It ensures that the parliament and the other departments have close coordination and parliament and the opposition have common aims.</a:t>
            </a:r>
          </a:p>
        </p:txBody>
      </p:sp>
    </p:spTree>
    <p:extLst>
      <p:ext uri="{BB962C8B-B14F-4D97-AF65-F5344CB8AC3E}">
        <p14:creationId xmlns:p14="http://schemas.microsoft.com/office/powerpoint/2010/main" val="4000972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E860-40B5-88F3-88D6-0E9F6B3E401B}"/>
              </a:ext>
            </a:extLst>
          </p:cNvPr>
          <p:cNvSpPr>
            <a:spLocks noGrp="1"/>
          </p:cNvSpPr>
          <p:nvPr>
            <p:ph type="title"/>
          </p:nvPr>
        </p:nvSpPr>
        <p:spPr/>
        <p:txBody>
          <a:bodyPr/>
          <a:lstStyle/>
          <a:p>
            <a:r>
              <a:rPr lang="en-IN" dirty="0"/>
              <a:t>Conventions related to the monarchy</a:t>
            </a:r>
            <a:endParaRPr lang="en-US" dirty="0"/>
          </a:p>
        </p:txBody>
      </p:sp>
      <p:sp>
        <p:nvSpPr>
          <p:cNvPr id="3" name="Content Placeholder 2">
            <a:extLst>
              <a:ext uri="{FF2B5EF4-FFF2-40B4-BE49-F238E27FC236}">
                <a16:creationId xmlns:a16="http://schemas.microsoft.com/office/drawing/2014/main" id="{249BF808-1148-D310-C652-B0B97B366FBB}"/>
              </a:ext>
            </a:extLst>
          </p:cNvPr>
          <p:cNvSpPr>
            <a:spLocks noGrp="1"/>
          </p:cNvSpPr>
          <p:nvPr>
            <p:ph idx="1"/>
          </p:nvPr>
        </p:nvSpPr>
        <p:spPr>
          <a:xfrm>
            <a:off x="4638907" y="0"/>
            <a:ext cx="7315200" cy="6601522"/>
          </a:xfrm>
        </p:spPr>
        <p:txBody>
          <a:bodyPr>
            <a:normAutofit/>
          </a:bodyPr>
          <a:lstStyle/>
          <a:p>
            <a:r>
              <a:rPr lang="en-IN" dirty="0"/>
              <a:t>Conventions also determine the way the powers of the monarch are exercised today.  Conventions ensured that the powers of the monarch are in accordance with the will of parliament.  Hence the monarch is responsible to the house if commons and the monarch has to give assent to the Bill’s passed by parliament. Hence conventions constitute the basis of the government machinery.</a:t>
            </a:r>
          </a:p>
          <a:p>
            <a:r>
              <a:rPr lang="en-IN" dirty="0"/>
              <a:t>It is the duty of the monarch to invite the leader of the ruling majority to form the government.</a:t>
            </a:r>
          </a:p>
          <a:p>
            <a:r>
              <a:rPr lang="en-IN" dirty="0"/>
              <a:t>The monarch must appoint other ministers on the advice if the prime minister.</a:t>
            </a:r>
          </a:p>
          <a:p>
            <a:r>
              <a:rPr lang="en-IN" dirty="0"/>
              <a:t>The monarch must act on the advice given by the cabinet.</a:t>
            </a:r>
          </a:p>
          <a:p>
            <a:r>
              <a:rPr lang="en-IN" dirty="0"/>
              <a:t>King remains aloof from the party politics.</a:t>
            </a:r>
          </a:p>
          <a:p>
            <a:r>
              <a:rPr lang="en-IN" dirty="0"/>
              <a:t>He is the nominal executive head; exercises his powers according to the wishes of the council of ministers. </a:t>
            </a:r>
          </a:p>
          <a:p>
            <a:r>
              <a:rPr lang="en-IN" dirty="0"/>
              <a:t>He neither presides the meetings of the cabinet nor he takes part in the cabinet meetings. </a:t>
            </a:r>
          </a:p>
          <a:p>
            <a:pPr marL="0" indent="0">
              <a:buNone/>
            </a:pPr>
            <a:endParaRPr lang="en-US" dirty="0"/>
          </a:p>
        </p:txBody>
      </p:sp>
    </p:spTree>
    <p:extLst>
      <p:ext uri="{BB962C8B-B14F-4D97-AF65-F5344CB8AC3E}">
        <p14:creationId xmlns:p14="http://schemas.microsoft.com/office/powerpoint/2010/main" val="100945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7A2C-2A9C-80FD-B022-FDB8C822A4C8}"/>
              </a:ext>
            </a:extLst>
          </p:cNvPr>
          <p:cNvSpPr>
            <a:spLocks noGrp="1"/>
          </p:cNvSpPr>
          <p:nvPr>
            <p:ph type="title"/>
          </p:nvPr>
        </p:nvSpPr>
        <p:spPr/>
        <p:txBody>
          <a:bodyPr/>
          <a:lstStyle/>
          <a:p>
            <a:r>
              <a:rPr lang="en-IN" dirty="0"/>
              <a:t>Conventions related to the speaker</a:t>
            </a:r>
            <a:endParaRPr lang="en-US" dirty="0"/>
          </a:p>
        </p:txBody>
      </p:sp>
      <p:sp>
        <p:nvSpPr>
          <p:cNvPr id="3" name="Content Placeholder 2">
            <a:extLst>
              <a:ext uri="{FF2B5EF4-FFF2-40B4-BE49-F238E27FC236}">
                <a16:creationId xmlns:a16="http://schemas.microsoft.com/office/drawing/2014/main" id="{130B5D7F-6A9E-352E-D565-D22CA314346B}"/>
              </a:ext>
            </a:extLst>
          </p:cNvPr>
          <p:cNvSpPr>
            <a:spLocks noGrp="1"/>
          </p:cNvSpPr>
          <p:nvPr>
            <p:ph idx="1"/>
          </p:nvPr>
        </p:nvSpPr>
        <p:spPr/>
        <p:txBody>
          <a:bodyPr/>
          <a:lstStyle/>
          <a:p>
            <a:r>
              <a:rPr lang="en-IN" dirty="0"/>
              <a:t>In England, the presiding officer of the House of Commons is called Speaker and following are the conventions related to his office:-</a:t>
            </a:r>
          </a:p>
          <a:p>
            <a:r>
              <a:rPr lang="en-IN" dirty="0"/>
              <a:t>Speaker is elected unopposed from among the</a:t>
            </a:r>
            <a:r>
              <a:rPr lang="en-US" dirty="0"/>
              <a:t> h</a:t>
            </a:r>
            <a:r>
              <a:rPr lang="en-IN" dirty="0" err="1"/>
              <a:t>ouse</a:t>
            </a:r>
            <a:r>
              <a:rPr lang="en-IN" dirty="0"/>
              <a:t>. </a:t>
            </a:r>
          </a:p>
          <a:p>
            <a:r>
              <a:rPr lang="en-IN" dirty="0"/>
              <a:t>The concerned person breaks relationship with his party after his election as</a:t>
            </a:r>
            <a:r>
              <a:rPr lang="en-US" dirty="0"/>
              <a:t> s</a:t>
            </a:r>
            <a:r>
              <a:rPr lang="en-IN" dirty="0" err="1"/>
              <a:t>peaker</a:t>
            </a:r>
            <a:r>
              <a:rPr lang="en-IN" dirty="0"/>
              <a:t> and moves away from party politics.</a:t>
            </a:r>
          </a:p>
          <a:p>
            <a:endParaRPr lang="en-IN" dirty="0"/>
          </a:p>
          <a:p>
            <a:endParaRPr lang="en-US" dirty="0"/>
          </a:p>
        </p:txBody>
      </p:sp>
    </p:spTree>
    <p:extLst>
      <p:ext uri="{BB962C8B-B14F-4D97-AF65-F5344CB8AC3E}">
        <p14:creationId xmlns:p14="http://schemas.microsoft.com/office/powerpoint/2010/main" val="25432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2F61-DBA1-129C-B770-70EE819326EB}"/>
              </a:ext>
            </a:extLst>
          </p:cNvPr>
          <p:cNvSpPr>
            <a:spLocks noGrp="1"/>
          </p:cNvSpPr>
          <p:nvPr>
            <p:ph type="title"/>
          </p:nvPr>
        </p:nvSpPr>
        <p:spPr/>
        <p:txBody>
          <a:bodyPr>
            <a:normAutofit fontScale="90000"/>
          </a:bodyPr>
          <a:lstStyle/>
          <a:p>
            <a:r>
              <a:rPr lang="en-US" dirty="0"/>
              <a:t>CONVENTIONS RELATED TO</a:t>
            </a:r>
            <a:br>
              <a:rPr lang="en-US" dirty="0"/>
            </a:br>
            <a:r>
              <a:rPr lang="en-US" dirty="0"/>
              <a:t>PARLIAMENT</a:t>
            </a:r>
            <a:br>
              <a:rPr lang="en-US" dirty="0"/>
            </a:br>
            <a:endParaRPr lang="en-US" dirty="0"/>
          </a:p>
        </p:txBody>
      </p:sp>
      <p:sp>
        <p:nvSpPr>
          <p:cNvPr id="3" name="Content Placeholder 2">
            <a:extLst>
              <a:ext uri="{FF2B5EF4-FFF2-40B4-BE49-F238E27FC236}">
                <a16:creationId xmlns:a16="http://schemas.microsoft.com/office/drawing/2014/main" id="{E1453818-FE32-7E02-5F76-F69BD9A58929}"/>
              </a:ext>
            </a:extLst>
          </p:cNvPr>
          <p:cNvSpPr>
            <a:spLocks noGrp="1"/>
          </p:cNvSpPr>
          <p:nvPr>
            <p:ph idx="1"/>
          </p:nvPr>
        </p:nvSpPr>
        <p:spPr>
          <a:xfrm>
            <a:off x="4387611" y="245327"/>
            <a:ext cx="7588800" cy="6612673"/>
          </a:xfrm>
        </p:spPr>
        <p:txBody>
          <a:bodyPr/>
          <a:lstStyle/>
          <a:p>
            <a:r>
              <a:rPr lang="en-IN" sz="2000" dirty="0"/>
              <a:t>Session of Parliament will be convened once a year.</a:t>
            </a:r>
          </a:p>
          <a:p>
            <a:r>
              <a:rPr lang="en-IN" sz="2000" dirty="0"/>
              <a:t>Bi-cameral legislature in England is the product of Convention. </a:t>
            </a:r>
          </a:p>
          <a:p>
            <a:r>
              <a:rPr lang="en-IN" sz="2000" dirty="0"/>
              <a:t> Session of the Parliament begins with the speech from  the throne. </a:t>
            </a:r>
          </a:p>
          <a:p>
            <a:r>
              <a:rPr lang="en-IN" sz="2000" dirty="0"/>
              <a:t>To become an act, a bill has to pass through three stages separately in the both the houses.</a:t>
            </a:r>
          </a:p>
          <a:p>
            <a:r>
              <a:rPr lang="en-IN" sz="2000" dirty="0"/>
              <a:t>It is obligatory for the government to get approval of Parliament for its policies. </a:t>
            </a:r>
          </a:p>
          <a:p>
            <a:r>
              <a:rPr lang="en-IN" sz="2000" dirty="0"/>
              <a:t>Opposition gets representation in proportion to strength in the committees of the House.</a:t>
            </a:r>
          </a:p>
          <a:p>
            <a:endParaRPr lang="en-US" dirty="0"/>
          </a:p>
        </p:txBody>
      </p:sp>
    </p:spTree>
    <p:extLst>
      <p:ext uri="{BB962C8B-B14F-4D97-AF65-F5344CB8AC3E}">
        <p14:creationId xmlns:p14="http://schemas.microsoft.com/office/powerpoint/2010/main" val="86830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63-A488-9920-29B8-C164155855C5}"/>
              </a:ext>
            </a:extLst>
          </p:cNvPr>
          <p:cNvSpPr>
            <a:spLocks noGrp="1"/>
          </p:cNvSpPr>
          <p:nvPr>
            <p:ph type="title"/>
          </p:nvPr>
        </p:nvSpPr>
        <p:spPr/>
        <p:txBody>
          <a:bodyPr>
            <a:normAutofit fontScale="90000"/>
          </a:bodyPr>
          <a:lstStyle/>
          <a:p>
            <a:r>
              <a:rPr lang="en-US" dirty="0"/>
              <a:t>CONVENTIONS RELATED TO CABINET</a:t>
            </a:r>
            <a:br>
              <a:rPr lang="en-US" dirty="0"/>
            </a:br>
            <a:endParaRPr lang="en-US" dirty="0"/>
          </a:p>
        </p:txBody>
      </p:sp>
      <p:sp>
        <p:nvSpPr>
          <p:cNvPr id="3" name="Content Placeholder 2">
            <a:extLst>
              <a:ext uri="{FF2B5EF4-FFF2-40B4-BE49-F238E27FC236}">
                <a16:creationId xmlns:a16="http://schemas.microsoft.com/office/drawing/2014/main" id="{BA730966-A7C3-2FB5-1016-C05875874BCA}"/>
              </a:ext>
            </a:extLst>
          </p:cNvPr>
          <p:cNvSpPr>
            <a:spLocks noGrp="1"/>
          </p:cNvSpPr>
          <p:nvPr>
            <p:ph idx="1"/>
          </p:nvPr>
        </p:nvSpPr>
        <p:spPr>
          <a:xfrm>
            <a:off x="4683513" y="312235"/>
            <a:ext cx="7292898" cy="6356194"/>
          </a:xfrm>
        </p:spPr>
        <p:txBody>
          <a:bodyPr/>
          <a:lstStyle/>
          <a:p>
            <a:r>
              <a:rPr lang="en-IN" sz="2000" dirty="0"/>
              <a:t>Conventions determines the rule governing the cabinet system. Conventions determine that the government in power exercises its authority in accordance to popular will. The conventions also dictate that there should be cabinet of ministers in the house of commons.</a:t>
            </a:r>
          </a:p>
          <a:p>
            <a:r>
              <a:rPr lang="en-IN" sz="2000" dirty="0"/>
              <a:t>The leader of the cabinet, the Prime-minister is taken from the House of commons.</a:t>
            </a:r>
          </a:p>
          <a:p>
            <a:r>
              <a:rPr lang="en-IN" sz="2000" dirty="0"/>
              <a:t>All the member of the cabinet are the members of Parliament. </a:t>
            </a:r>
          </a:p>
          <a:p>
            <a:r>
              <a:rPr lang="en-IN" sz="2000" dirty="0"/>
              <a:t>Cabinet remains in the office till it retains the confidence of majority in the House of Parliament.</a:t>
            </a:r>
          </a:p>
          <a:p>
            <a:r>
              <a:rPr lang="en-IN" sz="2000" dirty="0"/>
              <a:t>Collective responsibility of the cabinet before parliament. </a:t>
            </a:r>
          </a:p>
          <a:p>
            <a:endParaRPr lang="en-US" dirty="0"/>
          </a:p>
        </p:txBody>
      </p:sp>
    </p:spTree>
    <p:extLst>
      <p:ext uri="{BB962C8B-B14F-4D97-AF65-F5344CB8AC3E}">
        <p14:creationId xmlns:p14="http://schemas.microsoft.com/office/powerpoint/2010/main" val="306703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8D9E-9486-4544-99DB-FA2A970C819F}"/>
              </a:ext>
            </a:extLst>
          </p:cNvPr>
          <p:cNvSpPr>
            <a:spLocks noGrp="1"/>
          </p:cNvSpPr>
          <p:nvPr>
            <p:ph type="title"/>
          </p:nvPr>
        </p:nvSpPr>
        <p:spPr/>
        <p:txBody>
          <a:bodyPr>
            <a:normAutofit fontScale="90000"/>
          </a:bodyPr>
          <a:lstStyle/>
          <a:p>
            <a:r>
              <a:rPr lang="en-US"/>
              <a:t>Examples of conventions with regard to legislature</a:t>
            </a:r>
          </a:p>
        </p:txBody>
      </p:sp>
      <p:sp>
        <p:nvSpPr>
          <p:cNvPr id="3" name="Content Placeholder 2">
            <a:extLst>
              <a:ext uri="{FF2B5EF4-FFF2-40B4-BE49-F238E27FC236}">
                <a16:creationId xmlns:a16="http://schemas.microsoft.com/office/drawing/2014/main" id="{8BFC9B69-21E4-5849-A0F3-F7FE08CC5479}"/>
              </a:ext>
            </a:extLst>
          </p:cNvPr>
          <p:cNvSpPr>
            <a:spLocks noGrp="1"/>
          </p:cNvSpPr>
          <p:nvPr>
            <p:ph idx="1"/>
          </p:nvPr>
        </p:nvSpPr>
        <p:spPr/>
        <p:txBody>
          <a:bodyPr/>
          <a:lstStyle/>
          <a:p>
            <a:r>
              <a:rPr lang="en-US" dirty="0"/>
              <a:t>The parliament must meet once a year.</a:t>
            </a:r>
          </a:p>
          <a:p>
            <a:r>
              <a:rPr lang="en-US" dirty="0"/>
              <a:t>The house of commons will enjoy supremacy over the house of lords.</a:t>
            </a:r>
          </a:p>
          <a:p>
            <a:r>
              <a:rPr lang="en-US" dirty="0"/>
              <a:t>The speaker of the house should protect minorities in a debate.</a:t>
            </a:r>
          </a:p>
        </p:txBody>
      </p:sp>
    </p:spTree>
    <p:extLst>
      <p:ext uri="{BB962C8B-B14F-4D97-AF65-F5344CB8AC3E}">
        <p14:creationId xmlns:p14="http://schemas.microsoft.com/office/powerpoint/2010/main" val="175071338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Widescreen</PresentationFormat>
  <Paragraphs>60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Atlas</vt:lpstr>
      <vt:lpstr>Conventions in the British Constitutiton</vt:lpstr>
      <vt:lpstr>Conventions</vt:lpstr>
      <vt:lpstr>Conventions</vt:lpstr>
      <vt:lpstr>Role and importance of conventions</vt:lpstr>
      <vt:lpstr>Conventions related to the monarchy</vt:lpstr>
      <vt:lpstr>Conventions related to the speaker</vt:lpstr>
      <vt:lpstr>CONVENTIONS RELATED TO PARLIAMENT </vt:lpstr>
      <vt:lpstr>CONVENTIONS RELATED TO CABINET </vt:lpstr>
      <vt:lpstr>Examples of conventions with regard to legislature</vt:lpstr>
      <vt:lpstr>Why are conventions obeyed?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Conventions in the British Constitutiton</dc:title>
  <dc:creator>paromita.jnu@gmail.com</dc:creator>
  <cp:lastModifiedBy>paromitachakraborty9@gmail.com</cp:lastModifiedBy>
  <cp:revision>6</cp:revision>
  <dcterms:created xsi:type="dcterms:W3CDTF">2020-04-13T05:54:36Z</dcterms:created>
  <dcterms:modified xsi:type="dcterms:W3CDTF">2023-05-11T14:35:10Z</dcterms:modified>
</cp:coreProperties>
</file>