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9/24/2021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9/24/2021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9/24/2021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9/24/2021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9/24/2021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9/24/2021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9/24/2021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9/24/2021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4E7B1-F7D6-5E44-8EA3-FC692D031A9D}"/>
              </a:ext>
            </a:extLst>
          </p:cNvPr>
          <p:cNvSpPr>
            <a:spLocks noGrp="1"/>
          </p:cNvSpPr>
          <p:nvPr>
            <p:ph type="ctrTitle"/>
          </p:nvPr>
        </p:nvSpPr>
        <p:spPr/>
        <p:txBody>
          <a:bodyPr/>
          <a:lstStyle/>
          <a:p>
            <a:r>
              <a:rPr lang="en-US"/>
              <a:t>UK Committee System</a:t>
            </a:r>
          </a:p>
        </p:txBody>
      </p:sp>
      <p:sp>
        <p:nvSpPr>
          <p:cNvPr id="3" name="Subtitle 2">
            <a:extLst>
              <a:ext uri="{FF2B5EF4-FFF2-40B4-BE49-F238E27FC236}">
                <a16:creationId xmlns:a16="http://schemas.microsoft.com/office/drawing/2014/main" id="{23629953-4470-EF4C-8652-4AA77E63934F}"/>
              </a:ext>
            </a:extLst>
          </p:cNvPr>
          <p:cNvSpPr>
            <a:spLocks noGrp="1"/>
          </p:cNvSpPr>
          <p:nvPr>
            <p:ph type="subTitle" idx="1"/>
          </p:nvPr>
        </p:nvSpPr>
        <p:spPr/>
        <p:txBody>
          <a:bodyPr/>
          <a:lstStyle/>
          <a:p>
            <a:r>
              <a:rPr lang="en-US"/>
              <a:t>Dr. Paromita Chakraborty, Surendranath College</a:t>
            </a:r>
          </a:p>
        </p:txBody>
      </p:sp>
    </p:spTree>
    <p:extLst>
      <p:ext uri="{BB962C8B-B14F-4D97-AF65-F5344CB8AC3E}">
        <p14:creationId xmlns:p14="http://schemas.microsoft.com/office/powerpoint/2010/main" val="230477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8979D-5745-AD43-A65C-FE37C5E7905B}"/>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723FF5B7-1197-A84C-B393-F88CD800AD75}"/>
              </a:ext>
            </a:extLst>
          </p:cNvPr>
          <p:cNvSpPr>
            <a:spLocks noGrp="1"/>
          </p:cNvSpPr>
          <p:nvPr>
            <p:ph idx="1"/>
          </p:nvPr>
        </p:nvSpPr>
        <p:spPr/>
        <p:txBody>
          <a:bodyPr/>
          <a:lstStyle/>
          <a:p>
            <a:r>
              <a:rPr lang="en-US"/>
              <a:t>Generally for a quick and efficient disposal of work all the legislatures of the world use committees. Generally the committees make a detailed consideration of Bill’s and other proposals sent to them. Generally the legislative bodies cannot give sufficient time and thought to the Bill’s due to rush. Today the legislation’s are becoming more complex and requires specialized knowledge and experience. This expertise are provided by the committees.</a:t>
            </a:r>
          </a:p>
          <a:p>
            <a:r>
              <a:rPr lang="en-US"/>
              <a:t>Hence committees scrutinize the detailed business of investigation and revision. This can be performed by the smaller bodies like the committees.</a:t>
            </a:r>
          </a:p>
        </p:txBody>
      </p:sp>
    </p:spTree>
    <p:extLst>
      <p:ext uri="{BB962C8B-B14F-4D97-AF65-F5344CB8AC3E}">
        <p14:creationId xmlns:p14="http://schemas.microsoft.com/office/powerpoint/2010/main" val="4135438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CCBEA-3234-F142-9806-9AB29CDCBEA8}"/>
              </a:ext>
            </a:extLst>
          </p:cNvPr>
          <p:cNvSpPr>
            <a:spLocks noGrp="1"/>
          </p:cNvSpPr>
          <p:nvPr>
            <p:ph type="title"/>
          </p:nvPr>
        </p:nvSpPr>
        <p:spPr/>
        <p:txBody>
          <a:bodyPr/>
          <a:lstStyle/>
          <a:p>
            <a:r>
              <a:rPr lang="en-US"/>
              <a:t>Types of committees</a:t>
            </a:r>
          </a:p>
        </p:txBody>
      </p:sp>
      <p:sp>
        <p:nvSpPr>
          <p:cNvPr id="3" name="Content Placeholder 2">
            <a:extLst>
              <a:ext uri="{FF2B5EF4-FFF2-40B4-BE49-F238E27FC236}">
                <a16:creationId xmlns:a16="http://schemas.microsoft.com/office/drawing/2014/main" id="{333091C0-2FB6-AB48-9CEB-167F5A1BB05A}"/>
              </a:ext>
            </a:extLst>
          </p:cNvPr>
          <p:cNvSpPr>
            <a:spLocks noGrp="1"/>
          </p:cNvSpPr>
          <p:nvPr>
            <p:ph idx="1"/>
          </p:nvPr>
        </p:nvSpPr>
        <p:spPr/>
        <p:txBody>
          <a:bodyPr/>
          <a:lstStyle/>
          <a:p>
            <a:r>
              <a:rPr lang="en-US"/>
              <a:t>Committee of the whole house- this committee is actually the entire house of commons, when they meet regarding the committee stage of the bill. This session is presided by the chairman and not by the speaker. Generally this committee is used regarding the annual finance bill.</a:t>
            </a:r>
          </a:p>
          <a:p>
            <a:r>
              <a:rPr lang="en-US"/>
              <a:t>Standing Committee- this committee is especially formed to scrutinize a bill which is generally after the second reading. These committees are composed  of the MPs appointed by the committee of selection, following the informal consultation between the prime minister and the leader of the opposition. The chairman of the standing committee is appointed by the speaker. </a:t>
            </a:r>
          </a:p>
        </p:txBody>
      </p:sp>
    </p:spTree>
    <p:extLst>
      <p:ext uri="{BB962C8B-B14F-4D97-AF65-F5344CB8AC3E}">
        <p14:creationId xmlns:p14="http://schemas.microsoft.com/office/powerpoint/2010/main" val="1700140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A08-9752-5543-ADE5-12FB73443C2B}"/>
              </a:ext>
            </a:extLst>
          </p:cNvPr>
          <p:cNvSpPr>
            <a:spLocks noGrp="1"/>
          </p:cNvSpPr>
          <p:nvPr>
            <p:ph type="title"/>
          </p:nvPr>
        </p:nvSpPr>
        <p:spPr/>
        <p:txBody>
          <a:bodyPr/>
          <a:lstStyle/>
          <a:p>
            <a:r>
              <a:rPr lang="en-US"/>
              <a:t>Types of Committees ( cont.)</a:t>
            </a:r>
          </a:p>
        </p:txBody>
      </p:sp>
      <p:sp>
        <p:nvSpPr>
          <p:cNvPr id="3" name="Content Placeholder 2">
            <a:extLst>
              <a:ext uri="{FF2B5EF4-FFF2-40B4-BE49-F238E27FC236}">
                <a16:creationId xmlns:a16="http://schemas.microsoft.com/office/drawing/2014/main" id="{CC9796D6-A90F-C441-A013-D5045686AD1F}"/>
              </a:ext>
            </a:extLst>
          </p:cNvPr>
          <p:cNvSpPr>
            <a:spLocks noGrp="1"/>
          </p:cNvSpPr>
          <p:nvPr>
            <p:ph idx="1"/>
          </p:nvPr>
        </p:nvSpPr>
        <p:spPr/>
        <p:txBody>
          <a:bodyPr/>
          <a:lstStyle/>
          <a:p>
            <a:r>
              <a:rPr lang="en-US"/>
              <a:t>Standing Committee ( cont.)-  they scrutinize the Bill’s sent very thoroughly. After the bill is considered the committee submits a report to the house.</a:t>
            </a:r>
          </a:p>
          <a:p>
            <a:r>
              <a:rPr lang="en-US"/>
              <a:t>Select Committees-  these committees are selected from the house for the purpose of looking into a particular subject. These committees are appointed fir the purpose of examining the expenditure, policy and administration of various departments. The select committees also have investigative power into a particular area of government with the right to collect evidence and summon witness. </a:t>
            </a:r>
          </a:p>
        </p:txBody>
      </p:sp>
    </p:spTree>
    <p:extLst>
      <p:ext uri="{BB962C8B-B14F-4D97-AF65-F5344CB8AC3E}">
        <p14:creationId xmlns:p14="http://schemas.microsoft.com/office/powerpoint/2010/main" val="2055022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8BEC-ECC4-6F47-9626-CAB3CB26012E}"/>
              </a:ext>
            </a:extLst>
          </p:cNvPr>
          <p:cNvSpPr>
            <a:spLocks noGrp="1"/>
          </p:cNvSpPr>
          <p:nvPr>
            <p:ph type="title"/>
          </p:nvPr>
        </p:nvSpPr>
        <p:spPr/>
        <p:txBody>
          <a:bodyPr/>
          <a:lstStyle/>
          <a:p>
            <a:r>
              <a:rPr lang="en-US"/>
              <a:t>Select Committees</a:t>
            </a:r>
          </a:p>
        </p:txBody>
      </p:sp>
      <p:sp>
        <p:nvSpPr>
          <p:cNvPr id="3" name="Content Placeholder 2">
            <a:extLst>
              <a:ext uri="{FF2B5EF4-FFF2-40B4-BE49-F238E27FC236}">
                <a16:creationId xmlns:a16="http://schemas.microsoft.com/office/drawing/2014/main" id="{69DE3909-551F-8340-937F-7EBD82707B8A}"/>
              </a:ext>
            </a:extLst>
          </p:cNvPr>
          <p:cNvSpPr>
            <a:spLocks noGrp="1"/>
          </p:cNvSpPr>
          <p:nvPr>
            <p:ph idx="1"/>
          </p:nvPr>
        </p:nvSpPr>
        <p:spPr/>
        <p:txBody>
          <a:bodyPr>
            <a:normAutofit lnSpcReduction="10000"/>
          </a:bodyPr>
          <a:lstStyle/>
          <a:p>
            <a:r>
              <a:rPr lang="en-US"/>
              <a:t>Public Accounts Committee- this is the most powerful of the select committee is the public accounts committee. This committee ensures that the government funds are properly spent, hence this committee scrutinizes government’s use of public funds.</a:t>
            </a:r>
          </a:p>
          <a:p>
            <a:r>
              <a:rPr lang="en-US"/>
              <a:t>The parliamentary commissioner for administration- this us a nine member committee to supervise the work of newly created parliamentary commissioner administration also known as the ombudsman. They deal with private citizens complaints.</a:t>
            </a:r>
          </a:p>
          <a:p>
            <a:r>
              <a:rPr lang="en-US"/>
              <a:t>Departmental Select Committees- in addition there are various department committees in agriculture, defence, education, employment, energy, environment, foreign affairs, house affairs, trade and industry, transport, social services, treasury and civil service, Welsh and Scottish affairs.</a:t>
            </a:r>
          </a:p>
        </p:txBody>
      </p:sp>
    </p:spTree>
    <p:extLst>
      <p:ext uri="{BB962C8B-B14F-4D97-AF65-F5344CB8AC3E}">
        <p14:creationId xmlns:p14="http://schemas.microsoft.com/office/powerpoint/2010/main" val="250505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85437-C792-7346-9806-BDD226308BF1}"/>
              </a:ext>
            </a:extLst>
          </p:cNvPr>
          <p:cNvSpPr>
            <a:spLocks noGrp="1"/>
          </p:cNvSpPr>
          <p:nvPr>
            <p:ph type="title"/>
          </p:nvPr>
        </p:nvSpPr>
        <p:spPr/>
        <p:txBody>
          <a:bodyPr/>
          <a:lstStyle/>
          <a:p>
            <a:r>
              <a:rPr lang="en-US"/>
              <a:t>Other Committees</a:t>
            </a:r>
          </a:p>
        </p:txBody>
      </p:sp>
      <p:sp>
        <p:nvSpPr>
          <p:cNvPr id="3" name="Content Placeholder 2">
            <a:extLst>
              <a:ext uri="{FF2B5EF4-FFF2-40B4-BE49-F238E27FC236}">
                <a16:creationId xmlns:a16="http://schemas.microsoft.com/office/drawing/2014/main" id="{2D5722EA-AB7B-134A-AB87-1A528B460030}"/>
              </a:ext>
            </a:extLst>
          </p:cNvPr>
          <p:cNvSpPr>
            <a:spLocks noGrp="1"/>
          </p:cNvSpPr>
          <p:nvPr>
            <p:ph idx="1"/>
          </p:nvPr>
        </p:nvSpPr>
        <p:spPr/>
        <p:txBody>
          <a:bodyPr/>
          <a:lstStyle/>
          <a:p>
            <a:r>
              <a:rPr lang="en-US"/>
              <a:t>Joint Committees- these are select committees from each house which sits together to examine a non controversial bill. They transact business when a quorum of members appointed by each house is present. They present their reports to both the houses.</a:t>
            </a:r>
          </a:p>
          <a:p>
            <a:r>
              <a:rPr lang="en-US"/>
              <a:t>Private Bill’s committees- these committees deal with private Bill’s in parliament. This committee has five members. </a:t>
            </a:r>
          </a:p>
        </p:txBody>
      </p:sp>
    </p:spTree>
    <p:extLst>
      <p:ext uri="{BB962C8B-B14F-4D97-AF65-F5344CB8AC3E}">
        <p14:creationId xmlns:p14="http://schemas.microsoft.com/office/powerpoint/2010/main" val="388646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F30A8-4D0F-BA46-A8F4-2924F06EE46F}"/>
              </a:ext>
            </a:extLst>
          </p:cNvPr>
          <p:cNvSpPr>
            <a:spLocks noGrp="1"/>
          </p:cNvSpPr>
          <p:nvPr>
            <p:ph type="title"/>
          </p:nvPr>
        </p:nvSpPr>
        <p:spPr/>
        <p:txBody>
          <a:bodyPr/>
          <a:lstStyle/>
          <a:p>
            <a:r>
              <a:rPr lang="en-US"/>
              <a:t>Concluding Remarks</a:t>
            </a:r>
          </a:p>
        </p:txBody>
      </p:sp>
      <p:sp>
        <p:nvSpPr>
          <p:cNvPr id="3" name="Content Placeholder 2">
            <a:extLst>
              <a:ext uri="{FF2B5EF4-FFF2-40B4-BE49-F238E27FC236}">
                <a16:creationId xmlns:a16="http://schemas.microsoft.com/office/drawing/2014/main" id="{4F933E8A-B124-654B-B125-CA39FFD27C53}"/>
              </a:ext>
            </a:extLst>
          </p:cNvPr>
          <p:cNvSpPr>
            <a:spLocks noGrp="1"/>
          </p:cNvSpPr>
          <p:nvPr>
            <p:ph idx="1"/>
          </p:nvPr>
        </p:nvSpPr>
        <p:spPr/>
        <p:txBody>
          <a:bodyPr/>
          <a:lstStyle/>
          <a:p>
            <a:r>
              <a:rPr lang="en-US"/>
              <a:t>Generally committees are made to eliminate various conjestions in parliament. Hence the committees examines and reports a bill. Though the committees in Britain cannot make substantial changes in a bill. They can only suggest suitable amendments. </a:t>
            </a:r>
          </a:p>
        </p:txBody>
      </p:sp>
    </p:spTree>
    <p:extLst>
      <p:ext uri="{BB962C8B-B14F-4D97-AF65-F5344CB8AC3E}">
        <p14:creationId xmlns:p14="http://schemas.microsoft.com/office/powerpoint/2010/main" val="320081228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Atlas</vt:lpstr>
      <vt:lpstr>UK Committee System</vt:lpstr>
      <vt:lpstr>Introduction</vt:lpstr>
      <vt:lpstr>Types of committees</vt:lpstr>
      <vt:lpstr>Types of Committees ( cont.)</vt:lpstr>
      <vt:lpstr>Select Committees</vt:lpstr>
      <vt:lpstr>Other Committees</vt:lpstr>
      <vt:lpstr>Concluding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UK Committee System</dc:title>
  <dc:creator>paromita.jnu@gmail.com</dc:creator>
  <cp:lastModifiedBy>paromita.jnu@gmail.com</cp:lastModifiedBy>
  <cp:revision>4</cp:revision>
  <dcterms:created xsi:type="dcterms:W3CDTF">2021-09-22T06:14:07Z</dcterms:created>
  <dcterms:modified xsi:type="dcterms:W3CDTF">2021-09-24T05:58:06Z</dcterms:modified>
</cp:coreProperties>
</file>