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1" r:id="rId3"/>
    <p:sldId id="259" r:id="rId4"/>
    <p:sldId id="260"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23098 10000 255 0,'-25'28'0'0,"25"-56"0"0,25 28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48042-4D73-2F43-851C-8DD1F81316B5}" type="datetimeFigureOut">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FC15F-4622-F740-A4E7-891DC60F814A}" type="slidenum">
              <a:rPr lang="en-US" smtClean="0"/>
              <a:t>‹#›</a:t>
            </a:fld>
            <a:endParaRPr lang="en-US"/>
          </a:p>
        </p:txBody>
      </p:sp>
    </p:spTree>
    <p:extLst>
      <p:ext uri="{BB962C8B-B14F-4D97-AF65-F5344CB8AC3E}">
        <p14:creationId xmlns:p14="http://schemas.microsoft.com/office/powerpoint/2010/main" val="365158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slides are out of order, conclusion will be at the last, and the slides indicating the nature of group activity should be together.</a:t>
            </a:r>
          </a:p>
        </p:txBody>
      </p:sp>
      <p:sp>
        <p:nvSpPr>
          <p:cNvPr id="4" name="Slide Number Placeholder 3"/>
          <p:cNvSpPr>
            <a:spLocks noGrp="1"/>
          </p:cNvSpPr>
          <p:nvPr>
            <p:ph type="sldNum" sz="quarter" idx="5"/>
          </p:nvPr>
        </p:nvSpPr>
        <p:spPr/>
        <p:txBody>
          <a:bodyPr/>
          <a:lstStyle/>
          <a:p>
            <a:fld id="{D04FC15F-4622-F740-A4E7-891DC60F814A}" type="slidenum">
              <a:rPr lang="en-US" smtClean="0"/>
              <a:t>1</a:t>
            </a:fld>
            <a:endParaRPr lang="en-US"/>
          </a:p>
        </p:txBody>
      </p:sp>
    </p:spTree>
    <p:extLst>
      <p:ext uri="{BB962C8B-B14F-4D97-AF65-F5344CB8AC3E}">
        <p14:creationId xmlns:p14="http://schemas.microsoft.com/office/powerpoint/2010/main" val="36535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customXml" Target="../ink/ink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110F-EC2F-2B43-B72D-9F78D8EA5B63}"/>
              </a:ext>
            </a:extLst>
          </p:cNvPr>
          <p:cNvSpPr>
            <a:spLocks noGrp="1"/>
          </p:cNvSpPr>
          <p:nvPr>
            <p:ph type="ctrTitle"/>
          </p:nvPr>
        </p:nvSpPr>
        <p:spPr/>
        <p:txBody>
          <a:bodyPr/>
          <a:lstStyle/>
          <a:p>
            <a:r>
              <a:rPr lang="en-US"/>
              <a:t>Interest groups in UK</a:t>
            </a:r>
          </a:p>
        </p:txBody>
      </p:sp>
      <p:sp>
        <p:nvSpPr>
          <p:cNvPr id="3" name="Subtitle 2">
            <a:extLst>
              <a:ext uri="{FF2B5EF4-FFF2-40B4-BE49-F238E27FC236}">
                <a16:creationId xmlns:a16="http://schemas.microsoft.com/office/drawing/2014/main" id="{DB202709-D833-1D4F-9E44-9E35AAD783A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28247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8BBF-1216-4D4D-A57C-E2352DD3802B}"/>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E978C6D5-2FE0-1648-B331-5DF8499006DD}"/>
              </a:ext>
            </a:extLst>
          </p:cNvPr>
          <p:cNvSpPr>
            <a:spLocks noGrp="1"/>
          </p:cNvSpPr>
          <p:nvPr>
            <p:ph idx="1"/>
          </p:nvPr>
        </p:nvSpPr>
        <p:spPr>
          <a:xfrm>
            <a:off x="5195455" y="593766"/>
            <a:ext cx="6107914" cy="5546451"/>
          </a:xfrm>
        </p:spPr>
        <p:txBody>
          <a:bodyPr>
            <a:normAutofit fontScale="85000" lnSpcReduction="20000"/>
          </a:bodyPr>
          <a:lstStyle/>
          <a:p>
            <a:pPr marL="0" indent="0">
              <a:buNone/>
            </a:pPr>
            <a:endParaRPr lang="en-US"/>
          </a:p>
          <a:p>
            <a:r>
              <a:rPr lang="en-US"/>
              <a:t>These groups create a channel of communication between the political parties and the citizens.</a:t>
            </a:r>
          </a:p>
          <a:p>
            <a:r>
              <a:rPr lang="en-US"/>
              <a:t>The relations between interest groups and the government are cordial and cooperative. The  Groups want to protect the interests of their members, and have access to decision making process. The government on the other hand rely heavily on these groups for information and advice. </a:t>
            </a:r>
          </a:p>
          <a:p>
            <a:r>
              <a:rPr lang="en-US"/>
              <a:t>However the government has greater power since it controls the vast economic resources of the state and commands law and order.</a:t>
            </a:r>
          </a:p>
          <a:p>
            <a:r>
              <a:rPr lang="en-US"/>
              <a:t>The role of pressure groups in the formulation of the policy in UKalso poses dangers for the british democracy. The UK interest groups are powerful and highly organized, and have influence and decision making authority. </a:t>
            </a:r>
          </a:p>
          <a:p>
            <a:r>
              <a:rPr lang="en-US"/>
              <a:t>The interest groups are also considered unrepresentative and rarely reflect broad mass of their membership. These groups hence don’t represent society equally, and their consultations with the government is also held behind closed doors.</a:t>
            </a:r>
          </a:p>
          <a:p>
            <a:endParaRPr lang="en-US"/>
          </a:p>
          <a:p>
            <a:endParaRPr lang="en-US"/>
          </a:p>
          <a:p>
            <a:pPr marL="0" indent="0">
              <a:buNone/>
            </a:pPr>
            <a:endParaRPr lang="en-US"/>
          </a:p>
          <a:p>
            <a:pPr marL="0" indent="0">
              <a:buNone/>
            </a:pPr>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A961E5-1E53-714E-9BB3-8C0513D865AD}"/>
                  </a:ext>
                </a:extLst>
              </p14:cNvPr>
              <p14:cNvContentPartPr/>
              <p14:nvPr/>
            </p14:nvContentPartPr>
            <p14:xfrm>
              <a:off x="8306280" y="3600000"/>
              <a:ext cx="9360" cy="10440"/>
            </p14:xfrm>
          </p:contentPart>
        </mc:Choice>
        <mc:Fallback>
          <p:pic>
            <p:nvPicPr>
              <p:cNvPr id="4" name="Ink 3">
                <a:extLst>
                  <a:ext uri="{FF2B5EF4-FFF2-40B4-BE49-F238E27FC236}">
                    <a16:creationId xmlns:a16="http://schemas.microsoft.com/office/drawing/2014/main" id="{BBA961E5-1E53-714E-9BB3-8C0513D865AD}"/>
                  </a:ext>
                </a:extLst>
              </p:cNvPr>
              <p:cNvPicPr/>
              <p:nvPr/>
            </p:nvPicPr>
            <p:blipFill>
              <a:blip r:embed="rId3"/>
              <a:stretch>
                <a:fillRect/>
              </a:stretch>
            </p:blipFill>
            <p:spPr>
              <a:xfrm>
                <a:off x="8296920" y="3590640"/>
                <a:ext cx="28080" cy="29160"/>
              </a:xfrm>
              <a:prstGeom prst="rect">
                <a:avLst/>
              </a:prstGeom>
            </p:spPr>
          </p:pic>
        </mc:Fallback>
      </mc:AlternateContent>
    </p:spTree>
    <p:extLst>
      <p:ext uri="{BB962C8B-B14F-4D97-AF65-F5344CB8AC3E}">
        <p14:creationId xmlns:p14="http://schemas.microsoft.com/office/powerpoint/2010/main" val="237139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9C1B-6DC4-A14A-8B75-5EF83C91841B}"/>
              </a:ext>
            </a:extLst>
          </p:cNvPr>
          <p:cNvSpPr>
            <a:spLocks noGrp="1"/>
          </p:cNvSpPr>
          <p:nvPr>
            <p:ph type="title"/>
          </p:nvPr>
        </p:nvSpPr>
        <p:spPr/>
        <p:txBody>
          <a:bodyPr/>
          <a:lstStyle/>
          <a:p>
            <a:r>
              <a:rPr lang="en-US"/>
              <a:t>Nature of interest group activity</a:t>
            </a:r>
          </a:p>
        </p:txBody>
      </p:sp>
      <p:sp>
        <p:nvSpPr>
          <p:cNvPr id="3" name="Content Placeholder 2">
            <a:extLst>
              <a:ext uri="{FF2B5EF4-FFF2-40B4-BE49-F238E27FC236}">
                <a16:creationId xmlns:a16="http://schemas.microsoft.com/office/drawing/2014/main" id="{EF9CF5D9-7E79-B745-B849-638DF999BE9D}"/>
              </a:ext>
            </a:extLst>
          </p:cNvPr>
          <p:cNvSpPr>
            <a:spLocks noGrp="1"/>
          </p:cNvSpPr>
          <p:nvPr>
            <p:ph idx="1"/>
          </p:nvPr>
        </p:nvSpPr>
        <p:spPr/>
        <p:txBody>
          <a:bodyPr/>
          <a:lstStyle/>
          <a:p>
            <a:r>
              <a:rPr lang="en-US"/>
              <a:t>An interest groups in UK  also expects to be consulted as a matter of courtesy by the political parties there. </a:t>
            </a:r>
          </a:p>
          <a:p>
            <a:r>
              <a:rPr lang="en-US"/>
              <a:t>The british interest groups are very active on the political system in the UK. A large number of MPs are sponsored by these groups, a large number of labor MPs are sponsored by the trade unions whereas the business groups sponsor the conservative party. </a:t>
            </a:r>
          </a:p>
          <a:p>
            <a:r>
              <a:rPr lang="en-US"/>
              <a:t>The MPs can also help these groups on various ways. They may ask questions in parliament on behalf of the group. </a:t>
            </a:r>
          </a:p>
        </p:txBody>
      </p:sp>
    </p:spTree>
    <p:extLst>
      <p:ext uri="{BB962C8B-B14F-4D97-AF65-F5344CB8AC3E}">
        <p14:creationId xmlns:p14="http://schemas.microsoft.com/office/powerpoint/2010/main" val="92382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FB49-54BA-7444-9BED-64D2E16F4ED8}"/>
              </a:ext>
            </a:extLst>
          </p:cNvPr>
          <p:cNvSpPr>
            <a:spLocks noGrp="1"/>
          </p:cNvSpPr>
          <p:nvPr>
            <p:ph type="title"/>
          </p:nvPr>
        </p:nvSpPr>
        <p:spPr/>
        <p:txBody>
          <a:bodyPr/>
          <a:lstStyle/>
          <a:p>
            <a:r>
              <a:rPr lang="en-US"/>
              <a:t>Methods used by the interest groups</a:t>
            </a:r>
          </a:p>
        </p:txBody>
      </p:sp>
      <p:sp>
        <p:nvSpPr>
          <p:cNvPr id="3" name="Content Placeholder 2">
            <a:extLst>
              <a:ext uri="{FF2B5EF4-FFF2-40B4-BE49-F238E27FC236}">
                <a16:creationId xmlns:a16="http://schemas.microsoft.com/office/drawing/2014/main" id="{17AF4635-24DB-3A43-8E2B-05C8ACF6C5AB}"/>
              </a:ext>
            </a:extLst>
          </p:cNvPr>
          <p:cNvSpPr>
            <a:spLocks noGrp="1"/>
          </p:cNvSpPr>
          <p:nvPr>
            <p:ph idx="1"/>
          </p:nvPr>
        </p:nvSpPr>
        <p:spPr/>
        <p:txBody>
          <a:bodyPr/>
          <a:lstStyle/>
          <a:p>
            <a:r>
              <a:rPr lang="en-US"/>
              <a:t>Through advertisements in mass media.</a:t>
            </a:r>
          </a:p>
          <a:p>
            <a:r>
              <a:rPr lang="en-US"/>
              <a:t>Through leaflets.</a:t>
            </a:r>
          </a:p>
          <a:p>
            <a:r>
              <a:rPr lang="en-US"/>
              <a:t>Organizing petitions or opinion polls.</a:t>
            </a:r>
          </a:p>
          <a:p>
            <a:r>
              <a:rPr lang="en-US"/>
              <a:t>Strikes to bring economic pressure to the government.</a:t>
            </a:r>
          </a:p>
          <a:p>
            <a:r>
              <a:rPr lang="en-US"/>
              <a:t>Holding public meetings and demonstrations.</a:t>
            </a:r>
          </a:p>
          <a:p>
            <a:r>
              <a:rPr lang="en-US"/>
              <a:t>These groups provide expertise to the government through research.</a:t>
            </a:r>
          </a:p>
          <a:p>
            <a:r>
              <a:rPr lang="en-US"/>
              <a:t>These groups sponsor MPs by paying their election expenses</a:t>
            </a:r>
          </a:p>
        </p:txBody>
      </p:sp>
    </p:spTree>
    <p:extLst>
      <p:ext uri="{BB962C8B-B14F-4D97-AF65-F5344CB8AC3E}">
        <p14:creationId xmlns:p14="http://schemas.microsoft.com/office/powerpoint/2010/main" val="382816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01BD-785E-8349-BAEC-011CCB165443}"/>
              </a:ext>
            </a:extLst>
          </p:cNvPr>
          <p:cNvSpPr>
            <a:spLocks noGrp="1"/>
          </p:cNvSpPr>
          <p:nvPr>
            <p:ph type="title"/>
          </p:nvPr>
        </p:nvSpPr>
        <p:spPr/>
        <p:txBody>
          <a:bodyPr/>
          <a:lstStyle/>
          <a:p>
            <a:r>
              <a:rPr lang="en-US"/>
              <a:t>Types of pressure groups</a:t>
            </a:r>
          </a:p>
        </p:txBody>
      </p:sp>
      <p:sp>
        <p:nvSpPr>
          <p:cNvPr id="3" name="Content Placeholder 2">
            <a:extLst>
              <a:ext uri="{FF2B5EF4-FFF2-40B4-BE49-F238E27FC236}">
                <a16:creationId xmlns:a16="http://schemas.microsoft.com/office/drawing/2014/main" id="{72882B70-DC09-6148-9C10-B39F75244D74}"/>
              </a:ext>
            </a:extLst>
          </p:cNvPr>
          <p:cNvSpPr>
            <a:spLocks noGrp="1"/>
          </p:cNvSpPr>
          <p:nvPr>
            <p:ph idx="1"/>
          </p:nvPr>
        </p:nvSpPr>
        <p:spPr/>
        <p:txBody>
          <a:bodyPr/>
          <a:lstStyle/>
          <a:p>
            <a:r>
              <a:rPr lang="en-US"/>
              <a:t>The interest groups in Britain are mainly classified into two groups. The first are those that are based on occupation or interests. These groups are concerned to defend and promote the interests of their members. </a:t>
            </a:r>
          </a:p>
          <a:p>
            <a:r>
              <a:rPr lang="en-US"/>
              <a:t>The second type of groups are those who are not concerned with the protection of their members interests but instead promote some kind if social and political causes.</a:t>
            </a:r>
          </a:p>
        </p:txBody>
      </p:sp>
    </p:spTree>
    <p:extLst>
      <p:ext uri="{BB962C8B-B14F-4D97-AF65-F5344CB8AC3E}">
        <p14:creationId xmlns:p14="http://schemas.microsoft.com/office/powerpoint/2010/main" val="14117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E442-6B2E-1E42-B0AD-AA2F31DD6C38}"/>
              </a:ext>
            </a:extLst>
          </p:cNvPr>
          <p:cNvSpPr>
            <a:spLocks noGrp="1"/>
          </p:cNvSpPr>
          <p:nvPr>
            <p:ph type="title"/>
          </p:nvPr>
        </p:nvSpPr>
        <p:spPr/>
        <p:txBody>
          <a:bodyPr/>
          <a:lstStyle/>
          <a:p>
            <a:r>
              <a:rPr lang="en-US"/>
              <a:t>Nature of interest group activity</a:t>
            </a:r>
          </a:p>
        </p:txBody>
      </p:sp>
      <p:sp>
        <p:nvSpPr>
          <p:cNvPr id="3" name="Content Placeholder 2">
            <a:extLst>
              <a:ext uri="{FF2B5EF4-FFF2-40B4-BE49-F238E27FC236}">
                <a16:creationId xmlns:a16="http://schemas.microsoft.com/office/drawing/2014/main" id="{7BDCF6F2-C3E9-3640-B8AE-0B43813223C2}"/>
              </a:ext>
            </a:extLst>
          </p:cNvPr>
          <p:cNvSpPr>
            <a:spLocks noGrp="1"/>
          </p:cNvSpPr>
          <p:nvPr>
            <p:ph idx="1"/>
          </p:nvPr>
        </p:nvSpPr>
        <p:spPr/>
        <p:txBody>
          <a:bodyPr/>
          <a:lstStyle/>
          <a:p>
            <a:r>
              <a:rPr lang="en-US"/>
              <a:t>The interest group s mainly concentrate on those areas where decisions are made. In britain the formal decision making is concentrated on the cabinet, therefore the groups concentrate their attention here.</a:t>
            </a:r>
          </a:p>
          <a:p>
            <a:r>
              <a:rPr lang="en-US"/>
              <a:t>The interest groups seeks to influence the government in a persuasive manner. They try to ask for a new legislation which suits their interests. If money is involved they try to convince the chancellor of the exchequer. Hence they try to influence the appropriate department.</a:t>
            </a:r>
          </a:p>
          <a:p>
            <a:endParaRPr lang="en-US"/>
          </a:p>
        </p:txBody>
      </p:sp>
    </p:spTree>
    <p:extLst>
      <p:ext uri="{BB962C8B-B14F-4D97-AF65-F5344CB8AC3E}">
        <p14:creationId xmlns:p14="http://schemas.microsoft.com/office/powerpoint/2010/main" val="19951685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Interest groups in UK</vt:lpstr>
      <vt:lpstr>Conclusion</vt:lpstr>
      <vt:lpstr>Nature of interest group activity</vt:lpstr>
      <vt:lpstr>Methods used by the interest groups</vt:lpstr>
      <vt:lpstr>Types of pressure groups</vt:lpstr>
      <vt:lpstr>Nature of interest group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Interest groups in UK</dc:title>
  <dc:creator>paromita.jnu@gmail.com</dc:creator>
  <cp:lastModifiedBy>paromita.jnu@gmail.com</cp:lastModifiedBy>
  <cp:revision>3</cp:revision>
  <dcterms:created xsi:type="dcterms:W3CDTF">2021-02-20T06:00:58Z</dcterms:created>
  <dcterms:modified xsi:type="dcterms:W3CDTF">2021-02-20T07:20:09Z</dcterms:modified>
</cp:coreProperties>
</file>