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2/14/2021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2/14/2021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2/14/2021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2/14/2021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2/14/2021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7AE0-0451-0247-9A4C-9E32DC9C80D4}"/>
              </a:ext>
            </a:extLst>
          </p:cNvPr>
          <p:cNvSpPr>
            <a:spLocks noGrp="1"/>
          </p:cNvSpPr>
          <p:nvPr>
            <p:ph type="ctrTitle"/>
          </p:nvPr>
        </p:nvSpPr>
        <p:spPr/>
        <p:txBody>
          <a:bodyPr/>
          <a:lstStyle/>
          <a:p>
            <a:r>
              <a:rPr lang="en-US"/>
              <a:t>The UK judiciary</a:t>
            </a:r>
          </a:p>
        </p:txBody>
      </p:sp>
      <p:sp>
        <p:nvSpPr>
          <p:cNvPr id="3" name="Subtitle 2">
            <a:extLst>
              <a:ext uri="{FF2B5EF4-FFF2-40B4-BE49-F238E27FC236}">
                <a16:creationId xmlns:a16="http://schemas.microsoft.com/office/drawing/2014/main" id="{650F6AE8-533E-1648-BD74-EE1B0F251D30}"/>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72116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2C22-E7CB-F04A-8788-90A19B40AC4D}"/>
              </a:ext>
            </a:extLst>
          </p:cNvPr>
          <p:cNvSpPr>
            <a:spLocks noGrp="1"/>
          </p:cNvSpPr>
          <p:nvPr>
            <p:ph type="title"/>
          </p:nvPr>
        </p:nvSpPr>
        <p:spPr/>
        <p:txBody>
          <a:bodyPr/>
          <a:lstStyle/>
          <a:p>
            <a:r>
              <a:rPr lang="en-US"/>
              <a:t>Characteristics of the UK judiciary</a:t>
            </a:r>
          </a:p>
        </p:txBody>
      </p:sp>
      <p:sp>
        <p:nvSpPr>
          <p:cNvPr id="3" name="Content Placeholder 2">
            <a:extLst>
              <a:ext uri="{FF2B5EF4-FFF2-40B4-BE49-F238E27FC236}">
                <a16:creationId xmlns:a16="http://schemas.microsoft.com/office/drawing/2014/main" id="{D28C7D11-A3E0-5E42-B37B-A58CD970B670}"/>
              </a:ext>
            </a:extLst>
          </p:cNvPr>
          <p:cNvSpPr>
            <a:spLocks noGrp="1"/>
          </p:cNvSpPr>
          <p:nvPr>
            <p:ph idx="1"/>
          </p:nvPr>
        </p:nvSpPr>
        <p:spPr/>
        <p:txBody>
          <a:bodyPr>
            <a:normAutofit fontScale="92500" lnSpcReduction="10000"/>
          </a:bodyPr>
          <a:lstStyle/>
          <a:p>
            <a:r>
              <a:rPr lang="en-US"/>
              <a:t>In Britain due to the lack of a written constitution the courts role is limited. There is no judicial review of legislation in the UK. However there is a judicial review in case of executive actions. </a:t>
            </a:r>
          </a:p>
          <a:p>
            <a:r>
              <a:rPr lang="en-US"/>
              <a:t>In the UK the courts do not exercise both civil and criminal jurisdiction.</a:t>
            </a:r>
          </a:p>
          <a:p>
            <a:r>
              <a:rPr lang="en-US"/>
              <a:t>The judges are independent and are appointed by the crown and hold office for life. The parliament cannot also criticize the decisions of the judges.</a:t>
            </a:r>
          </a:p>
          <a:p>
            <a:r>
              <a:rPr lang="en-US"/>
              <a:t>The UK has speedy trial and the legislation’s are costly. </a:t>
            </a:r>
          </a:p>
          <a:p>
            <a:r>
              <a:rPr lang="en-US"/>
              <a:t>The house of lords is the highest court of appeal in the UK. The function is exercised by the lord chancellor and the law lords.</a:t>
            </a:r>
          </a:p>
          <a:p>
            <a:r>
              <a:rPr lang="en-US"/>
              <a:t>The judiciary also protects the rights of the citizens of UK. Since the citizens don’t have any constitutional right.</a:t>
            </a:r>
          </a:p>
        </p:txBody>
      </p:sp>
    </p:spTree>
    <p:extLst>
      <p:ext uri="{BB962C8B-B14F-4D97-AF65-F5344CB8AC3E}">
        <p14:creationId xmlns:p14="http://schemas.microsoft.com/office/powerpoint/2010/main" val="267686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8AFD-DB96-504D-8247-85A6498089C2}"/>
              </a:ext>
            </a:extLst>
          </p:cNvPr>
          <p:cNvSpPr>
            <a:spLocks noGrp="1"/>
          </p:cNvSpPr>
          <p:nvPr>
            <p:ph type="title"/>
          </p:nvPr>
        </p:nvSpPr>
        <p:spPr/>
        <p:txBody>
          <a:bodyPr/>
          <a:lstStyle/>
          <a:p>
            <a:r>
              <a:rPr lang="en-US"/>
              <a:t>Independence of the UK judiciary</a:t>
            </a:r>
          </a:p>
        </p:txBody>
      </p:sp>
      <p:sp>
        <p:nvSpPr>
          <p:cNvPr id="3" name="Content Placeholder 2">
            <a:extLst>
              <a:ext uri="{FF2B5EF4-FFF2-40B4-BE49-F238E27FC236}">
                <a16:creationId xmlns:a16="http://schemas.microsoft.com/office/drawing/2014/main" id="{17675524-20DF-5E47-9FF3-263D719F91E5}"/>
              </a:ext>
            </a:extLst>
          </p:cNvPr>
          <p:cNvSpPr>
            <a:spLocks noGrp="1"/>
          </p:cNvSpPr>
          <p:nvPr>
            <p:ph idx="1"/>
          </p:nvPr>
        </p:nvSpPr>
        <p:spPr/>
        <p:txBody>
          <a:bodyPr/>
          <a:lstStyle/>
          <a:p>
            <a:r>
              <a:rPr lang="en-US"/>
              <a:t>The judges are appointed by the crown but are not normally removable by the crown. The judges also have a security of tenure. </a:t>
            </a:r>
          </a:p>
          <a:p>
            <a:r>
              <a:rPr lang="en-US"/>
              <a:t>The salaries of the judges are fixed and are not voted annually by the parliament. The salaries are paid by the consolidated fund.</a:t>
            </a:r>
          </a:p>
          <a:p>
            <a:r>
              <a:rPr lang="en-US"/>
              <a:t>A judge cannot be criticized by parliament except for any clear evidence of misbehavior. </a:t>
            </a:r>
          </a:p>
        </p:txBody>
      </p:sp>
    </p:spTree>
    <p:extLst>
      <p:ext uri="{BB962C8B-B14F-4D97-AF65-F5344CB8AC3E}">
        <p14:creationId xmlns:p14="http://schemas.microsoft.com/office/powerpoint/2010/main" val="428264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907D-392A-A84B-A9FB-474860DC32D3}"/>
              </a:ext>
            </a:extLst>
          </p:cNvPr>
          <p:cNvSpPr>
            <a:spLocks noGrp="1"/>
          </p:cNvSpPr>
          <p:nvPr>
            <p:ph type="title"/>
          </p:nvPr>
        </p:nvSpPr>
        <p:spPr/>
        <p:txBody>
          <a:bodyPr/>
          <a:lstStyle/>
          <a:p>
            <a:r>
              <a:rPr lang="en-US"/>
              <a:t>Civil courts </a:t>
            </a:r>
          </a:p>
        </p:txBody>
      </p:sp>
      <p:sp>
        <p:nvSpPr>
          <p:cNvPr id="3" name="Content Placeholder 2">
            <a:extLst>
              <a:ext uri="{FF2B5EF4-FFF2-40B4-BE49-F238E27FC236}">
                <a16:creationId xmlns:a16="http://schemas.microsoft.com/office/drawing/2014/main" id="{3EA84CEF-2E87-0A4E-A8DD-ED94AE2A6F6A}"/>
              </a:ext>
            </a:extLst>
          </p:cNvPr>
          <p:cNvSpPr>
            <a:spLocks noGrp="1"/>
          </p:cNvSpPr>
          <p:nvPr>
            <p:ph idx="1"/>
          </p:nvPr>
        </p:nvSpPr>
        <p:spPr/>
        <p:txBody>
          <a:bodyPr/>
          <a:lstStyle/>
          <a:p>
            <a:r>
              <a:rPr lang="en-US"/>
              <a:t>1. County courts- these form the bottom of the judicial hierarchy. The decide on a large number of judicial cases. The amount of which cannot exceed 400 pounds. </a:t>
            </a:r>
          </a:p>
          <a:p>
            <a:r>
              <a:rPr lang="en-US"/>
              <a:t>2. The high court of justice- they are made of three divisions. The queens county bench division are concerned with the most important civil cases, the chancery division is concerned with estates of deceased persons or bankruptcy matters and tax cases.</a:t>
            </a:r>
          </a:p>
          <a:p>
            <a:r>
              <a:rPr lang="en-US"/>
              <a:t>The probate, divorce and admiralty division is concerned with issues related to divorce and cases of wills.</a:t>
            </a:r>
          </a:p>
          <a:p>
            <a:r>
              <a:rPr lang="en-US"/>
              <a:t>The court of appeal hears appeals from the country courts and the high courts.</a:t>
            </a:r>
          </a:p>
          <a:p>
            <a:r>
              <a:rPr lang="en-US"/>
              <a:t>The house of lords is the highest court of appeal.</a:t>
            </a:r>
          </a:p>
        </p:txBody>
      </p:sp>
    </p:spTree>
    <p:extLst>
      <p:ext uri="{BB962C8B-B14F-4D97-AF65-F5344CB8AC3E}">
        <p14:creationId xmlns:p14="http://schemas.microsoft.com/office/powerpoint/2010/main" val="16444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9D1A9-DE2B-4443-89C6-6A8A58B1AAC4}"/>
              </a:ext>
            </a:extLst>
          </p:cNvPr>
          <p:cNvSpPr>
            <a:spLocks noGrp="1"/>
          </p:cNvSpPr>
          <p:nvPr>
            <p:ph type="title"/>
          </p:nvPr>
        </p:nvSpPr>
        <p:spPr/>
        <p:txBody>
          <a:bodyPr/>
          <a:lstStyle/>
          <a:p>
            <a:r>
              <a:rPr lang="en-US"/>
              <a:t>Criminal courts</a:t>
            </a:r>
          </a:p>
        </p:txBody>
      </p:sp>
      <p:sp>
        <p:nvSpPr>
          <p:cNvPr id="3" name="Content Placeholder 2">
            <a:extLst>
              <a:ext uri="{FF2B5EF4-FFF2-40B4-BE49-F238E27FC236}">
                <a16:creationId xmlns:a16="http://schemas.microsoft.com/office/drawing/2014/main" id="{EB1DFEAB-02C8-F043-9844-149B9000F5B1}"/>
              </a:ext>
            </a:extLst>
          </p:cNvPr>
          <p:cNvSpPr>
            <a:spLocks noGrp="1"/>
          </p:cNvSpPr>
          <p:nvPr>
            <p:ph idx="1"/>
          </p:nvPr>
        </p:nvSpPr>
        <p:spPr/>
        <p:txBody>
          <a:bodyPr/>
          <a:lstStyle/>
          <a:p>
            <a:r>
              <a:rPr lang="en-US"/>
              <a:t>1. Magistrates courts- they are the lowest courts, it deals with minor criminal offenses.</a:t>
            </a:r>
          </a:p>
          <a:p>
            <a:r>
              <a:rPr lang="en-US"/>
              <a:t>2. Courts of quarter sessions- they cover the serious crimes, though these courts are debated from trying a crime that Carrie’s a death sentence or life imprisonment.</a:t>
            </a:r>
          </a:p>
          <a:p>
            <a:r>
              <a:rPr lang="en-US"/>
              <a:t>3. Courts of assize- These courts work in counties and big cities three times a year  they hear civil and criminal cases.</a:t>
            </a:r>
          </a:p>
          <a:p>
            <a:r>
              <a:rPr lang="en-US"/>
              <a:t>The court of criminal appeal- it covers appeals that come from the court of assizes and quarter sessions. It is this court that decides whether the appeal needs to be forwarded to the house of lords.</a:t>
            </a:r>
          </a:p>
        </p:txBody>
      </p:sp>
    </p:spTree>
    <p:extLst>
      <p:ext uri="{BB962C8B-B14F-4D97-AF65-F5344CB8AC3E}">
        <p14:creationId xmlns:p14="http://schemas.microsoft.com/office/powerpoint/2010/main" val="279554966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Atlas</vt:lpstr>
      <vt:lpstr>The UK judiciary</vt:lpstr>
      <vt:lpstr>Characteristics of the UK judiciary</vt:lpstr>
      <vt:lpstr>Independence of the UK judiciary</vt:lpstr>
      <vt:lpstr>Civil courts </vt:lpstr>
      <vt:lpstr>Criminal courts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UK judiciary</dc:title>
  <dc:creator>paromita.jnu@gmail.com</dc:creator>
  <cp:lastModifiedBy>paromita.jnu@gmail.com</cp:lastModifiedBy>
  <cp:revision>3</cp:revision>
  <dcterms:created xsi:type="dcterms:W3CDTF">2021-02-14T05:13:32Z</dcterms:created>
  <dcterms:modified xsi:type="dcterms:W3CDTF">2021-02-14T05:54:38Z</dcterms:modified>
</cp:coreProperties>
</file>