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9" r:id="rId6"/>
    <p:sldId id="259"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8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E842-AC41-0C44-A9C8-75558C3EDA48}"/>
              </a:ext>
            </a:extLst>
          </p:cNvPr>
          <p:cNvSpPr>
            <a:spLocks noGrp="1"/>
          </p:cNvSpPr>
          <p:nvPr>
            <p:ph type="ctrTitle"/>
          </p:nvPr>
        </p:nvSpPr>
        <p:spPr/>
        <p:txBody>
          <a:bodyPr/>
          <a:lstStyle/>
          <a:p>
            <a:r>
              <a:rPr lang="en-US"/>
              <a:t>Chief Minister</a:t>
            </a:r>
          </a:p>
        </p:txBody>
      </p:sp>
      <p:sp>
        <p:nvSpPr>
          <p:cNvPr id="3" name="Subtitle 2">
            <a:extLst>
              <a:ext uri="{FF2B5EF4-FFF2-40B4-BE49-F238E27FC236}">
                <a16:creationId xmlns:a16="http://schemas.microsoft.com/office/drawing/2014/main" id="{A7122C0D-6420-9F47-91AE-6DDA25BD2DD8}"/>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01132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F853-10B8-D84B-B323-BD12E0A58503}"/>
              </a:ext>
            </a:extLst>
          </p:cNvPr>
          <p:cNvSpPr>
            <a:spLocks noGrp="1"/>
          </p:cNvSpPr>
          <p:nvPr>
            <p:ph type="title"/>
          </p:nvPr>
        </p:nvSpPr>
        <p:spPr/>
        <p:txBody>
          <a:bodyPr/>
          <a:lstStyle/>
          <a:p>
            <a:r>
              <a:rPr lang="en-US"/>
              <a:t>Appointment</a:t>
            </a:r>
          </a:p>
        </p:txBody>
      </p:sp>
      <p:sp>
        <p:nvSpPr>
          <p:cNvPr id="3" name="Content Placeholder 2">
            <a:extLst>
              <a:ext uri="{FF2B5EF4-FFF2-40B4-BE49-F238E27FC236}">
                <a16:creationId xmlns:a16="http://schemas.microsoft.com/office/drawing/2014/main" id="{48C9DA88-0951-A64E-A555-8A21BA029070}"/>
              </a:ext>
            </a:extLst>
          </p:cNvPr>
          <p:cNvSpPr>
            <a:spLocks noGrp="1"/>
          </p:cNvSpPr>
          <p:nvPr>
            <p:ph idx="1"/>
          </p:nvPr>
        </p:nvSpPr>
        <p:spPr>
          <a:xfrm>
            <a:off x="4594303" y="200721"/>
            <a:ext cx="7597698" cy="6445405"/>
          </a:xfrm>
        </p:spPr>
        <p:txBody>
          <a:bodyPr>
            <a:normAutofit/>
          </a:bodyPr>
          <a:lstStyle/>
          <a:p>
            <a:r>
              <a:rPr lang="en-US" sz="2400" dirty="0"/>
              <a:t>The chief minister is appointed by the governor, however the governor can only appoint the leader of the majority party in the legislative assembly as the chief minister.</a:t>
            </a:r>
          </a:p>
          <a:p>
            <a:r>
              <a:rPr lang="en-IN" sz="2400" dirty="0"/>
              <a:t>A person not belonging to either house (Legislative Assembly &amp; Council) can also be appointed as the Chief Minister, however, within six months of his tenure as a CM he should be elected to either house without which he ceases to be a CM.</a:t>
            </a:r>
            <a:endParaRPr lang="en-US" sz="2400" dirty="0"/>
          </a:p>
          <a:p>
            <a:r>
              <a:rPr lang="en-US" sz="2400" dirty="0"/>
              <a:t>The chief minister remains in office so far it has the support of the members in the legislative assembly.</a:t>
            </a:r>
          </a:p>
        </p:txBody>
      </p:sp>
    </p:spTree>
    <p:extLst>
      <p:ext uri="{BB962C8B-B14F-4D97-AF65-F5344CB8AC3E}">
        <p14:creationId xmlns:p14="http://schemas.microsoft.com/office/powerpoint/2010/main" val="42420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40E-702D-BB41-993C-3B81B65FB9EB}"/>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id="{BDD5E66E-AA6E-494B-905A-C6B9FCAAE0C9}"/>
              </a:ext>
            </a:extLst>
          </p:cNvPr>
          <p:cNvSpPr>
            <a:spLocks noGrp="1"/>
          </p:cNvSpPr>
          <p:nvPr>
            <p:ph idx="1"/>
          </p:nvPr>
        </p:nvSpPr>
        <p:spPr>
          <a:xfrm>
            <a:off x="4616605" y="289932"/>
            <a:ext cx="7575395" cy="6311590"/>
          </a:xfrm>
        </p:spPr>
        <p:txBody>
          <a:bodyPr>
            <a:normAutofit/>
          </a:bodyPr>
          <a:lstStyle/>
          <a:p>
            <a:r>
              <a:rPr lang="en-US" sz="2400" dirty="0"/>
              <a:t>The chief minister forms the cabinet, after appointment the chief minister prepares the list of other ministers for appointment. </a:t>
            </a:r>
          </a:p>
          <a:p>
            <a:r>
              <a:rPr lang="en-US" sz="2400" dirty="0"/>
              <a:t>The portfolios are distributed among the chief minister. The Chief Minister also looks after the work of other ministers. The chief minister can also change the department of the ministers at will and can also ask any minister to resign. </a:t>
            </a:r>
          </a:p>
          <a:p>
            <a:r>
              <a:rPr lang="en-US" sz="2400" dirty="0"/>
              <a:t>The chief minister chairs the cabinet meetings. The chief minister also prepares the agenda for the cabinet meetings. </a:t>
            </a:r>
          </a:p>
          <a:p>
            <a:r>
              <a:rPr lang="en-US" sz="2400" dirty="0"/>
              <a:t>The chief minister is the leader of the council of ministers.</a:t>
            </a:r>
          </a:p>
        </p:txBody>
      </p:sp>
    </p:spTree>
    <p:extLst>
      <p:ext uri="{BB962C8B-B14F-4D97-AF65-F5344CB8AC3E}">
        <p14:creationId xmlns:p14="http://schemas.microsoft.com/office/powerpoint/2010/main" val="403256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2355-7AD1-42E0-5C65-441E56216386}"/>
              </a:ext>
            </a:extLst>
          </p:cNvPr>
          <p:cNvSpPr>
            <a:spLocks noGrp="1"/>
          </p:cNvSpPr>
          <p:nvPr>
            <p:ph type="title"/>
          </p:nvPr>
        </p:nvSpPr>
        <p:spPr/>
        <p:txBody>
          <a:bodyPr/>
          <a:lstStyle/>
          <a:p>
            <a:r>
              <a:rPr lang="en-IN" dirty="0"/>
              <a:t>Powers and Functions</a:t>
            </a:r>
            <a:endParaRPr lang="en-US" dirty="0"/>
          </a:p>
        </p:txBody>
      </p:sp>
      <p:sp>
        <p:nvSpPr>
          <p:cNvPr id="3" name="Content Placeholder 2">
            <a:extLst>
              <a:ext uri="{FF2B5EF4-FFF2-40B4-BE49-F238E27FC236}">
                <a16:creationId xmlns:a16="http://schemas.microsoft.com/office/drawing/2014/main" id="{5D209CAC-1352-231C-4FC4-F45C570CDFF2}"/>
              </a:ext>
            </a:extLst>
          </p:cNvPr>
          <p:cNvSpPr>
            <a:spLocks noGrp="1"/>
          </p:cNvSpPr>
          <p:nvPr>
            <p:ph idx="1"/>
          </p:nvPr>
        </p:nvSpPr>
        <p:spPr>
          <a:xfrm>
            <a:off x="4683513" y="0"/>
            <a:ext cx="7508488" cy="6579220"/>
          </a:xfrm>
        </p:spPr>
        <p:txBody>
          <a:bodyPr>
            <a:normAutofit/>
          </a:bodyPr>
          <a:lstStyle/>
          <a:p>
            <a:endParaRPr lang="en-IN" sz="2000" dirty="0"/>
          </a:p>
          <a:p>
            <a:r>
              <a:rPr lang="en-IN" sz="2300" dirty="0"/>
              <a:t>The chief minister may be a member of the lower house of the state legislature or the upper house of the state legislature. But in most of the cases he belongs to the lower house. The governor may use his personal discretion in the selection and appointment of Chief Minister when no party has clear majority in the state legislative assembly.</a:t>
            </a:r>
          </a:p>
          <a:p>
            <a:r>
              <a:rPr lang="en-IN" sz="2300" dirty="0"/>
              <a:t>Financial matters – The Chief Minister makes important decisions of the financial matters of the state, including a budget, financial planning, infrastructural and developmental priorities, and economic growth of the state</a:t>
            </a:r>
          </a:p>
          <a:p>
            <a:endParaRPr lang="en-IN" dirty="0"/>
          </a:p>
          <a:p>
            <a:endParaRPr lang="en-US" dirty="0"/>
          </a:p>
        </p:txBody>
      </p:sp>
    </p:spTree>
    <p:extLst>
      <p:ext uri="{BB962C8B-B14F-4D97-AF65-F5344CB8AC3E}">
        <p14:creationId xmlns:p14="http://schemas.microsoft.com/office/powerpoint/2010/main" val="423227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3DDC-F854-1C8F-9302-B86A2C237A55}"/>
              </a:ext>
            </a:extLst>
          </p:cNvPr>
          <p:cNvSpPr>
            <a:spLocks noGrp="1"/>
          </p:cNvSpPr>
          <p:nvPr>
            <p:ph type="title"/>
          </p:nvPr>
        </p:nvSpPr>
        <p:spPr/>
        <p:txBody>
          <a:bodyPr/>
          <a:lstStyle/>
          <a:p>
            <a:r>
              <a:rPr lang="en-US" dirty="0"/>
              <a:t>Powers and functions (cont.)</a:t>
            </a:r>
          </a:p>
        </p:txBody>
      </p:sp>
      <p:sp>
        <p:nvSpPr>
          <p:cNvPr id="3" name="Content Placeholder 2">
            <a:extLst>
              <a:ext uri="{FF2B5EF4-FFF2-40B4-BE49-F238E27FC236}">
                <a16:creationId xmlns:a16="http://schemas.microsoft.com/office/drawing/2014/main" id="{D6F504B1-068F-259B-817B-E631258ED49C}"/>
              </a:ext>
            </a:extLst>
          </p:cNvPr>
          <p:cNvSpPr>
            <a:spLocks noGrp="1"/>
          </p:cNvSpPr>
          <p:nvPr>
            <p:ph idx="1"/>
          </p:nvPr>
        </p:nvSpPr>
        <p:spPr>
          <a:xfrm>
            <a:off x="4728117" y="200722"/>
            <a:ext cx="7463883" cy="6490010"/>
          </a:xfrm>
        </p:spPr>
        <p:txBody>
          <a:bodyPr>
            <a:normAutofit/>
          </a:bodyPr>
          <a:lstStyle/>
          <a:p>
            <a:r>
              <a:rPr lang="en-IN" sz="2000" dirty="0"/>
              <a:t>In addition, the Chief Minister also performs the following functions:</a:t>
            </a:r>
          </a:p>
          <a:p>
            <a:r>
              <a:rPr lang="en-IN" sz="2000" dirty="0"/>
              <a:t>He gives his advice to the governor for the appointment of the following persons:</a:t>
            </a:r>
          </a:p>
          <a:p>
            <a:r>
              <a:rPr lang="en-IN" sz="2000" dirty="0"/>
              <a:t>Advocate-General</a:t>
            </a:r>
          </a:p>
          <a:p>
            <a:r>
              <a:rPr lang="en-IN" sz="2000" dirty="0"/>
              <a:t>Chairman of state public service commission</a:t>
            </a:r>
          </a:p>
          <a:p>
            <a:r>
              <a:rPr lang="en-IN" sz="2000" dirty="0"/>
              <a:t>The state election commission, etc.</a:t>
            </a:r>
          </a:p>
          <a:p>
            <a:r>
              <a:rPr lang="en-IN" sz="2000" dirty="0"/>
              <a:t>He is the chairman of the State Planning Board.</a:t>
            </a:r>
          </a:p>
          <a:p>
            <a:r>
              <a:rPr lang="en-IN" sz="2000" dirty="0"/>
              <a:t>He acts as a vice-chairman of the concerned zonal council by rotation, holding office for a period of one year at a time.</a:t>
            </a:r>
          </a:p>
          <a:p>
            <a:r>
              <a:rPr lang="en-IN" sz="2000" dirty="0"/>
              <a:t> He is a member of the Inter-State Council and the National Development Council, both headed by the prime minister.</a:t>
            </a:r>
          </a:p>
        </p:txBody>
      </p:sp>
    </p:spTree>
    <p:extLst>
      <p:ext uri="{BB962C8B-B14F-4D97-AF65-F5344CB8AC3E}">
        <p14:creationId xmlns:p14="http://schemas.microsoft.com/office/powerpoint/2010/main" val="377936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0B9E-67BB-754B-91BE-D18787C93846}"/>
              </a:ext>
            </a:extLst>
          </p:cNvPr>
          <p:cNvSpPr>
            <a:spLocks noGrp="1"/>
          </p:cNvSpPr>
          <p:nvPr>
            <p:ph type="title"/>
          </p:nvPr>
        </p:nvSpPr>
        <p:spPr/>
        <p:txBody>
          <a:bodyPr/>
          <a:lstStyle/>
          <a:p>
            <a:r>
              <a:rPr lang="en-US" dirty="0"/>
              <a:t>Powers and functions (cont.)</a:t>
            </a:r>
          </a:p>
        </p:txBody>
      </p:sp>
      <p:sp>
        <p:nvSpPr>
          <p:cNvPr id="3" name="Content Placeholder 2">
            <a:extLst>
              <a:ext uri="{FF2B5EF4-FFF2-40B4-BE49-F238E27FC236}">
                <a16:creationId xmlns:a16="http://schemas.microsoft.com/office/drawing/2014/main" id="{1096FEF4-A0A6-8B4A-A9DB-C298D8A3EBFB}"/>
              </a:ext>
            </a:extLst>
          </p:cNvPr>
          <p:cNvSpPr>
            <a:spLocks noGrp="1"/>
          </p:cNvSpPr>
          <p:nvPr>
            <p:ph idx="1"/>
          </p:nvPr>
        </p:nvSpPr>
        <p:spPr>
          <a:xfrm>
            <a:off x="4616605" y="312233"/>
            <a:ext cx="7575395" cy="6244683"/>
          </a:xfrm>
        </p:spPr>
        <p:txBody>
          <a:bodyPr>
            <a:normAutofit/>
          </a:bodyPr>
          <a:lstStyle/>
          <a:p>
            <a:r>
              <a:rPr lang="en-US" sz="2200" dirty="0"/>
              <a:t>The chief minister informs the governor regarding decisions of the cabinet. No minister can discuss a problem with the governor without permission of the chief minister.</a:t>
            </a:r>
          </a:p>
          <a:p>
            <a:r>
              <a:rPr lang="en-US" sz="2200" dirty="0"/>
              <a:t>The chief minister is also the principal advisor of the governor, the governor makes all the important appointment of the states on the advice of the chief minister.</a:t>
            </a:r>
          </a:p>
          <a:p>
            <a:r>
              <a:rPr lang="en-US" sz="2200" dirty="0"/>
              <a:t>The chief minister is also the leader of the legislature. The legislative assembly acts under the direction of the chief minister.</a:t>
            </a:r>
          </a:p>
          <a:p>
            <a:r>
              <a:rPr lang="en-US" sz="2200" dirty="0"/>
              <a:t>The chief minister is the leader of the majority party on the state.</a:t>
            </a:r>
          </a:p>
        </p:txBody>
      </p:sp>
    </p:spTree>
    <p:extLst>
      <p:ext uri="{BB962C8B-B14F-4D97-AF65-F5344CB8AC3E}">
        <p14:creationId xmlns:p14="http://schemas.microsoft.com/office/powerpoint/2010/main" val="18990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82AC-6D44-88BA-EA19-24CC0D2DBB80}"/>
              </a:ext>
            </a:extLst>
          </p:cNvPr>
          <p:cNvSpPr>
            <a:spLocks noGrp="1"/>
          </p:cNvSpPr>
          <p:nvPr>
            <p:ph type="title"/>
          </p:nvPr>
        </p:nvSpPr>
        <p:spPr/>
        <p:txBody>
          <a:bodyPr/>
          <a:lstStyle/>
          <a:p>
            <a:r>
              <a:rPr lang="en-IN" dirty="0"/>
              <a:t>Chief Minister and the Council of Ministers</a:t>
            </a:r>
            <a:endParaRPr lang="en-US" dirty="0"/>
          </a:p>
        </p:txBody>
      </p:sp>
      <p:sp>
        <p:nvSpPr>
          <p:cNvPr id="3" name="Content Placeholder 2">
            <a:extLst>
              <a:ext uri="{FF2B5EF4-FFF2-40B4-BE49-F238E27FC236}">
                <a16:creationId xmlns:a16="http://schemas.microsoft.com/office/drawing/2014/main" id="{01498E0A-4F80-F483-2E00-E9AA714AA8B4}"/>
              </a:ext>
            </a:extLst>
          </p:cNvPr>
          <p:cNvSpPr>
            <a:spLocks noGrp="1"/>
          </p:cNvSpPr>
          <p:nvPr>
            <p:ph idx="1"/>
          </p:nvPr>
        </p:nvSpPr>
        <p:spPr>
          <a:xfrm>
            <a:off x="4616605" y="267629"/>
            <a:ext cx="7575395" cy="6423103"/>
          </a:xfrm>
        </p:spPr>
        <p:txBody>
          <a:bodyPr>
            <a:normAutofit/>
          </a:bodyPr>
          <a:lstStyle/>
          <a:p>
            <a:r>
              <a:rPr lang="en-IN" sz="2400" dirty="0"/>
              <a:t>Collective Responsibility</a:t>
            </a:r>
          </a:p>
          <a:p>
            <a:r>
              <a:rPr lang="en-IN" sz="2400" dirty="0"/>
              <a:t>The provision of collective responsibility is dealt with by Article 164. The Article mentions that the council of ministers are collectively responsible to the state legislature. This means that all the ministers own joint responsibility to the legislative assembly for all their acts of omission and commission.</a:t>
            </a:r>
          </a:p>
          <a:p>
            <a:r>
              <a:rPr lang="en-IN" sz="2400" dirty="0"/>
              <a:t>When the legislative assembly passed a no-confidence motion against the council, all the ministers of the council have to resign including those belonging to Legislative Council too.</a:t>
            </a:r>
          </a:p>
          <a:p>
            <a:endParaRPr lang="en-US" dirty="0"/>
          </a:p>
        </p:txBody>
      </p:sp>
    </p:spTree>
    <p:extLst>
      <p:ext uri="{BB962C8B-B14F-4D97-AF65-F5344CB8AC3E}">
        <p14:creationId xmlns:p14="http://schemas.microsoft.com/office/powerpoint/2010/main" val="57870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C759-AAA9-8EAA-68DE-FBC51A5EDB92}"/>
              </a:ext>
            </a:extLst>
          </p:cNvPr>
          <p:cNvSpPr>
            <a:spLocks noGrp="1"/>
          </p:cNvSpPr>
          <p:nvPr>
            <p:ph type="title"/>
          </p:nvPr>
        </p:nvSpPr>
        <p:spPr/>
        <p:txBody>
          <a:bodyPr/>
          <a:lstStyle/>
          <a:p>
            <a:r>
              <a:rPr lang="en-IN" dirty="0"/>
              <a:t>Chief Minister and the Council of Ministers</a:t>
            </a:r>
            <a:endParaRPr lang="en-US" dirty="0"/>
          </a:p>
        </p:txBody>
      </p:sp>
      <p:sp>
        <p:nvSpPr>
          <p:cNvPr id="3" name="Content Placeholder 2">
            <a:extLst>
              <a:ext uri="{FF2B5EF4-FFF2-40B4-BE49-F238E27FC236}">
                <a16:creationId xmlns:a16="http://schemas.microsoft.com/office/drawing/2014/main" id="{D6A679CE-8C86-B251-749E-057F12E9DC70}"/>
              </a:ext>
            </a:extLst>
          </p:cNvPr>
          <p:cNvSpPr>
            <a:spLocks noGrp="1"/>
          </p:cNvSpPr>
          <p:nvPr>
            <p:ph idx="1"/>
          </p:nvPr>
        </p:nvSpPr>
        <p:spPr>
          <a:xfrm>
            <a:off x="4387610" y="-1"/>
            <a:ext cx="7611103" cy="7047571"/>
          </a:xfrm>
        </p:spPr>
        <p:txBody>
          <a:bodyPr>
            <a:normAutofit fontScale="92500" lnSpcReduction="20000"/>
          </a:bodyPr>
          <a:lstStyle/>
          <a:p>
            <a:r>
              <a:rPr lang="en-IN" sz="2200" dirty="0"/>
              <a:t> The chief minister prepares a list of ministers to appointed in the council of ministers. The governor cannot change the list , and accordingly the portfolios of the ministers are distributed. </a:t>
            </a:r>
          </a:p>
          <a:p>
            <a:r>
              <a:rPr lang="en-IN" sz="2200" dirty="0"/>
              <a:t>The activities of all ministers are coordinated, guided and controlled by the chief minister.</a:t>
            </a:r>
          </a:p>
          <a:p>
            <a:r>
              <a:rPr lang="en-IN" sz="2200" dirty="0"/>
              <a:t> The meetings of the council of ministers are presided by him</a:t>
            </a:r>
          </a:p>
          <a:p>
            <a:r>
              <a:rPr lang="en-IN" sz="2200" dirty="0"/>
              <a:t>He can ask the governor to dismiss any minister or he can ask a minister to resign.</a:t>
            </a:r>
          </a:p>
          <a:p>
            <a:pPr marL="0" indent="0">
              <a:buNone/>
            </a:pPr>
            <a:endParaRPr lang="en-IN" sz="2200" dirty="0"/>
          </a:p>
          <a:p>
            <a:r>
              <a:rPr lang="en-IN" sz="2200" dirty="0"/>
              <a:t>The council of ministers play a big role in </a:t>
            </a:r>
            <a:r>
              <a:rPr lang="en-IN" sz="2200"/>
              <a:t>the law  making </a:t>
            </a:r>
            <a:r>
              <a:rPr lang="en-IN" sz="2200" dirty="0"/>
              <a:t>process of the state.</a:t>
            </a:r>
          </a:p>
          <a:p>
            <a:r>
              <a:rPr lang="en-IN" sz="2200" dirty="0"/>
              <a:t>The inaugural address if the governor is prepared by the council of ministers.</a:t>
            </a:r>
          </a:p>
          <a:p>
            <a:r>
              <a:rPr lang="en-IN" sz="2200" dirty="0"/>
              <a:t>Most Bill’s of the state legislature are introduced by the council of ministers.</a:t>
            </a:r>
          </a:p>
          <a:p>
            <a:r>
              <a:rPr lang="en-IN" sz="2200" dirty="0"/>
              <a:t>The governor exercises its judicial powers on the advice of the council of ministers.</a:t>
            </a:r>
          </a:p>
          <a:p>
            <a:endParaRPr lang="en-IN" sz="2200" dirty="0"/>
          </a:p>
        </p:txBody>
      </p:sp>
    </p:spTree>
    <p:extLst>
      <p:ext uri="{BB962C8B-B14F-4D97-AF65-F5344CB8AC3E}">
        <p14:creationId xmlns:p14="http://schemas.microsoft.com/office/powerpoint/2010/main" val="202119870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69</TotalTime>
  <Words>750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Chief Minister</vt:lpstr>
      <vt:lpstr>Appointment</vt:lpstr>
      <vt:lpstr>Powers and functions</vt:lpstr>
      <vt:lpstr>Powers and Functions</vt:lpstr>
      <vt:lpstr>Powers and functions (cont.)</vt:lpstr>
      <vt:lpstr>Powers and functions (cont.)</vt:lpstr>
      <vt:lpstr>Chief Minister and the Council of Ministers</vt:lpstr>
      <vt:lpstr>Chief Minister and the Council of Ministers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Chief Minister</dc:title>
  <dc:creator>paromita.jnu@gmail.com</dc:creator>
  <cp:lastModifiedBy>PC</cp:lastModifiedBy>
  <cp:revision>6</cp:revision>
  <dcterms:created xsi:type="dcterms:W3CDTF">2020-04-15T03:40:58Z</dcterms:created>
  <dcterms:modified xsi:type="dcterms:W3CDTF">2023-05-12T03:35:17Z</dcterms:modified>
</cp:coreProperties>
</file>