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1719-4A07-894C-9869-F0AF8921F884}"/>
              </a:ext>
            </a:extLst>
          </p:cNvPr>
          <p:cNvSpPr>
            <a:spLocks noGrp="1"/>
          </p:cNvSpPr>
          <p:nvPr>
            <p:ph type="ctrTitle"/>
          </p:nvPr>
        </p:nvSpPr>
        <p:spPr/>
        <p:txBody>
          <a:bodyPr/>
          <a:lstStyle/>
          <a:p>
            <a:r>
              <a:rPr lang="en-US"/>
              <a:t>Committee System of Indian Parliament</a:t>
            </a:r>
          </a:p>
        </p:txBody>
      </p:sp>
      <p:sp>
        <p:nvSpPr>
          <p:cNvPr id="3" name="Subtitle 2">
            <a:extLst>
              <a:ext uri="{FF2B5EF4-FFF2-40B4-BE49-F238E27FC236}">
                <a16:creationId xmlns:a16="http://schemas.microsoft.com/office/drawing/2014/main" id="{70E5214A-C4D0-254D-8582-D55E1B251240}"/>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0662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A4B4-6FA1-8A4A-9253-B90C73EB6B0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5ADECBC-5FF1-EA44-B414-AC8E04EB42E4}"/>
              </a:ext>
            </a:extLst>
          </p:cNvPr>
          <p:cNvSpPr>
            <a:spLocks noGrp="1"/>
          </p:cNvSpPr>
          <p:nvPr>
            <p:ph idx="1"/>
          </p:nvPr>
        </p:nvSpPr>
        <p:spPr/>
        <p:txBody>
          <a:bodyPr/>
          <a:lstStyle/>
          <a:p>
            <a:r>
              <a:rPr lang="en-US"/>
              <a:t>Since parliament is a large body it has varities of functions to perform in a limited time. It is for this reason that parliament has a number of committee’s. </a:t>
            </a:r>
          </a:p>
        </p:txBody>
      </p:sp>
    </p:spTree>
    <p:extLst>
      <p:ext uri="{BB962C8B-B14F-4D97-AF65-F5344CB8AC3E}">
        <p14:creationId xmlns:p14="http://schemas.microsoft.com/office/powerpoint/2010/main" val="247225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F24-DAEF-3141-ACAC-36C63B126FF6}"/>
              </a:ext>
            </a:extLst>
          </p:cNvPr>
          <p:cNvSpPr>
            <a:spLocks noGrp="1"/>
          </p:cNvSpPr>
          <p:nvPr>
            <p:ph type="title"/>
          </p:nvPr>
        </p:nvSpPr>
        <p:spPr/>
        <p:txBody>
          <a:bodyPr/>
          <a:lstStyle/>
          <a:p>
            <a:r>
              <a:rPr lang="en-US"/>
              <a:t> Committee System</a:t>
            </a:r>
          </a:p>
        </p:txBody>
      </p:sp>
      <p:sp>
        <p:nvSpPr>
          <p:cNvPr id="3" name="Content Placeholder 2">
            <a:extLst>
              <a:ext uri="{FF2B5EF4-FFF2-40B4-BE49-F238E27FC236}">
                <a16:creationId xmlns:a16="http://schemas.microsoft.com/office/drawing/2014/main" id="{AB210887-AE38-0549-A08D-2AB376C4BF5A}"/>
              </a:ext>
            </a:extLst>
          </p:cNvPr>
          <p:cNvSpPr>
            <a:spLocks noGrp="1"/>
          </p:cNvSpPr>
          <p:nvPr>
            <p:ph idx="1"/>
          </p:nvPr>
        </p:nvSpPr>
        <p:spPr>
          <a:xfrm>
            <a:off x="4638907" y="223024"/>
            <a:ext cx="7553093" cy="6634976"/>
          </a:xfrm>
        </p:spPr>
        <p:txBody>
          <a:bodyPr>
            <a:normAutofit/>
          </a:bodyPr>
          <a:lstStyle/>
          <a:p>
            <a:r>
              <a:rPr lang="en-US" sz="2000" dirty="0"/>
              <a:t>The select committee- this is formed for the purpose of examining a bill.</a:t>
            </a:r>
          </a:p>
          <a:p>
            <a:r>
              <a:rPr lang="en-US" sz="2000" dirty="0"/>
              <a:t>There are certain financial committee’s in parliament:</a:t>
            </a:r>
          </a:p>
          <a:p>
            <a:r>
              <a:rPr lang="en-US" sz="2000" dirty="0"/>
              <a:t>Public accounts committee is formed by 15 members of the </a:t>
            </a:r>
            <a:r>
              <a:rPr lang="en-US" sz="2000" dirty="0" err="1"/>
              <a:t>lok</a:t>
            </a:r>
            <a:r>
              <a:rPr lang="en-US" sz="2000" dirty="0"/>
              <a:t> </a:t>
            </a:r>
            <a:r>
              <a:rPr lang="en-US" sz="2000" dirty="0" err="1"/>
              <a:t>sabha</a:t>
            </a:r>
            <a:r>
              <a:rPr lang="en-US" sz="2000" dirty="0"/>
              <a:t> and 7 members of the </a:t>
            </a:r>
            <a:r>
              <a:rPr lang="en-US" sz="2000" dirty="0" err="1"/>
              <a:t>rajya</a:t>
            </a:r>
            <a:r>
              <a:rPr lang="en-US" sz="2000" dirty="0"/>
              <a:t> </a:t>
            </a:r>
            <a:r>
              <a:rPr lang="en-US" sz="2000" dirty="0" err="1"/>
              <a:t>sabha</a:t>
            </a:r>
            <a:r>
              <a:rPr lang="en-US" sz="2000" dirty="0"/>
              <a:t>. This committee examines whether the money approved by parliament is spent according to the norms of the economy. Hence this committee keeps control over the expenditure of the government, and it submits reports to both houses of parliament.</a:t>
            </a:r>
          </a:p>
          <a:p>
            <a:r>
              <a:rPr lang="en-US" sz="2000" dirty="0"/>
              <a:t>Estimates committee- this committee consists of 30 members elected by the </a:t>
            </a:r>
            <a:r>
              <a:rPr lang="en-US" sz="2000" dirty="0" err="1"/>
              <a:t>lok</a:t>
            </a:r>
            <a:r>
              <a:rPr lang="en-US" sz="2000" dirty="0"/>
              <a:t> </a:t>
            </a:r>
            <a:r>
              <a:rPr lang="en-US" sz="2000" dirty="0" err="1"/>
              <a:t>sabha</a:t>
            </a:r>
            <a:r>
              <a:rPr lang="en-US" sz="2000" dirty="0"/>
              <a:t> it recommends how spending can be reduced without effecting government functions.</a:t>
            </a:r>
          </a:p>
          <a:p>
            <a:r>
              <a:rPr lang="en-IN" sz="2000" dirty="0"/>
              <a:t>Committee on Public Undertakings: It evaluates public undertakings' reports and accounts. It consists of 22 members ( 15 from Lok Sabha 7 from Rajya Sabha )</a:t>
            </a:r>
            <a:endParaRPr lang="en-US" sz="2000" dirty="0"/>
          </a:p>
        </p:txBody>
      </p:sp>
    </p:spTree>
    <p:extLst>
      <p:ext uri="{BB962C8B-B14F-4D97-AF65-F5344CB8AC3E}">
        <p14:creationId xmlns:p14="http://schemas.microsoft.com/office/powerpoint/2010/main" val="326967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066E-4B58-944E-8A9B-3B2A95FAA259}"/>
              </a:ext>
            </a:extLst>
          </p:cNvPr>
          <p:cNvSpPr>
            <a:spLocks noGrp="1"/>
          </p:cNvSpPr>
          <p:nvPr>
            <p:ph type="title"/>
          </p:nvPr>
        </p:nvSpPr>
        <p:spPr/>
        <p:txBody>
          <a:bodyPr/>
          <a:lstStyle/>
          <a:p>
            <a:r>
              <a:rPr lang="en-US" dirty="0"/>
              <a:t>Committee System ( Cont.)</a:t>
            </a:r>
          </a:p>
        </p:txBody>
      </p:sp>
      <p:sp>
        <p:nvSpPr>
          <p:cNvPr id="3" name="Content Placeholder 2">
            <a:extLst>
              <a:ext uri="{FF2B5EF4-FFF2-40B4-BE49-F238E27FC236}">
                <a16:creationId xmlns:a16="http://schemas.microsoft.com/office/drawing/2014/main" id="{45AC5139-42B2-A644-8EDD-A32CAEFE6DA3}"/>
              </a:ext>
            </a:extLst>
          </p:cNvPr>
          <p:cNvSpPr>
            <a:spLocks noGrp="1"/>
          </p:cNvSpPr>
          <p:nvPr>
            <p:ph idx="1"/>
          </p:nvPr>
        </p:nvSpPr>
        <p:spPr>
          <a:xfrm>
            <a:off x="4549698" y="0"/>
            <a:ext cx="7642301" cy="6858000"/>
          </a:xfrm>
        </p:spPr>
        <p:txBody>
          <a:bodyPr>
            <a:normAutofit/>
          </a:bodyPr>
          <a:lstStyle/>
          <a:p>
            <a:pPr marL="0" indent="0">
              <a:buNone/>
            </a:pPr>
            <a:endParaRPr lang="en-US" dirty="0"/>
          </a:p>
          <a:p>
            <a:r>
              <a:rPr lang="en-US" dirty="0"/>
              <a:t>Committee on empowerment of women- the report of the national commission for women is considered by this committee.</a:t>
            </a:r>
          </a:p>
          <a:p>
            <a:r>
              <a:rPr lang="en-US" dirty="0"/>
              <a:t>Committee on welfare of SCs and STs- it consists of 20 members from and the </a:t>
            </a:r>
            <a:r>
              <a:rPr lang="en-US" dirty="0" err="1"/>
              <a:t>Lok</a:t>
            </a:r>
            <a:r>
              <a:rPr lang="en-US" dirty="0"/>
              <a:t> </a:t>
            </a:r>
            <a:r>
              <a:rPr lang="en-US" dirty="0" err="1"/>
              <a:t>sabha</a:t>
            </a:r>
            <a:r>
              <a:rPr lang="en-US" dirty="0"/>
              <a:t> and 10 members from the </a:t>
            </a:r>
            <a:r>
              <a:rPr lang="en-US" dirty="0" err="1"/>
              <a:t>rajya</a:t>
            </a:r>
            <a:r>
              <a:rPr lang="en-US" dirty="0"/>
              <a:t> </a:t>
            </a:r>
            <a:r>
              <a:rPr lang="en-US" dirty="0" err="1"/>
              <a:t>sabha</a:t>
            </a:r>
            <a:r>
              <a:rPr lang="en-US" dirty="0"/>
              <a:t>. Report of the national commission of SCs and STs are considered by this committee</a:t>
            </a:r>
          </a:p>
          <a:p>
            <a:r>
              <a:rPr lang="en-US" dirty="0"/>
              <a:t>Committee on subordinate legislation- this committee examines whether the parliament is performing its legislative powers properly. In case of </a:t>
            </a:r>
            <a:r>
              <a:rPr lang="en-US" dirty="0" err="1"/>
              <a:t>lok</a:t>
            </a:r>
            <a:r>
              <a:rPr lang="en-US" dirty="0"/>
              <a:t> </a:t>
            </a:r>
            <a:r>
              <a:rPr lang="en-US" dirty="0" err="1"/>
              <a:t>sabha</a:t>
            </a:r>
            <a:r>
              <a:rPr lang="en-US" dirty="0"/>
              <a:t> this committee is headed by the speaker on case of the </a:t>
            </a:r>
            <a:r>
              <a:rPr lang="en-US" dirty="0" err="1"/>
              <a:t>rajya</a:t>
            </a:r>
            <a:r>
              <a:rPr lang="en-US" dirty="0"/>
              <a:t> </a:t>
            </a:r>
            <a:r>
              <a:rPr lang="en-US" dirty="0" err="1"/>
              <a:t>sabha</a:t>
            </a:r>
            <a:r>
              <a:rPr lang="en-US" dirty="0"/>
              <a:t> it is headed by the chairman.</a:t>
            </a:r>
          </a:p>
          <a:p>
            <a:r>
              <a:rPr lang="en-US" dirty="0"/>
              <a:t>Rules committee- it is formed by 15 members including the chairman, it constitutes the rules regarding conduct of business in the house. There is a separate rules committee for both the </a:t>
            </a:r>
            <a:r>
              <a:rPr lang="en-US" dirty="0" err="1"/>
              <a:t>lok</a:t>
            </a:r>
            <a:r>
              <a:rPr lang="en-US" dirty="0"/>
              <a:t> </a:t>
            </a:r>
            <a:r>
              <a:rPr lang="en-US" dirty="0" err="1"/>
              <a:t>sabha</a:t>
            </a:r>
            <a:r>
              <a:rPr lang="en-US" dirty="0"/>
              <a:t> and the </a:t>
            </a:r>
            <a:r>
              <a:rPr lang="en-US" dirty="0" err="1"/>
              <a:t>rajya</a:t>
            </a:r>
            <a:r>
              <a:rPr lang="en-US" dirty="0"/>
              <a:t> </a:t>
            </a:r>
            <a:r>
              <a:rPr lang="en-US" dirty="0" err="1"/>
              <a:t>sabha</a:t>
            </a:r>
            <a:r>
              <a:rPr lang="en-US" dirty="0"/>
              <a:t>.</a:t>
            </a:r>
          </a:p>
        </p:txBody>
      </p:sp>
    </p:spTree>
    <p:extLst>
      <p:ext uri="{BB962C8B-B14F-4D97-AF65-F5344CB8AC3E}">
        <p14:creationId xmlns:p14="http://schemas.microsoft.com/office/powerpoint/2010/main" val="202498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E2F0-D2CC-AC4F-763D-B837ABDFEF25}"/>
              </a:ext>
            </a:extLst>
          </p:cNvPr>
          <p:cNvSpPr>
            <a:spLocks noGrp="1"/>
          </p:cNvSpPr>
          <p:nvPr>
            <p:ph type="title"/>
          </p:nvPr>
        </p:nvSpPr>
        <p:spPr/>
        <p:txBody>
          <a:bodyPr/>
          <a:lstStyle/>
          <a:p>
            <a:r>
              <a:rPr lang="en-US" dirty="0"/>
              <a:t>Committee System ( Cont.)</a:t>
            </a:r>
          </a:p>
        </p:txBody>
      </p:sp>
      <p:sp>
        <p:nvSpPr>
          <p:cNvPr id="3" name="Content Placeholder 2">
            <a:extLst>
              <a:ext uri="{FF2B5EF4-FFF2-40B4-BE49-F238E27FC236}">
                <a16:creationId xmlns:a16="http://schemas.microsoft.com/office/drawing/2014/main" id="{BCC8FA24-7E7E-014D-C475-D1AB41396C3B}"/>
              </a:ext>
            </a:extLst>
          </p:cNvPr>
          <p:cNvSpPr>
            <a:spLocks noGrp="1"/>
          </p:cNvSpPr>
          <p:nvPr>
            <p:ph idx="1"/>
          </p:nvPr>
        </p:nvSpPr>
        <p:spPr>
          <a:xfrm>
            <a:off x="4638907" y="-1"/>
            <a:ext cx="7315200" cy="6646127"/>
          </a:xfrm>
        </p:spPr>
        <p:txBody>
          <a:bodyPr>
            <a:normAutofit lnSpcReduction="10000"/>
          </a:bodyPr>
          <a:lstStyle/>
          <a:p>
            <a:endParaRPr lang="en-IN" dirty="0"/>
          </a:p>
          <a:p>
            <a:r>
              <a:rPr lang="en-IN" sz="2000" dirty="0"/>
              <a:t>Committee on Privileges — If a member of the house violates the code of conduct, this committee investigates and recommends appropriate action.  It has 15 members in the Lok Sabha and 10 members in the Rajya Sabha.</a:t>
            </a:r>
          </a:p>
          <a:p>
            <a:r>
              <a:rPr lang="en-IN" sz="2000" dirty="0"/>
              <a:t>Ethics Committee - If a member of the house commits a violation or displays indiscipline, this committee investigates it and takes appropriate action. </a:t>
            </a:r>
          </a:p>
          <a:p>
            <a:r>
              <a:rPr lang="en-IN" sz="2000" dirty="0"/>
              <a:t>Committee on Welfare of SCs and STs - It has 30 members. The Lok Sabha has 20 members, whereas the Rajya Sabha has 10. This committee considers the reports of the National Commission for SCs and the National Commission for STs.</a:t>
            </a:r>
          </a:p>
          <a:p>
            <a:r>
              <a:rPr lang="en-IN" sz="2000" dirty="0"/>
              <a:t>Committee on Women's Empowerment - This committee considers the report of the National Commission on Women to secure status, dignity and equality for women in all fields</a:t>
            </a:r>
          </a:p>
          <a:p>
            <a:pPr marL="0" indent="0">
              <a:buNone/>
            </a:pPr>
            <a:endParaRPr lang="en-US" dirty="0"/>
          </a:p>
        </p:txBody>
      </p:sp>
    </p:spTree>
    <p:extLst>
      <p:ext uri="{BB962C8B-B14F-4D97-AF65-F5344CB8AC3E}">
        <p14:creationId xmlns:p14="http://schemas.microsoft.com/office/powerpoint/2010/main" val="249115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5C65-3389-7F40-9BC0-0918CD76A5B4}"/>
              </a:ext>
            </a:extLst>
          </p:cNvPr>
          <p:cNvSpPr>
            <a:spLocks noGrp="1"/>
          </p:cNvSpPr>
          <p:nvPr>
            <p:ph type="title"/>
          </p:nvPr>
        </p:nvSpPr>
        <p:spPr/>
        <p:txBody>
          <a:bodyPr/>
          <a:lstStyle/>
          <a:p>
            <a:r>
              <a:rPr lang="en-US"/>
              <a:t>Committee System ( Cont.)</a:t>
            </a:r>
          </a:p>
        </p:txBody>
      </p:sp>
      <p:sp>
        <p:nvSpPr>
          <p:cNvPr id="3" name="Content Placeholder 2">
            <a:extLst>
              <a:ext uri="{FF2B5EF4-FFF2-40B4-BE49-F238E27FC236}">
                <a16:creationId xmlns:a16="http://schemas.microsoft.com/office/drawing/2014/main" id="{CF8F32EF-6F3B-4441-B6D4-1361AF738915}"/>
              </a:ext>
            </a:extLst>
          </p:cNvPr>
          <p:cNvSpPr>
            <a:spLocks noGrp="1"/>
          </p:cNvSpPr>
          <p:nvPr>
            <p:ph idx="1"/>
          </p:nvPr>
        </p:nvSpPr>
        <p:spPr>
          <a:xfrm>
            <a:off x="4572001" y="245327"/>
            <a:ext cx="7620000" cy="6445405"/>
          </a:xfrm>
        </p:spPr>
        <p:txBody>
          <a:bodyPr>
            <a:normAutofit lnSpcReduction="10000"/>
          </a:bodyPr>
          <a:lstStyle/>
          <a:p>
            <a:endParaRPr lang="en-US" dirty="0"/>
          </a:p>
          <a:p>
            <a:r>
              <a:rPr lang="en-US" sz="1900" dirty="0"/>
              <a:t>Business advisory committee- it has 15 members including the chairman, its main function is to draw up the program of the house, and to allocate time for discussion on bills. There is a separate committee for each house.</a:t>
            </a:r>
            <a:r>
              <a:rPr lang="en-IN" sz="1900" dirty="0"/>
              <a:t> The committee regulates the program and time table of the house. </a:t>
            </a:r>
          </a:p>
          <a:p>
            <a:r>
              <a:rPr lang="en-US" sz="1900" dirty="0"/>
              <a:t>Joint committee on salaries and allowances- it has total 15 members, 10 members are elected by the </a:t>
            </a:r>
            <a:r>
              <a:rPr lang="en-US" sz="1900" dirty="0" err="1"/>
              <a:t>lok</a:t>
            </a:r>
            <a:r>
              <a:rPr lang="en-US" sz="1900" dirty="0"/>
              <a:t> </a:t>
            </a:r>
            <a:r>
              <a:rPr lang="en-US" sz="1900" dirty="0" err="1"/>
              <a:t>sabha</a:t>
            </a:r>
            <a:r>
              <a:rPr lang="en-US" sz="1900" dirty="0"/>
              <a:t> and 5 members are from the </a:t>
            </a:r>
            <a:r>
              <a:rPr lang="en-US" sz="1900" dirty="0" err="1"/>
              <a:t>rajya</a:t>
            </a:r>
            <a:r>
              <a:rPr lang="en-US" sz="1900" dirty="0"/>
              <a:t> </a:t>
            </a:r>
            <a:r>
              <a:rPr lang="en-US" sz="1900" dirty="0" err="1"/>
              <a:t>sabha</a:t>
            </a:r>
            <a:r>
              <a:rPr lang="en-US" sz="1900" dirty="0"/>
              <a:t>. The committee makes rules regarding the salaries and allowances of members of parliament.</a:t>
            </a:r>
          </a:p>
          <a:p>
            <a:r>
              <a:rPr lang="en-IN" sz="1900" dirty="0"/>
              <a:t>House committee - This committee oversees the services provided to members of the houses in the form of housing, food, and medical assistance, among other things. In the Lok Sabha, it consists of 12 members.</a:t>
            </a:r>
          </a:p>
          <a:p>
            <a:r>
              <a:rPr lang="en-IN" sz="1900" dirty="0"/>
              <a:t>Library committee - this committee considers all the matters relating to the library of the parliament. Assists the members in utilizing the library services. It consists of 9 members - 6 from Lok </a:t>
            </a:r>
            <a:r>
              <a:rPr lang="en-IN" sz="1900" dirty="0" err="1"/>
              <a:t>sabha</a:t>
            </a:r>
            <a:r>
              <a:rPr lang="en-IN" sz="1900" dirty="0"/>
              <a:t> 3 from Rajya </a:t>
            </a:r>
            <a:r>
              <a:rPr lang="en-IN" sz="1900" dirty="0" err="1"/>
              <a:t>sabha</a:t>
            </a:r>
            <a:r>
              <a:rPr lang="en-IN" sz="1900" dirty="0"/>
              <a:t>.</a:t>
            </a:r>
          </a:p>
          <a:p>
            <a:endParaRPr lang="en-IN" dirty="0"/>
          </a:p>
          <a:p>
            <a:endParaRPr lang="en-US" dirty="0"/>
          </a:p>
        </p:txBody>
      </p:sp>
    </p:spTree>
    <p:extLst>
      <p:ext uri="{BB962C8B-B14F-4D97-AF65-F5344CB8AC3E}">
        <p14:creationId xmlns:p14="http://schemas.microsoft.com/office/powerpoint/2010/main" val="366622603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Widescreen</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Committee System of Indian Parliament</vt:lpstr>
      <vt:lpstr>Introduction</vt:lpstr>
      <vt:lpstr> Committee System</vt:lpstr>
      <vt:lpstr>Committee System ( Cont.)</vt:lpstr>
      <vt:lpstr>Committee System ( Cont.)</vt:lpstr>
      <vt:lpstr>Committee System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System of Indian Parliament</dc:title>
  <dc:creator>paromita.jnu@gmail.com</dc:creator>
  <cp:lastModifiedBy>paromitachakraborty9@gmail.com</cp:lastModifiedBy>
  <cp:revision>10</cp:revision>
  <dcterms:created xsi:type="dcterms:W3CDTF">2020-05-11T03:56:28Z</dcterms:created>
  <dcterms:modified xsi:type="dcterms:W3CDTF">2023-05-11T14:38:34Z</dcterms:modified>
</cp:coreProperties>
</file>