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0" r:id="rId3"/>
    <p:sldId id="258" r:id="rId4"/>
    <p:sldId id="261" r:id="rId5"/>
    <p:sldId id="262" r:id="rId6"/>
    <p:sldId id="259"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45" d="100"/>
          <a:sy n="45" d="100"/>
        </p:scale>
        <p:origin x="81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n-GB"/>
              <a:t>Click to edit Master title style</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48A87A34-81AB-432B-8DAE-1953F412C126}" type="datetimeFigureOut">
              <a:rPr lang="en-US" dirty="0"/>
              <a:pPr/>
              <a:t>5/3/2023</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n-GB"/>
              <a:t>Click to edit Master title style</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n-GB"/>
              <a:t>Click to edit Master title style</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5/3/2023</a:t>
            </a:fld>
            <a:endParaRPr lang="en-US" dirty="0"/>
          </a:p>
        </p:txBody>
      </p:sp>
      <p:sp>
        <p:nvSpPr>
          <p:cNvPr id="5" name="Footer Placeholder 4"/>
          <p:cNvSpPr>
            <a:spLocks noGrp="1"/>
          </p:cNvSpPr>
          <p:nvPr>
            <p:ph type="ftr" sz="quarter" idx="11"/>
          </p:nvPr>
        </p:nvSpPr>
        <p:spPr>
          <a:xfrm>
            <a:off x="804672" y="6227064"/>
            <a:ext cx="10588752" cy="320040"/>
          </a:xfrm>
        </p:spPr>
        <p:txBody>
          <a:body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n-GB"/>
              <a:t>Click to edit Master title style</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n-GB"/>
              <a:t>Click to edit Master title style</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5/3/2023</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n-GB"/>
              <a:t>Click to edit Master title style</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5/3/2023</a:t>
            </a:fld>
            <a:endParaRPr lang="en-US" dirty="0"/>
          </a:p>
        </p:txBody>
      </p:sp>
      <p:sp>
        <p:nvSpPr>
          <p:cNvPr id="6" name="Footer Placeholder 5"/>
          <p:cNvSpPr>
            <a:spLocks noGrp="1"/>
          </p:cNvSpPr>
          <p:nvPr>
            <p:ph type="ftr" sz="quarter" idx="11"/>
          </p:nvPr>
        </p:nvSpPr>
        <p:spPr>
          <a:xfrm>
            <a:off x="804672" y="6227064"/>
            <a:ext cx="10588752" cy="320040"/>
          </a:xfrm>
        </p:spPr>
        <p:txBody>
          <a:bodyPr/>
          <a:lstStyle/>
          <a:p>
            <a:endParaRPr lang="en-US" dirty="0"/>
          </a:p>
        </p:txBody>
      </p:sp>
      <p:sp>
        <p:nvSpPr>
          <p:cNvPr id="7" name="Slide Number Placeholder 6"/>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n-GB"/>
              <a:t>Click to edit Master title style</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5125305" y="1488985"/>
            <a:ext cx="6264350" cy="169685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5118447" y="4351687"/>
            <a:ext cx="6265588" cy="170406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a:xfrm>
            <a:off x="804672" y="320040"/>
            <a:ext cx="3657600" cy="320040"/>
          </a:xfrm>
        </p:spPr>
        <p:txBody>
          <a:bodyPr/>
          <a:lstStyle/>
          <a:p>
            <a:fld id="{48A87A34-81AB-432B-8DAE-1953F412C126}" type="datetimeFigureOut">
              <a:rPr lang="en-US" dirty="0"/>
              <a:t>5/3/2023</a:t>
            </a:fld>
            <a:endParaRPr lang="en-US" dirty="0"/>
          </a:p>
        </p:txBody>
      </p:sp>
      <p:sp>
        <p:nvSpPr>
          <p:cNvPr id="8" name="Footer Placeholder 7"/>
          <p:cNvSpPr>
            <a:spLocks noGrp="1"/>
          </p:cNvSpPr>
          <p:nvPr>
            <p:ph type="ftr" sz="quarter" idx="11"/>
          </p:nvPr>
        </p:nvSpPr>
        <p:spPr>
          <a:xfrm>
            <a:off x="804672" y="6227064"/>
            <a:ext cx="10588752" cy="320040"/>
          </a:xfrm>
        </p:spPr>
        <p:txBody>
          <a:bodyPr/>
          <a:lstStyle/>
          <a:p>
            <a:endParaRPr lang="en-US" dirty="0"/>
          </a:p>
        </p:txBody>
      </p:sp>
      <p:sp>
        <p:nvSpPr>
          <p:cNvPr id="9" name="Slide Number Placeholder 8"/>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48A87A34-81AB-432B-8DAE-1953F412C126}" type="datetimeFigureOut">
              <a:rPr lang="en-US" dirty="0"/>
              <a:t>5/3/2023</a:t>
            </a:fld>
            <a:endParaRPr lang="en-US" dirty="0"/>
          </a:p>
        </p:txBody>
      </p:sp>
      <p:sp>
        <p:nvSpPr>
          <p:cNvPr id="3" name="Footer Placeholder 2"/>
          <p:cNvSpPr>
            <a:spLocks noGrp="1"/>
          </p:cNvSpPr>
          <p:nvPr>
            <p:ph type="ftr" sz="quarter" idx="11"/>
          </p:nvPr>
        </p:nvSpPr>
        <p:spPr>
          <a:xfrm>
            <a:off x="804672" y="6227064"/>
            <a:ext cx="10588752" cy="320040"/>
          </a:xfrm>
        </p:spPr>
        <p:txBody>
          <a:bodyPr/>
          <a:lstStyle/>
          <a:p>
            <a:endParaRPr lang="en-US" dirty="0"/>
          </a:p>
        </p:txBody>
      </p:sp>
      <p:sp>
        <p:nvSpPr>
          <p:cNvPr id="4" name="Slide Number Placeholder 3"/>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n-GB"/>
              <a:t>Click to edit Master title style</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n-GB"/>
              <a:t>Click to edit Master title style</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5/3/2023</a:t>
            </a:fld>
            <a:endParaRPr lang="en-US" dirty="0"/>
          </a:p>
        </p:txBody>
      </p:sp>
      <p:sp>
        <p:nvSpPr>
          <p:cNvPr id="6" name="Footer Placeholder 5"/>
          <p:cNvSpPr>
            <a:spLocks noGrp="1"/>
          </p:cNvSpPr>
          <p:nvPr>
            <p:ph type="ftr" sz="quarter" idx="11"/>
          </p:nvPr>
        </p:nvSpPr>
        <p:spPr>
          <a:xfrm>
            <a:off x="804672" y="6227064"/>
            <a:ext cx="5942203" cy="320040"/>
          </a:xfrm>
        </p:spPr>
        <p:txBody>
          <a:bodyPr/>
          <a:lstStyle/>
          <a:p>
            <a:endParaRPr lang="en-US" dirty="0"/>
          </a:p>
        </p:txBody>
      </p:sp>
      <p:sp>
        <p:nvSpPr>
          <p:cNvPr id="7" name="Slide Number Placeholder 6"/>
          <p:cNvSpPr>
            <a:spLocks noGrp="1"/>
          </p:cNvSpPr>
          <p:nvPr>
            <p:ph type="sldNum" sz="quarter" idx="12"/>
          </p:nvPr>
        </p:nvSpPr>
        <p:spPr>
          <a:xfrm>
            <a:off x="5828377"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48A87A34-81AB-432B-8DAE-1953F412C126}" type="datetimeFigureOut">
              <a:rPr lang="en-US" dirty="0"/>
              <a:pPr/>
              <a:t>5/3/2023</a:t>
            </a:fld>
            <a:endParaRPr lang="en-US" dirty="0"/>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E75B54-1406-8D46-9E58-EDEC69E92A06}"/>
              </a:ext>
            </a:extLst>
          </p:cNvPr>
          <p:cNvSpPr>
            <a:spLocks noGrp="1"/>
          </p:cNvSpPr>
          <p:nvPr>
            <p:ph type="ctrTitle"/>
          </p:nvPr>
        </p:nvSpPr>
        <p:spPr/>
        <p:txBody>
          <a:bodyPr/>
          <a:lstStyle/>
          <a:p>
            <a:r>
              <a:rPr lang="en-US"/>
              <a:t>Governor</a:t>
            </a:r>
          </a:p>
        </p:txBody>
      </p:sp>
      <p:sp>
        <p:nvSpPr>
          <p:cNvPr id="3" name="Subtitle 2">
            <a:extLst>
              <a:ext uri="{FF2B5EF4-FFF2-40B4-BE49-F238E27FC236}">
                <a16:creationId xmlns:a16="http://schemas.microsoft.com/office/drawing/2014/main" id="{6C7F19DA-CEFE-384C-A1E5-DA537C667092}"/>
              </a:ext>
            </a:extLst>
          </p:cNvPr>
          <p:cNvSpPr>
            <a:spLocks noGrp="1"/>
          </p:cNvSpPr>
          <p:nvPr>
            <p:ph type="subTitle" idx="1"/>
          </p:nvPr>
        </p:nvSpPr>
        <p:spPr/>
        <p:txBody>
          <a:bodyPr/>
          <a:lstStyle/>
          <a:p>
            <a:r>
              <a:rPr lang="en-US"/>
              <a:t>Dr. Paromita Chakraborty, Surendranath College</a:t>
            </a:r>
          </a:p>
        </p:txBody>
      </p:sp>
    </p:spTree>
    <p:extLst>
      <p:ext uri="{BB962C8B-B14F-4D97-AF65-F5344CB8AC3E}">
        <p14:creationId xmlns:p14="http://schemas.microsoft.com/office/powerpoint/2010/main" val="12443293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D5D9E-5041-5119-0A43-2B534E94D738}"/>
              </a:ext>
            </a:extLst>
          </p:cNvPr>
          <p:cNvSpPr>
            <a:spLocks noGrp="1"/>
          </p:cNvSpPr>
          <p:nvPr>
            <p:ph type="title"/>
          </p:nvPr>
        </p:nvSpPr>
        <p:spPr/>
        <p:txBody>
          <a:bodyPr/>
          <a:lstStyle/>
          <a:p>
            <a:r>
              <a:rPr lang="en-IN" dirty="0"/>
              <a:t>Introduction</a:t>
            </a:r>
            <a:endParaRPr lang="en-US" dirty="0"/>
          </a:p>
        </p:txBody>
      </p:sp>
      <p:sp>
        <p:nvSpPr>
          <p:cNvPr id="3" name="Content Placeholder 2">
            <a:extLst>
              <a:ext uri="{FF2B5EF4-FFF2-40B4-BE49-F238E27FC236}">
                <a16:creationId xmlns:a16="http://schemas.microsoft.com/office/drawing/2014/main" id="{2EF8948D-0919-4F7C-550E-D4D8AAF15814}"/>
              </a:ext>
            </a:extLst>
          </p:cNvPr>
          <p:cNvSpPr>
            <a:spLocks noGrp="1"/>
          </p:cNvSpPr>
          <p:nvPr>
            <p:ph idx="1"/>
          </p:nvPr>
        </p:nvSpPr>
        <p:spPr>
          <a:xfrm>
            <a:off x="4614529" y="-1"/>
            <a:ext cx="7577471" cy="7038753"/>
          </a:xfrm>
        </p:spPr>
        <p:txBody>
          <a:bodyPr>
            <a:normAutofit lnSpcReduction="10000"/>
          </a:bodyPr>
          <a:lstStyle/>
          <a:p>
            <a:endParaRPr lang="en-IN" dirty="0"/>
          </a:p>
          <a:p>
            <a:r>
              <a:rPr lang="en-IN" sz="2200" dirty="0"/>
              <a:t>Article 153 lays out that there shall be a Governor for each state and in some cases, the same person can be appointed as Governor of two or more states. The Governor is the chief executive head of the State but he enjoys only nominal. The Governor, on the other hand also acts as the agent of Central Government.</a:t>
            </a:r>
          </a:p>
          <a:p>
            <a:endParaRPr lang="en-IN" sz="2200" dirty="0"/>
          </a:p>
          <a:p>
            <a:r>
              <a:rPr lang="en-IN" sz="2200" dirty="0"/>
              <a:t>The Governor is appointed by the President. The term of the office of the Governor is usually for 5 years but Article 156 lays out that the Governor shall hold office only during the pleasure of the President and resignation by the governor.</a:t>
            </a:r>
          </a:p>
          <a:p>
            <a:endParaRPr lang="en-IN" sz="2200" dirty="0"/>
          </a:p>
          <a:p>
            <a:r>
              <a:rPr lang="en-IN" sz="2200" dirty="0"/>
              <a:t>No person shall be eligible for appointment as Governor unless he is a citizen of India and has completed the age of 35 years.</a:t>
            </a:r>
          </a:p>
          <a:p>
            <a:endParaRPr lang="en-US" dirty="0"/>
          </a:p>
        </p:txBody>
      </p:sp>
    </p:spTree>
    <p:extLst>
      <p:ext uri="{BB962C8B-B14F-4D97-AF65-F5344CB8AC3E}">
        <p14:creationId xmlns:p14="http://schemas.microsoft.com/office/powerpoint/2010/main" val="16310359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19ACF0-CBCE-7142-8913-DBBA340B1EC0}"/>
              </a:ext>
            </a:extLst>
          </p:cNvPr>
          <p:cNvSpPr>
            <a:spLocks noGrp="1"/>
          </p:cNvSpPr>
          <p:nvPr>
            <p:ph type="title"/>
          </p:nvPr>
        </p:nvSpPr>
        <p:spPr/>
        <p:txBody>
          <a:bodyPr/>
          <a:lstStyle/>
          <a:p>
            <a:r>
              <a:rPr lang="en-US" dirty="0"/>
              <a:t>Powers and functions</a:t>
            </a:r>
          </a:p>
        </p:txBody>
      </p:sp>
      <p:sp>
        <p:nvSpPr>
          <p:cNvPr id="3" name="Content Placeholder 2">
            <a:extLst>
              <a:ext uri="{FF2B5EF4-FFF2-40B4-BE49-F238E27FC236}">
                <a16:creationId xmlns:a16="http://schemas.microsoft.com/office/drawing/2014/main" id="{59335083-EB21-F34A-A9AF-8CAF9447B7AE}"/>
              </a:ext>
            </a:extLst>
          </p:cNvPr>
          <p:cNvSpPr>
            <a:spLocks noGrp="1"/>
          </p:cNvSpPr>
          <p:nvPr>
            <p:ph idx="1"/>
          </p:nvPr>
        </p:nvSpPr>
        <p:spPr>
          <a:xfrm>
            <a:off x="4593265" y="212651"/>
            <a:ext cx="7598736" cy="6645349"/>
          </a:xfrm>
        </p:spPr>
        <p:txBody>
          <a:bodyPr>
            <a:normAutofit fontScale="70000" lnSpcReduction="20000"/>
          </a:bodyPr>
          <a:lstStyle/>
          <a:p>
            <a:endParaRPr lang="en-US" dirty="0"/>
          </a:p>
          <a:p>
            <a:endParaRPr lang="en-US" dirty="0"/>
          </a:p>
          <a:p>
            <a:r>
              <a:rPr lang="en-US" sz="2600" dirty="0"/>
              <a:t>No bill can become an act without the consent of the governor.</a:t>
            </a:r>
          </a:p>
          <a:p>
            <a:r>
              <a:rPr lang="en-US" sz="2600" dirty="0"/>
              <a:t>Money Bill’s are introduced with the permission of the governor.</a:t>
            </a:r>
          </a:p>
          <a:p>
            <a:r>
              <a:rPr lang="en-IN" sz="2600" dirty="0"/>
              <a:t>If the Governor is satisfied that the government of the state is not carried on in accordance with the provisions of the Constitution, he may, under Article 356, recommend to the President to impose President Rule in that State. As soon as the President Rule is imposed, the administration of the State is carried on by the Governor as the representative of the President.</a:t>
            </a:r>
          </a:p>
          <a:p>
            <a:r>
              <a:rPr lang="en-IN" sz="2600" dirty="0"/>
              <a:t>President consults the Governor while appointing judges of High Court.</a:t>
            </a:r>
          </a:p>
          <a:p>
            <a:r>
              <a:rPr lang="en-US" sz="2600" dirty="0"/>
              <a:t>The governor has the power to pardon and commute punishment.</a:t>
            </a:r>
          </a:p>
          <a:p>
            <a:r>
              <a:rPr lang="en-IN" sz="2600" dirty="0"/>
              <a:t>He ensures that the Annual State Budget (Annual Financial Statement) is laid before the State Legislature.</a:t>
            </a:r>
          </a:p>
          <a:p>
            <a:r>
              <a:rPr lang="en-IN" sz="2600" dirty="0"/>
              <a:t>He constitutes a Finance Commission after every five years to review the financial position of the panchayats and the municipalities.</a:t>
            </a:r>
          </a:p>
          <a:p>
            <a:endParaRPr lang="en-IN" dirty="0"/>
          </a:p>
          <a:p>
            <a:endParaRPr lang="en-IN" dirty="0"/>
          </a:p>
          <a:p>
            <a:endParaRPr lang="en-IN" dirty="0"/>
          </a:p>
          <a:p>
            <a:endParaRPr lang="en-US" dirty="0"/>
          </a:p>
        </p:txBody>
      </p:sp>
    </p:spTree>
    <p:extLst>
      <p:ext uri="{BB962C8B-B14F-4D97-AF65-F5344CB8AC3E}">
        <p14:creationId xmlns:p14="http://schemas.microsoft.com/office/powerpoint/2010/main" val="38457768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FCE28-9BB5-492D-6E86-29DBCD575A92}"/>
              </a:ext>
            </a:extLst>
          </p:cNvPr>
          <p:cNvSpPr>
            <a:spLocks noGrp="1"/>
          </p:cNvSpPr>
          <p:nvPr>
            <p:ph type="title"/>
          </p:nvPr>
        </p:nvSpPr>
        <p:spPr/>
        <p:txBody>
          <a:bodyPr/>
          <a:lstStyle/>
          <a:p>
            <a:r>
              <a:rPr lang="en-IN" dirty="0"/>
              <a:t>Legislative Powers</a:t>
            </a:r>
            <a:endParaRPr lang="en-US" dirty="0"/>
          </a:p>
        </p:txBody>
      </p:sp>
      <p:sp>
        <p:nvSpPr>
          <p:cNvPr id="3" name="Content Placeholder 2">
            <a:extLst>
              <a:ext uri="{FF2B5EF4-FFF2-40B4-BE49-F238E27FC236}">
                <a16:creationId xmlns:a16="http://schemas.microsoft.com/office/drawing/2014/main" id="{776C8D41-8B60-9E17-E64E-76D069DFBE70}"/>
              </a:ext>
            </a:extLst>
          </p:cNvPr>
          <p:cNvSpPr>
            <a:spLocks noGrp="1"/>
          </p:cNvSpPr>
          <p:nvPr>
            <p:ph idx="1"/>
          </p:nvPr>
        </p:nvSpPr>
        <p:spPr>
          <a:xfrm>
            <a:off x="4519706" y="148856"/>
            <a:ext cx="7315200" cy="6709144"/>
          </a:xfrm>
        </p:spPr>
        <p:txBody>
          <a:bodyPr>
            <a:normAutofit/>
          </a:bodyPr>
          <a:lstStyle/>
          <a:p>
            <a:r>
              <a:rPr lang="en-IN" sz="2200" dirty="0"/>
              <a:t>He can summon or prorogue the State Legislature as well as can dissolve the State Legislative assembly.</a:t>
            </a:r>
          </a:p>
          <a:p>
            <a:r>
              <a:rPr lang="en-IN" sz="2200" dirty="0"/>
              <a:t>He addresses the State Legislature at the commencement of each session and also the first session ever year.</a:t>
            </a:r>
          </a:p>
          <a:p>
            <a:r>
              <a:rPr lang="en-IN" sz="2200" dirty="0"/>
              <a:t>He nominates 1/6th of the members of the Legislative council from people with special knowledge.</a:t>
            </a:r>
          </a:p>
          <a:p>
            <a:r>
              <a:rPr lang="en-IN" sz="2200" dirty="0"/>
              <a:t>After the bill has been passed in the Legislature, he can give his assent to the bill, withhold it or return the bill for reconsideration. If the bill is again passed in the Legislature, with or without the amendment, he has to give assent to the bill. He can also reserve the bill for consideration of the President.</a:t>
            </a:r>
          </a:p>
          <a:p>
            <a:endParaRPr lang="en-US" dirty="0"/>
          </a:p>
        </p:txBody>
      </p:sp>
    </p:spTree>
    <p:extLst>
      <p:ext uri="{BB962C8B-B14F-4D97-AF65-F5344CB8AC3E}">
        <p14:creationId xmlns:p14="http://schemas.microsoft.com/office/powerpoint/2010/main" val="2893940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D804C-5B7D-4A5F-63D2-0A450454EC44}"/>
              </a:ext>
            </a:extLst>
          </p:cNvPr>
          <p:cNvSpPr>
            <a:spLocks noGrp="1"/>
          </p:cNvSpPr>
          <p:nvPr>
            <p:ph type="title"/>
          </p:nvPr>
        </p:nvSpPr>
        <p:spPr/>
        <p:txBody>
          <a:bodyPr/>
          <a:lstStyle/>
          <a:p>
            <a:r>
              <a:rPr lang="en-IN" dirty="0"/>
              <a:t>Executive Functions</a:t>
            </a:r>
            <a:endParaRPr lang="en-US" dirty="0"/>
          </a:p>
        </p:txBody>
      </p:sp>
      <p:sp>
        <p:nvSpPr>
          <p:cNvPr id="3" name="Content Placeholder 2">
            <a:extLst>
              <a:ext uri="{FF2B5EF4-FFF2-40B4-BE49-F238E27FC236}">
                <a16:creationId xmlns:a16="http://schemas.microsoft.com/office/drawing/2014/main" id="{69446BC5-6ED2-312D-997F-B1C9C2A8D67D}"/>
              </a:ext>
            </a:extLst>
          </p:cNvPr>
          <p:cNvSpPr>
            <a:spLocks noGrp="1"/>
          </p:cNvSpPr>
          <p:nvPr>
            <p:ph idx="1"/>
          </p:nvPr>
        </p:nvSpPr>
        <p:spPr>
          <a:xfrm>
            <a:off x="4593265" y="191387"/>
            <a:ext cx="7400261" cy="6464594"/>
          </a:xfrm>
        </p:spPr>
        <p:txBody>
          <a:bodyPr/>
          <a:lstStyle/>
          <a:p>
            <a:pPr marL="0" indent="0">
              <a:buNone/>
            </a:pPr>
            <a:endParaRPr lang="en-IN" dirty="0"/>
          </a:p>
          <a:p>
            <a:endParaRPr lang="en-IN" dirty="0"/>
          </a:p>
          <a:p>
            <a:r>
              <a:rPr lang="en-IN" sz="2200" dirty="0"/>
              <a:t>The governor is the executive head of the state, all actions of the state is expressed in the name of the governor.</a:t>
            </a:r>
          </a:p>
          <a:p>
            <a:r>
              <a:rPr lang="en-IN" sz="2200" dirty="0"/>
              <a:t>The major appointments of the state are made by the governor. </a:t>
            </a:r>
          </a:p>
          <a:p>
            <a:r>
              <a:rPr lang="en-IN" sz="2200" dirty="0"/>
              <a:t>He is responsible for appointing the Chief Ministers and other Ministers.</a:t>
            </a:r>
          </a:p>
          <a:p>
            <a:r>
              <a:rPr lang="en-IN" sz="2200" dirty="0"/>
              <a:t>He appoints the State Election Commissioner and Advocate General.</a:t>
            </a:r>
          </a:p>
          <a:p>
            <a:r>
              <a:rPr lang="en-IN" sz="2200" dirty="0"/>
              <a:t>He cannot delay an emergency in the State but can recommend the imposition of a constitutional emergency to the President.</a:t>
            </a:r>
          </a:p>
          <a:p>
            <a:endParaRPr lang="en-US" dirty="0"/>
          </a:p>
        </p:txBody>
      </p:sp>
    </p:spTree>
    <p:extLst>
      <p:ext uri="{BB962C8B-B14F-4D97-AF65-F5344CB8AC3E}">
        <p14:creationId xmlns:p14="http://schemas.microsoft.com/office/powerpoint/2010/main" val="23403698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D3795-1425-6A43-818C-A72EFADA932D}"/>
              </a:ext>
            </a:extLst>
          </p:cNvPr>
          <p:cNvSpPr>
            <a:spLocks noGrp="1"/>
          </p:cNvSpPr>
          <p:nvPr>
            <p:ph type="title"/>
          </p:nvPr>
        </p:nvSpPr>
        <p:spPr/>
        <p:txBody>
          <a:bodyPr/>
          <a:lstStyle/>
          <a:p>
            <a:r>
              <a:rPr lang="en-US" dirty="0"/>
              <a:t>Discretionary powers</a:t>
            </a:r>
          </a:p>
        </p:txBody>
      </p:sp>
      <p:sp>
        <p:nvSpPr>
          <p:cNvPr id="3" name="Content Placeholder 2">
            <a:extLst>
              <a:ext uri="{FF2B5EF4-FFF2-40B4-BE49-F238E27FC236}">
                <a16:creationId xmlns:a16="http://schemas.microsoft.com/office/drawing/2014/main" id="{6584E2C2-72B8-5844-BE31-8EA2128D453D}"/>
              </a:ext>
            </a:extLst>
          </p:cNvPr>
          <p:cNvSpPr>
            <a:spLocks noGrp="1"/>
          </p:cNvSpPr>
          <p:nvPr>
            <p:ph idx="1"/>
          </p:nvPr>
        </p:nvSpPr>
        <p:spPr>
          <a:xfrm>
            <a:off x="4572001" y="0"/>
            <a:ext cx="7620000" cy="6857999"/>
          </a:xfrm>
        </p:spPr>
        <p:txBody>
          <a:bodyPr>
            <a:normAutofit/>
          </a:bodyPr>
          <a:lstStyle/>
          <a:p>
            <a:r>
              <a:rPr lang="en-IN" dirty="0"/>
              <a:t>If no party obtains an absolute majority, the Governor may choose the Chief Minister at his discretion.</a:t>
            </a:r>
          </a:p>
          <a:p>
            <a:r>
              <a:rPr lang="en-IN" dirty="0"/>
              <a:t>During an emergency, he has the authority to disregard the recommendations of the ministerial council. In such situations, he functions as the President's representative and becomes the true ruler of the state.</a:t>
            </a:r>
          </a:p>
          <a:p>
            <a:r>
              <a:rPr lang="en-IN" dirty="0"/>
              <a:t>Every bill passed by the state legislature will become law only after his signature. But, when a bill is sent to the Governor after it is passed by the legislature, he has the options to give his assent to the bill or withhold his assent to the bill or return the bill for the reconsideration of the legislature.</a:t>
            </a:r>
          </a:p>
          <a:p>
            <a:r>
              <a:rPr lang="en-US" dirty="0"/>
              <a:t>The governor can seek information from the chief minister.</a:t>
            </a:r>
          </a:p>
          <a:p>
            <a:r>
              <a:rPr lang="en-US" dirty="0"/>
              <a:t>The governor can appoint a chief minister if no party has a majority in the house.</a:t>
            </a:r>
          </a:p>
          <a:p>
            <a:r>
              <a:rPr lang="en-US" dirty="0"/>
              <a:t>The governor can refuse to sign an ordinary bill passed by the state legislatures.</a:t>
            </a:r>
          </a:p>
        </p:txBody>
      </p:sp>
    </p:spTree>
    <p:extLst>
      <p:ext uri="{BB962C8B-B14F-4D97-AF65-F5344CB8AC3E}">
        <p14:creationId xmlns:p14="http://schemas.microsoft.com/office/powerpoint/2010/main" val="3616564330"/>
      </p:ext>
    </p:extLst>
  </p:cSld>
  <p:clrMapOvr>
    <a:masterClrMapping/>
  </p:clrMapOvr>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508F7963-D0B5-43F7-BB2C-FCE3009C08EC}"/>
    </a:ext>
  </a:extLst>
</a:theme>
</file>

<file path=docProps/app.xml><?xml version="1.0" encoding="utf-8"?>
<Properties xmlns="http://schemas.openxmlformats.org/officeDocument/2006/extended-properties" xmlns:vt="http://schemas.openxmlformats.org/officeDocument/2006/docPropsVTypes">
  <TotalTime>0</TotalTime>
  <Words>664</Words>
  <Application>Microsoft Office PowerPoint</Application>
  <PresentationFormat>Widescreen</PresentationFormat>
  <Paragraphs>41</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Calibri Light</vt:lpstr>
      <vt:lpstr>Rockwell</vt:lpstr>
      <vt:lpstr>Wingdings</vt:lpstr>
      <vt:lpstr>Atlas</vt:lpstr>
      <vt:lpstr>Governor</vt:lpstr>
      <vt:lpstr>Introduction</vt:lpstr>
      <vt:lpstr>Powers and functions</vt:lpstr>
      <vt:lpstr>Legislative Powers</vt:lpstr>
      <vt:lpstr>Executive Functions</vt:lpstr>
      <vt:lpstr>Discretionary powers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Governor</dc:title>
  <dc:creator>paromita.jnu@gmail.com</dc:creator>
  <cp:lastModifiedBy>PC</cp:lastModifiedBy>
  <cp:revision>3</cp:revision>
  <dcterms:created xsi:type="dcterms:W3CDTF">2020-05-10T15:03:22Z</dcterms:created>
  <dcterms:modified xsi:type="dcterms:W3CDTF">2023-05-03T05:37:05Z</dcterms:modified>
</cp:coreProperties>
</file>