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96"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8009-F7ED-1F4B-A2A5-919AF24BEF6C}"/>
              </a:ext>
            </a:extLst>
          </p:cNvPr>
          <p:cNvSpPr>
            <a:spLocks noGrp="1"/>
          </p:cNvSpPr>
          <p:nvPr>
            <p:ph type="ctrTitle"/>
          </p:nvPr>
        </p:nvSpPr>
        <p:spPr/>
        <p:txBody>
          <a:bodyPr/>
          <a:lstStyle/>
          <a:p>
            <a:r>
              <a:rPr lang="en-US"/>
              <a:t>High Court</a:t>
            </a:r>
          </a:p>
        </p:txBody>
      </p:sp>
      <p:sp>
        <p:nvSpPr>
          <p:cNvPr id="3" name="Subtitle 2">
            <a:extLst>
              <a:ext uri="{FF2B5EF4-FFF2-40B4-BE49-F238E27FC236}">
                <a16:creationId xmlns:a16="http://schemas.microsoft.com/office/drawing/2014/main" id="{58E36177-9475-8047-9813-1AF83969617C}"/>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26903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A1B5-F537-D24A-B13E-D06E22A0ECC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A9F4E6B-4D0E-3E44-B021-F0546239070F}"/>
              </a:ext>
            </a:extLst>
          </p:cNvPr>
          <p:cNvSpPr>
            <a:spLocks noGrp="1"/>
          </p:cNvSpPr>
          <p:nvPr>
            <p:ph idx="1"/>
          </p:nvPr>
        </p:nvSpPr>
        <p:spPr>
          <a:xfrm>
            <a:off x="4500563" y="0"/>
            <a:ext cx="7691437" cy="6743700"/>
          </a:xfrm>
        </p:spPr>
        <p:txBody>
          <a:bodyPr>
            <a:norm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The High Court is the highest court in a state in India. Articles 214 to 231 in the Indian Constitution talk about the High Courts, their </a:t>
            </a:r>
            <a:r>
              <a:rPr lang="en-US" sz="1800" dirty="0" err="1">
                <a:effectLst/>
                <a:ea typeface="Calibri" panose="020F0502020204030204" pitchFamily="34" charset="0"/>
                <a:cs typeface="Times New Roman" panose="02020603050405020304" pitchFamily="18" charset="0"/>
              </a:rPr>
              <a:t>organisation</a:t>
            </a:r>
            <a:r>
              <a:rPr lang="en-US" sz="1800" dirty="0">
                <a:effectLst/>
                <a:ea typeface="Calibri" panose="020F0502020204030204" pitchFamily="34" charset="0"/>
                <a:cs typeface="Times New Roman" panose="02020603050405020304" pitchFamily="18" charset="0"/>
              </a:rPr>
              <a:t> and powers. The Parliament can also provide for the establishment of one High Court for two or more states. For instance, Haryana, Punjab and the Union Territory of Chandigarh have a common High Court. The northeastern states also have one common High Court. In addition, Tamil Nadu shares a High Court with Puducherry. Currently, there are 25 High Courts in India. </a:t>
            </a:r>
            <a:endParaRPr lang="en-US" dirty="0"/>
          </a:p>
          <a:p>
            <a:r>
              <a:rPr lang="en-US" dirty="0"/>
              <a:t>All judges of the high court are appointed by the president of India. </a:t>
            </a: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60649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3A24-E82C-4C43-949C-E579ACC96E69}"/>
              </a:ext>
            </a:extLst>
          </p:cNvPr>
          <p:cNvSpPr>
            <a:spLocks noGrp="1"/>
          </p:cNvSpPr>
          <p:nvPr>
            <p:ph type="title"/>
          </p:nvPr>
        </p:nvSpPr>
        <p:spPr/>
        <p:txBody>
          <a:bodyPr/>
          <a:lstStyle/>
          <a:p>
            <a:r>
              <a:rPr lang="en-US"/>
              <a:t>Qualifications of a judge</a:t>
            </a:r>
          </a:p>
        </p:txBody>
      </p:sp>
      <p:sp>
        <p:nvSpPr>
          <p:cNvPr id="3" name="Content Placeholder 2">
            <a:extLst>
              <a:ext uri="{FF2B5EF4-FFF2-40B4-BE49-F238E27FC236}">
                <a16:creationId xmlns:a16="http://schemas.microsoft.com/office/drawing/2014/main" id="{67B6DE84-12AB-0248-A8AC-429BA61E4835}"/>
              </a:ext>
            </a:extLst>
          </p:cNvPr>
          <p:cNvSpPr>
            <a:spLocks noGrp="1"/>
          </p:cNvSpPr>
          <p:nvPr>
            <p:ph idx="1"/>
          </p:nvPr>
        </p:nvSpPr>
        <p:spPr>
          <a:xfrm>
            <a:off x="4529138" y="0"/>
            <a:ext cx="7662861" cy="6051808"/>
          </a:xfrm>
        </p:spPr>
        <p:txBody>
          <a:bodyPr>
            <a:normAutofit/>
          </a:bodyPr>
          <a:lstStyle/>
          <a:p>
            <a:r>
              <a:rPr lang="en-US" dirty="0"/>
              <a:t>A judge must be a citizen of India.</a:t>
            </a:r>
          </a:p>
          <a:p>
            <a:r>
              <a:rPr lang="en-US" dirty="0"/>
              <a:t>Should be an advocate of the high court for 10 years.</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A judge of the High Court holds the office until the age of 62 years.</a:t>
            </a:r>
          </a:p>
          <a:p>
            <a:pPr>
              <a:lnSpc>
                <a:spcPct val="107000"/>
              </a:lnSpc>
              <a:spcAft>
                <a:spcPts val="800"/>
              </a:spcAft>
            </a:pPr>
            <a:endParaRPr lang="en-US" sz="18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ea typeface="Calibri" panose="020F0502020204030204" pitchFamily="34" charset="0"/>
                <a:cs typeface="Times New Roman" panose="02020603050405020304" pitchFamily="18" charset="0"/>
              </a:rPr>
              <a:t>Removal of High Court Judges</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The removal of the judge of a High Court can be based on two grounds. That is </a:t>
            </a:r>
            <a:r>
              <a:rPr lang="en-US" sz="1800" dirty="0" err="1">
                <a:effectLst/>
                <a:ea typeface="Calibri" panose="020F0502020204030204" pitchFamily="34" charset="0"/>
                <a:cs typeface="Times New Roman" panose="02020603050405020304" pitchFamily="18" charset="0"/>
              </a:rPr>
              <a:t>misbehaviour</a:t>
            </a:r>
            <a:r>
              <a:rPr lang="en-US" sz="1800" dirty="0">
                <a:effectLst/>
                <a:ea typeface="Calibri" panose="020F0502020204030204" pitchFamily="34" charset="0"/>
                <a:cs typeface="Times New Roman" panose="02020603050405020304" pitchFamily="18" charset="0"/>
              </a:rPr>
              <a:t> or incapacity to hold office.</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A High Court judge may be removed by order of the President only. But the President may remove a judge only when the parliament by 2/3 majority approves for the removal.</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A High Court judge gives his resignation to the President in writing.</a:t>
            </a:r>
            <a:endParaRPr lang="en-US" dirty="0"/>
          </a:p>
          <a:p>
            <a:endParaRPr lang="en-US" dirty="0"/>
          </a:p>
        </p:txBody>
      </p:sp>
    </p:spTree>
    <p:extLst>
      <p:ext uri="{BB962C8B-B14F-4D97-AF65-F5344CB8AC3E}">
        <p14:creationId xmlns:p14="http://schemas.microsoft.com/office/powerpoint/2010/main" val="30248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2377-3ED6-BD49-9744-E36061EE3CA6}"/>
              </a:ext>
            </a:extLst>
          </p:cNvPr>
          <p:cNvSpPr>
            <a:spLocks noGrp="1"/>
          </p:cNvSpPr>
          <p:nvPr>
            <p:ph type="title"/>
          </p:nvPr>
        </p:nvSpPr>
        <p:spPr/>
        <p:txBody>
          <a:bodyPr/>
          <a:lstStyle/>
          <a:p>
            <a:r>
              <a:rPr lang="en-IN" dirty="0"/>
              <a:t>O</a:t>
            </a:r>
            <a:r>
              <a:rPr lang="en-US" dirty="0" err="1"/>
              <a:t>riginal</a:t>
            </a:r>
            <a:r>
              <a:rPr lang="en-US" dirty="0"/>
              <a:t> Jurisdiction</a:t>
            </a:r>
          </a:p>
        </p:txBody>
      </p:sp>
      <p:sp>
        <p:nvSpPr>
          <p:cNvPr id="3" name="Content Placeholder 2">
            <a:extLst>
              <a:ext uri="{FF2B5EF4-FFF2-40B4-BE49-F238E27FC236}">
                <a16:creationId xmlns:a16="http://schemas.microsoft.com/office/drawing/2014/main" id="{E8D03F5B-CBD5-AF4E-A042-B989CCDE38BD}"/>
              </a:ext>
            </a:extLst>
          </p:cNvPr>
          <p:cNvSpPr>
            <a:spLocks noGrp="1"/>
          </p:cNvSpPr>
          <p:nvPr>
            <p:ph idx="1"/>
          </p:nvPr>
        </p:nvSpPr>
        <p:spPr>
          <a:xfrm>
            <a:off x="4529139" y="342900"/>
            <a:ext cx="7558086" cy="6515100"/>
          </a:xfrm>
        </p:spPr>
        <p:txBody>
          <a:bodyPr>
            <a:norm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An exclusive right enjoyed by the High Courts is that they are entitled to hear civil cases which involve property worth over Rs.20000.</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The high courts were empowered to issue writs in order to enforce fundamental rights.</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Election petitions can be heard by the High Courts.</a:t>
            </a:r>
          </a:p>
          <a:p>
            <a:r>
              <a:rPr lang="en-US" dirty="0"/>
              <a:t>Like the supreme court the high court also has the power of judicial review. Hence the high court can strike down any law of the state which violates the provisions of the constitution.</a:t>
            </a:r>
          </a:p>
          <a:p>
            <a:pPr marL="0" indent="0">
              <a:buNone/>
            </a:pPr>
            <a:endParaRPr lang="en-US" dirty="0"/>
          </a:p>
          <a:p>
            <a:endParaRPr lang="en-US" dirty="0"/>
          </a:p>
        </p:txBody>
      </p:sp>
    </p:spTree>
    <p:extLst>
      <p:ext uri="{BB962C8B-B14F-4D97-AF65-F5344CB8AC3E}">
        <p14:creationId xmlns:p14="http://schemas.microsoft.com/office/powerpoint/2010/main" val="318155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2308-795F-7A45-ACDF-86BF71B09333}"/>
              </a:ext>
            </a:extLst>
          </p:cNvPr>
          <p:cNvSpPr>
            <a:spLocks noGrp="1"/>
          </p:cNvSpPr>
          <p:nvPr>
            <p:ph type="title"/>
          </p:nvPr>
        </p:nvSpPr>
        <p:spPr/>
        <p:txBody>
          <a:bodyPr>
            <a:normAutofit/>
          </a:bodyPr>
          <a:lstStyle/>
          <a:p>
            <a:r>
              <a:rPr lang="en-US" dirty="0"/>
              <a:t>Appellate Jurisdiction </a:t>
            </a:r>
          </a:p>
        </p:txBody>
      </p:sp>
      <p:sp>
        <p:nvSpPr>
          <p:cNvPr id="3" name="Content Placeholder 2">
            <a:extLst>
              <a:ext uri="{FF2B5EF4-FFF2-40B4-BE49-F238E27FC236}">
                <a16:creationId xmlns:a16="http://schemas.microsoft.com/office/drawing/2014/main" id="{B8C7891A-9559-EB44-A6A7-1F281D27E1A2}"/>
              </a:ext>
            </a:extLst>
          </p:cNvPr>
          <p:cNvSpPr>
            <a:spLocks noGrp="1"/>
          </p:cNvSpPr>
          <p:nvPr>
            <p:ph idx="1"/>
          </p:nvPr>
        </p:nvSpPr>
        <p:spPr>
          <a:xfrm>
            <a:off x="4514850" y="0"/>
            <a:ext cx="7677149" cy="6051808"/>
          </a:xfrm>
        </p:spPr>
        <p:txBody>
          <a:bodyPr>
            <a:norm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In civil cases: an appeal can be made to the High Court against a district court’s decision.</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An appeal can also be made from the subordinate court directly if the dispute involves a value higher than Rs. 5000/- or on a question of fact or law.</a:t>
            </a:r>
          </a:p>
          <a:p>
            <a:pPr marL="0" indent="0">
              <a:lnSpc>
                <a:spcPct val="107000"/>
              </a:lnSpc>
              <a:spcAft>
                <a:spcPts val="800"/>
              </a:spcAft>
              <a:buNone/>
            </a:pPr>
            <a:r>
              <a:rPr lang="en-US" sz="1800" dirty="0">
                <a:effectLst/>
                <a:ea typeface="Calibri" panose="020F0502020204030204" pitchFamily="34" charset="0"/>
                <a:cs typeface="Times New Roman" panose="02020603050405020304" pitchFamily="18" charset="0"/>
              </a:rPr>
              <a:t>In criminal cases.</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If the sessions judge has awarded imprisonment for 7 years or more.</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If the sessions judge has awarded capital punishment.</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In constitutional cases: if the High Court certifies that a case involves a substantial question of law.</a:t>
            </a:r>
          </a:p>
          <a:p>
            <a:r>
              <a:rPr lang="en-US" dirty="0"/>
              <a:t>Appeals in cases regarding income tax, sales tax are also heard in the high court.</a:t>
            </a:r>
          </a:p>
        </p:txBody>
      </p:sp>
    </p:spTree>
    <p:extLst>
      <p:ext uri="{BB962C8B-B14F-4D97-AF65-F5344CB8AC3E}">
        <p14:creationId xmlns:p14="http://schemas.microsoft.com/office/powerpoint/2010/main" val="428878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338-4674-D86D-DC54-2F5C179C705C}"/>
              </a:ext>
            </a:extLst>
          </p:cNvPr>
          <p:cNvSpPr>
            <a:spLocks noGrp="1"/>
          </p:cNvSpPr>
          <p:nvPr>
            <p:ph type="title"/>
          </p:nvPr>
        </p:nvSpPr>
        <p:spPr/>
        <p:txBody>
          <a:bodyPr/>
          <a:lstStyle/>
          <a:p>
            <a:r>
              <a:rPr lang="en-IN" dirty="0"/>
              <a:t>Powers and Functions</a:t>
            </a:r>
            <a:endParaRPr lang="en-US" dirty="0"/>
          </a:p>
        </p:txBody>
      </p:sp>
      <p:sp>
        <p:nvSpPr>
          <p:cNvPr id="3" name="Content Placeholder 2">
            <a:extLst>
              <a:ext uri="{FF2B5EF4-FFF2-40B4-BE49-F238E27FC236}">
                <a16:creationId xmlns:a16="http://schemas.microsoft.com/office/drawing/2014/main" id="{5DAA8992-18B9-3BAA-69E1-8B90BA9A1B07}"/>
              </a:ext>
            </a:extLst>
          </p:cNvPr>
          <p:cNvSpPr>
            <a:spLocks noGrp="1"/>
          </p:cNvSpPr>
          <p:nvPr>
            <p:ph idx="1"/>
          </p:nvPr>
        </p:nvSpPr>
        <p:spPr>
          <a:xfrm>
            <a:off x="4529138" y="0"/>
            <a:ext cx="7662861" cy="6858000"/>
          </a:xfrm>
        </p:spPr>
        <p:txBody>
          <a:bodyPr>
            <a:norm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of Judicial Review</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Judicial review is the power of a high court to examine the constitutionality of legislative enactments and executive orders of both the Central and state governments.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Constitution, the provisions of Articles 226 and 227 confer the power of judicial review on a high court.</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high court also:</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superintends and controls all the subordinate courts.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can ask for details of proceedings from subordinate courts.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issues rules regarding the working of the subordinate courts.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can transfer any case from one court to another and can also transfer the case to itself and decide the same.</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628485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Rockwell</vt:lpstr>
      <vt:lpstr>Wingdings</vt:lpstr>
      <vt:lpstr>Atlas</vt:lpstr>
      <vt:lpstr>High Court</vt:lpstr>
      <vt:lpstr>Introduction</vt:lpstr>
      <vt:lpstr>Qualifications of a judge</vt:lpstr>
      <vt:lpstr>Original Jurisdiction</vt:lpstr>
      <vt:lpstr>Appellate Jurisdiction </vt:lpstr>
      <vt:lpstr>Powers and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Court</dc:title>
  <dc:creator>paromita.jnu@gmail.com</dc:creator>
  <cp:lastModifiedBy>PC</cp:lastModifiedBy>
  <cp:revision>2</cp:revision>
  <dcterms:created xsi:type="dcterms:W3CDTF">2020-04-16T05:05:07Z</dcterms:created>
  <dcterms:modified xsi:type="dcterms:W3CDTF">2023-04-27T04:11:41Z</dcterms:modified>
</cp:coreProperties>
</file>