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58" r:id="rId6"/>
    <p:sldId id="260" r:id="rId7"/>
    <p:sldId id="262"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8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4/29/2023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0E0F-6B7C-2F47-A46B-BDC40E4BA60A}"/>
              </a:ext>
            </a:extLst>
          </p:cNvPr>
          <p:cNvSpPr>
            <a:spLocks noGrp="1"/>
          </p:cNvSpPr>
          <p:nvPr>
            <p:ph type="ctrTitle"/>
          </p:nvPr>
        </p:nvSpPr>
        <p:spPr/>
        <p:txBody>
          <a:bodyPr/>
          <a:lstStyle/>
          <a:p>
            <a:r>
              <a:rPr lang="en-US"/>
              <a:t>Judicial Review</a:t>
            </a:r>
          </a:p>
        </p:txBody>
      </p:sp>
      <p:sp>
        <p:nvSpPr>
          <p:cNvPr id="3" name="Subtitle 2">
            <a:extLst>
              <a:ext uri="{FF2B5EF4-FFF2-40B4-BE49-F238E27FC236}">
                <a16:creationId xmlns:a16="http://schemas.microsoft.com/office/drawing/2014/main" id="{45DB55A6-2BAD-BF41-B9D3-950BAE290AD5}"/>
              </a:ext>
            </a:extLst>
          </p:cNvPr>
          <p:cNvSpPr>
            <a:spLocks noGrp="1"/>
          </p:cNvSpPr>
          <p:nvPr>
            <p:ph type="subTitle" idx="1"/>
          </p:nvPr>
        </p:nvSpPr>
        <p:spPr/>
        <p:txBody>
          <a:bodyPr/>
          <a:lstStyle/>
          <a:p>
            <a:r>
              <a:rPr lang="en-US"/>
              <a:t>Dr. Paromita Chakraborty, Surendranath College </a:t>
            </a:r>
          </a:p>
        </p:txBody>
      </p:sp>
    </p:spTree>
    <p:extLst>
      <p:ext uri="{BB962C8B-B14F-4D97-AF65-F5344CB8AC3E}">
        <p14:creationId xmlns:p14="http://schemas.microsoft.com/office/powerpoint/2010/main" val="37022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C763-6D54-0548-BB72-BBDD757141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9A9436-D9CF-294A-8345-B8B78F1029A0}"/>
              </a:ext>
            </a:extLst>
          </p:cNvPr>
          <p:cNvSpPr>
            <a:spLocks noGrp="1"/>
          </p:cNvSpPr>
          <p:nvPr>
            <p:ph idx="1"/>
          </p:nvPr>
        </p:nvSpPr>
        <p:spPr>
          <a:xfrm>
            <a:off x="4523875" y="128337"/>
            <a:ext cx="7668126" cy="6729663"/>
          </a:xfrm>
        </p:spPr>
        <p:txBody>
          <a:bodyPr>
            <a:normAutofit fontScale="85000" lnSpcReduction="10000"/>
          </a:bodyPr>
          <a:lstStyle/>
          <a:p>
            <a:pPr>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Supreme Court of India in its initial years was more a technocratic court but slowly began to become more active through constitutional interpretation. The court became an activist through its involvement and interpretation of law and statutes but the whole transformation took years and it was a gradual process. </a:t>
            </a: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parliament of India has held responsible or accused the Judiciary for intervening and overreaching its constitutional powers. However th</a:t>
            </a:r>
            <a:r>
              <a:rPr lang="en-US" sz="2800" dirty="0">
                <a:latin typeface="Calibri" panose="020F0502020204030204" pitchFamily="34" charset="0"/>
                <a:ea typeface="Calibri" panose="020F0502020204030204" pitchFamily="34" charset="0"/>
                <a:cs typeface="Times New Roman" panose="02020603050405020304" pitchFamily="18" charset="0"/>
              </a:rPr>
              <a:t>e concept of Judicial Review and the subsequent Judicial activism has become an important part of the Indian social and political system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6426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37C5-AACE-9440-A551-3ED48B4474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59284A6-841D-1548-9D7F-D7465C22AD53}"/>
              </a:ext>
            </a:extLst>
          </p:cNvPr>
          <p:cNvSpPr>
            <a:spLocks noGrp="1"/>
          </p:cNvSpPr>
          <p:nvPr>
            <p:ph idx="1"/>
          </p:nvPr>
        </p:nvSpPr>
        <p:spPr>
          <a:xfrm>
            <a:off x="4588042" y="170121"/>
            <a:ext cx="7491663" cy="6567563"/>
          </a:xfrm>
        </p:spPr>
        <p:txBody>
          <a:bodyPr>
            <a:normAutofit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 Article 13 of the Indian Constitution, judicial review is stated. It is stated that the State or the Union shall not make such rules that takes away or abridges the essential rights of the people. If any law made by the Parliament or the State Legislature contravenes the provisions of this Article, shall be void.</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Judicial review is significant for the reasons mentioned as under: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safeguards the fundamental rights of the citizens.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an absolute necessity for maintaining the supremacy of the Constitution.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also helps in intercepting the misuse of power by the legislature and the executive.</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Power of judicial review can be exercised by both the Supreme Court and high courts: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 Article 226 a person can approach the high court for violation of any fundamental right or for any legal right. Also, under Article 32 a person can move to the Supreme Court for any violation of a fundamental right or for a question of law. But the final power to interpret the constitution lies with the Supreme Court. </a:t>
            </a:r>
            <a:endParaRPr lang="en-US" dirty="0"/>
          </a:p>
        </p:txBody>
      </p:sp>
    </p:spTree>
    <p:extLst>
      <p:ext uri="{BB962C8B-B14F-4D97-AF65-F5344CB8AC3E}">
        <p14:creationId xmlns:p14="http://schemas.microsoft.com/office/powerpoint/2010/main" val="120398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777F-ABAF-3044-B458-5DE47832BAF2}"/>
              </a:ext>
            </a:extLst>
          </p:cNvPr>
          <p:cNvSpPr>
            <a:spLocks noGrp="1"/>
          </p:cNvSpPr>
          <p:nvPr>
            <p:ph type="title"/>
          </p:nvPr>
        </p:nvSpPr>
        <p:spPr/>
        <p:txBody>
          <a:bodyPr/>
          <a:lstStyle/>
          <a:p>
            <a:r>
              <a:rPr lang="en-IN" dirty="0"/>
              <a:t>G</a:t>
            </a:r>
            <a:r>
              <a:rPr lang="en-US" dirty="0" err="1"/>
              <a:t>olaknath</a:t>
            </a:r>
            <a:r>
              <a:rPr lang="en-US" dirty="0"/>
              <a:t> Case</a:t>
            </a:r>
          </a:p>
        </p:txBody>
      </p:sp>
      <p:sp>
        <p:nvSpPr>
          <p:cNvPr id="3" name="Content Placeholder 2">
            <a:extLst>
              <a:ext uri="{FF2B5EF4-FFF2-40B4-BE49-F238E27FC236}">
                <a16:creationId xmlns:a16="http://schemas.microsoft.com/office/drawing/2014/main" id="{C70C819A-B2EE-3047-A193-3545D5DE6189}"/>
              </a:ext>
            </a:extLst>
          </p:cNvPr>
          <p:cNvSpPr>
            <a:spLocks noGrp="1"/>
          </p:cNvSpPr>
          <p:nvPr>
            <p:ph idx="1"/>
          </p:nvPr>
        </p:nvSpPr>
        <p:spPr>
          <a:xfrm>
            <a:off x="4588042" y="224589"/>
            <a:ext cx="7427495" cy="6497053"/>
          </a:xfrm>
        </p:spPr>
        <p:txBody>
          <a:bodyPr>
            <a:normAutofit/>
          </a:bodyPr>
          <a:lstStyle/>
          <a:p>
            <a:pPr>
              <a:lnSpc>
                <a:spcPct val="107000"/>
              </a:lnSpc>
              <a:spcAft>
                <a:spcPts val="800"/>
              </a:spcAft>
            </a:pPr>
            <a:r>
              <a:rPr lang="en-US" sz="2400" dirty="0" err="1"/>
              <a:t>Golaknath</a:t>
            </a:r>
            <a:r>
              <a:rPr lang="en-US" sz="2400" dirty="0"/>
              <a:t> vs. Punjab case- here the court </a:t>
            </a:r>
            <a:r>
              <a:rPr lang="en-US" sz="2400" dirty="0">
                <a:effectLst/>
                <a:latin typeface="Calibri" panose="020F0502020204030204" pitchFamily="34" charset="0"/>
                <a:ea typeface="Calibri" panose="020F0502020204030204" pitchFamily="34" charset="0"/>
                <a:cs typeface="Times New Roman" panose="02020603050405020304" pitchFamily="18" charset="0"/>
              </a:rPr>
              <a:t>determined that Parliament lacked the authority to amend Part III of the Constitution or to abridge any of the fundamental rights. The supreme court observed that:</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Article 368 only provides a procedure to be followed regarding amendments of the constitution.</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Article 368 does not actually contain the power to amend the constitution</a:t>
            </a:r>
            <a:endParaRPr lang="en-US" sz="2400" dirty="0"/>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26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6DF8-1929-C526-5743-EFB06F48C140}"/>
              </a:ext>
            </a:extLst>
          </p:cNvPr>
          <p:cNvSpPr>
            <a:spLocks noGrp="1"/>
          </p:cNvSpPr>
          <p:nvPr>
            <p:ph type="title"/>
          </p:nvPr>
        </p:nvSpPr>
        <p:spPr/>
        <p:txBody>
          <a:bodyPr/>
          <a:lstStyle/>
          <a:p>
            <a:r>
              <a:rPr lang="en-IN" dirty="0"/>
              <a:t>Basic Structure</a:t>
            </a:r>
            <a:endParaRPr lang="en-US" dirty="0"/>
          </a:p>
        </p:txBody>
      </p:sp>
      <p:sp>
        <p:nvSpPr>
          <p:cNvPr id="3" name="Content Placeholder 2">
            <a:extLst>
              <a:ext uri="{FF2B5EF4-FFF2-40B4-BE49-F238E27FC236}">
                <a16:creationId xmlns:a16="http://schemas.microsoft.com/office/drawing/2014/main" id="{299DAFBC-30B8-315F-05F2-1FFFD2C46AC3}"/>
              </a:ext>
            </a:extLst>
          </p:cNvPr>
          <p:cNvSpPr>
            <a:spLocks noGrp="1"/>
          </p:cNvSpPr>
          <p:nvPr>
            <p:ph idx="1"/>
          </p:nvPr>
        </p:nvSpPr>
        <p:spPr>
          <a:xfrm>
            <a:off x="4636168" y="128337"/>
            <a:ext cx="7379369" cy="6548910"/>
          </a:xfrm>
        </p:spPr>
        <p:txBody>
          <a:bodyPr>
            <a:normAutofit/>
          </a:bodyPr>
          <a:lstStyle/>
          <a:p>
            <a:pPr>
              <a:lnSpc>
                <a:spcPct val="107000"/>
              </a:lnSpc>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Kesavananda</a:t>
            </a:r>
            <a:r>
              <a:rPr lang="en-US" sz="2000" dirty="0">
                <a:effectLst/>
                <a:latin typeface="Calibri" panose="020F0502020204030204" pitchFamily="34" charset="0"/>
                <a:ea typeface="Calibri" panose="020F0502020204030204" pitchFamily="34" charset="0"/>
                <a:cs typeface="Times New Roman" panose="02020603050405020304" pitchFamily="18" charset="0"/>
              </a:rPr>
              <a:t> Bharti vs. State of Kerala (1973 a 13-bench judge was formed to attend the case, and with a 7 : 6 ratio, the Court deduced that:</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Article 368 of the Constitution provides the President with the power to bring about changes in the Constitution.</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core structure of the Constitution cannot be toppled with or amended by the Parliament. </a:t>
            </a:r>
          </a:p>
          <a:p>
            <a:r>
              <a:rPr lang="en-US" sz="2000" dirty="0"/>
              <a:t>Hence in this case the court acknowledged the power of the parliament to amend the constitution. However the parliament cannot amend the constitution in such a way which violates the ‘basic structure’ of the constitution. </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the ‘Basic Structure’ we have the fundamental elements of the constitution as the rule of law, secularism, federalism, equality, and democracy.</a:t>
            </a:r>
            <a:endParaRPr lang="en-US" sz="2000" dirty="0"/>
          </a:p>
          <a:p>
            <a:endParaRPr lang="en-US" dirty="0"/>
          </a:p>
        </p:txBody>
      </p:sp>
    </p:spTree>
    <p:extLst>
      <p:ext uri="{BB962C8B-B14F-4D97-AF65-F5344CB8AC3E}">
        <p14:creationId xmlns:p14="http://schemas.microsoft.com/office/powerpoint/2010/main" val="125491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F9B0-0DF7-7B41-B807-434AD5AC35C8}"/>
              </a:ext>
            </a:extLst>
          </p:cNvPr>
          <p:cNvSpPr>
            <a:spLocks noGrp="1"/>
          </p:cNvSpPr>
          <p:nvPr>
            <p:ph type="title"/>
          </p:nvPr>
        </p:nvSpPr>
        <p:spPr/>
        <p:txBody>
          <a:bodyPr/>
          <a:lstStyle/>
          <a:p>
            <a:r>
              <a:rPr lang="en-US"/>
              <a:t>Important cases</a:t>
            </a:r>
          </a:p>
        </p:txBody>
      </p:sp>
      <p:sp>
        <p:nvSpPr>
          <p:cNvPr id="3" name="Content Placeholder 2">
            <a:extLst>
              <a:ext uri="{FF2B5EF4-FFF2-40B4-BE49-F238E27FC236}">
                <a16:creationId xmlns:a16="http://schemas.microsoft.com/office/drawing/2014/main" id="{96F05613-CE7C-634A-802D-6177639F384C}"/>
              </a:ext>
            </a:extLst>
          </p:cNvPr>
          <p:cNvSpPr>
            <a:spLocks noGrp="1"/>
          </p:cNvSpPr>
          <p:nvPr>
            <p:ph idx="1"/>
          </p:nvPr>
        </p:nvSpPr>
        <p:spPr>
          <a:xfrm>
            <a:off x="4572001" y="0"/>
            <a:ext cx="7464056" cy="6592186"/>
          </a:xfrm>
        </p:spPr>
        <p:txBody>
          <a:bodyPr/>
          <a:lstStyle/>
          <a:p>
            <a:r>
              <a:rPr lang="en-US" sz="2000" dirty="0" err="1"/>
              <a:t>Lakhsmikant</a:t>
            </a:r>
            <a:r>
              <a:rPr lang="en-US" sz="2000" dirty="0"/>
              <a:t> </a:t>
            </a:r>
            <a:r>
              <a:rPr lang="en-US" sz="2000" dirty="0" err="1"/>
              <a:t>pandey</a:t>
            </a:r>
            <a:r>
              <a:rPr lang="en-US" sz="2000" dirty="0"/>
              <a:t> vs. India- here the court prescribed guidelines on what precautions foreigners would do to adopt Indian children.</a:t>
            </a:r>
          </a:p>
          <a:p>
            <a:r>
              <a:rPr lang="en-US" sz="2000" dirty="0" err="1"/>
              <a:t>Sakal</a:t>
            </a:r>
            <a:r>
              <a:rPr lang="en-US" sz="2000" dirty="0"/>
              <a:t> newspapers private limited case- the court stated that the law where the number of pages, price and space of advertisement was decided violated the freedom of press.</a:t>
            </a:r>
          </a:p>
          <a:p>
            <a:r>
              <a:rPr lang="en-US" sz="2000" dirty="0" err="1"/>
              <a:t>A.K.Gopalan</a:t>
            </a:r>
            <a:r>
              <a:rPr lang="en-US" sz="2000" dirty="0"/>
              <a:t> case- it was stated that the parliament cannot make any laws which take away the fundamental rights of its citizens.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The Supreme Court also established the Lodha Panel amid accusations of Indian cricket corruption, match-fixing, and betting controversies. In an effort to bring law and order back into the BCCI, the committee was set up.</a:t>
            </a:r>
          </a:p>
          <a:p>
            <a:endParaRPr lang="en-US" dirty="0"/>
          </a:p>
        </p:txBody>
      </p:sp>
    </p:spTree>
    <p:extLst>
      <p:ext uri="{BB962C8B-B14F-4D97-AF65-F5344CB8AC3E}">
        <p14:creationId xmlns:p14="http://schemas.microsoft.com/office/powerpoint/2010/main" val="157217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A394-D459-C143-9794-D8085C513C4E}"/>
              </a:ext>
            </a:extLst>
          </p:cNvPr>
          <p:cNvSpPr>
            <a:spLocks noGrp="1"/>
          </p:cNvSpPr>
          <p:nvPr>
            <p:ph type="title"/>
          </p:nvPr>
        </p:nvSpPr>
        <p:spPr/>
        <p:txBody>
          <a:bodyPr/>
          <a:lstStyle/>
          <a:p>
            <a:r>
              <a:rPr lang="en-US"/>
              <a:t>Important cases</a:t>
            </a:r>
          </a:p>
        </p:txBody>
      </p:sp>
      <p:sp>
        <p:nvSpPr>
          <p:cNvPr id="3" name="Content Placeholder 2">
            <a:extLst>
              <a:ext uri="{FF2B5EF4-FFF2-40B4-BE49-F238E27FC236}">
                <a16:creationId xmlns:a16="http://schemas.microsoft.com/office/drawing/2014/main" id="{4FA3EC21-3B97-F745-96BC-F0DBFC8E3C71}"/>
              </a:ext>
            </a:extLst>
          </p:cNvPr>
          <p:cNvSpPr>
            <a:spLocks noGrp="1"/>
          </p:cNvSpPr>
          <p:nvPr>
            <p:ph idx="1"/>
          </p:nvPr>
        </p:nvSpPr>
        <p:spPr>
          <a:xfrm>
            <a:off x="4555959" y="0"/>
            <a:ext cx="7636042" cy="6858000"/>
          </a:xfrm>
        </p:spPr>
        <p:txBody>
          <a:bodyPr>
            <a:normAutofit lnSpcReduction="10000"/>
          </a:bodyPr>
          <a:lstStyle/>
          <a:p>
            <a:r>
              <a:rPr lang="en-US" dirty="0" err="1"/>
              <a:t>S.R.Bommai</a:t>
            </a:r>
            <a:r>
              <a:rPr lang="en-US" dirty="0"/>
              <a:t> vs. The union of India case- here the court clarified the conditions under which a state emergency can be declared by the governor. Hence the misuse of article 356 was stopped to some extent.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Vishaka vs State of Rajasthan (1997) is an important case that reminds the need of Judicial activism. </a:t>
            </a:r>
            <a:r>
              <a:rPr lang="en-US" dirty="0"/>
              <a:t>rules were framed to tackle sexual harassment at the workplaces. </a:t>
            </a:r>
            <a:r>
              <a:rPr lang="en-US" sz="1800" dirty="0">
                <a:effectLst/>
                <a:latin typeface="Calibri" panose="020F0502020204030204" pitchFamily="34" charset="0"/>
                <a:ea typeface="Calibri" panose="020F0502020204030204" pitchFamily="34" charset="0"/>
                <a:cs typeface="Times New Roman" panose="02020603050405020304" pitchFamily="18" charset="0"/>
              </a:rPr>
              <a:t>Here, the SC laid down guidelines that ought to be followed in all workplaces to ensure proper treatment of women. It further stated that these guidelines should be treated as a law until Parliament makes a legislation for enforcement of gender equality.</a:t>
            </a:r>
            <a:endParaRPr lang="en-US" dirty="0"/>
          </a:p>
          <a:p>
            <a:r>
              <a:rPr lang="en-US" dirty="0"/>
              <a:t>Parma and </a:t>
            </a:r>
            <a:r>
              <a:rPr lang="en-US" dirty="0" err="1"/>
              <a:t>Katra</a:t>
            </a:r>
            <a:r>
              <a:rPr lang="en-US" dirty="0"/>
              <a:t> </a:t>
            </a:r>
            <a:r>
              <a:rPr lang="en-US" dirty="0" err="1"/>
              <a:t>vs.union</a:t>
            </a:r>
            <a:r>
              <a:rPr lang="en-US" dirty="0"/>
              <a:t> of India- the court stated that no medical authority could refuse to provide medical attention to a patient in the case of an emergency.</a:t>
            </a:r>
          </a:p>
          <a:p>
            <a:r>
              <a:rPr lang="en-US" dirty="0"/>
              <a:t>Bachman </a:t>
            </a:r>
            <a:r>
              <a:rPr lang="en-US" dirty="0" err="1"/>
              <a:t>bachao</a:t>
            </a:r>
            <a:r>
              <a:rPr lang="en-US" dirty="0"/>
              <a:t> </a:t>
            </a:r>
            <a:r>
              <a:rPr lang="en-US" dirty="0" err="1"/>
              <a:t>andolan</a:t>
            </a:r>
            <a:r>
              <a:rPr lang="en-US" dirty="0"/>
              <a:t> vs. Union of India case-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Bachpan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Bachao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Andolan</a:t>
            </a:r>
            <a:r>
              <a:rPr lang="en-US" sz="1800" dirty="0">
                <a:effectLst/>
                <a:latin typeface="Calibri" panose="020F0502020204030204" pitchFamily="34" charset="0"/>
                <a:ea typeface="Calibri" panose="020F0502020204030204" pitchFamily="34" charset="0"/>
                <a:cs typeface="Times New Roman" panose="02020603050405020304" pitchFamily="18" charset="0"/>
              </a:rPr>
              <a:t> v. Union of India, the Supreme Court directed the government to prohibit the employment of children in circuses in order to implement the fundamental right to education. The government was ordered to raid in theses circuses to free children. The court directed the government to provide shelter and rehabilitation to all rescued children at care and protective homes until they attain the age of 18 years</a:t>
            </a:r>
          </a:p>
        </p:txBody>
      </p:sp>
    </p:spTree>
    <p:extLst>
      <p:ext uri="{BB962C8B-B14F-4D97-AF65-F5344CB8AC3E}">
        <p14:creationId xmlns:p14="http://schemas.microsoft.com/office/powerpoint/2010/main" val="149075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3B46-B6B8-B585-5A77-A4C7010C6A56}"/>
              </a:ext>
            </a:extLst>
          </p:cNvPr>
          <p:cNvSpPr>
            <a:spLocks noGrp="1"/>
          </p:cNvSpPr>
          <p:nvPr>
            <p:ph type="title"/>
          </p:nvPr>
        </p:nvSpPr>
        <p:spPr/>
        <p:txBody>
          <a:bodyPr/>
          <a:lstStyle/>
          <a:p>
            <a:r>
              <a:rPr lang="en-IN" dirty="0"/>
              <a:t>Public Interest Litigation</a:t>
            </a:r>
            <a:endParaRPr lang="en-US" dirty="0"/>
          </a:p>
        </p:txBody>
      </p:sp>
      <p:sp>
        <p:nvSpPr>
          <p:cNvPr id="3" name="Content Placeholder 2">
            <a:extLst>
              <a:ext uri="{FF2B5EF4-FFF2-40B4-BE49-F238E27FC236}">
                <a16:creationId xmlns:a16="http://schemas.microsoft.com/office/drawing/2014/main" id="{A0C77797-31A0-E0A7-8D64-8BBF286ACACB}"/>
              </a:ext>
            </a:extLst>
          </p:cNvPr>
          <p:cNvSpPr>
            <a:spLocks noGrp="1"/>
          </p:cNvSpPr>
          <p:nvPr>
            <p:ph idx="1"/>
          </p:nvPr>
        </p:nvSpPr>
        <p:spPr>
          <a:xfrm>
            <a:off x="4572000" y="0"/>
            <a:ext cx="7491663" cy="6604050"/>
          </a:xfrm>
        </p:spPr>
        <p:txBody>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Supreme Court in People’s Union for Democratic Rights v. Union of India held that public interest litigation is different from the traditional adversarial justice system. The court said that public interest litigation is intended to promote public interest. Public interest litigation has been invented to bring justice to poor and socially or economically disadvantaged sections of the society.</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Public interest litigation means a suit filed in a court of law for the protection of public interest. In India, PIL initially was resorted to towards improving  the disadvantaged sections of the society who due to poverty and ignorance were not in a position to seek justice from the courts. </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So far, the Supreme Court has considered the issue and the rights of children and women, oppressed and vulnerable groups in society, bonded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labour</a:t>
            </a:r>
            <a:r>
              <a:rPr lang="en-US" sz="2000" dirty="0">
                <a:effectLst/>
                <a:latin typeface="Calibri" panose="020F0502020204030204" pitchFamily="34" charset="0"/>
                <a:ea typeface="Calibri" panose="020F0502020204030204" pitchFamily="34" charset="0"/>
                <a:cs typeface="Times New Roman" panose="02020603050405020304" pitchFamily="18" charset="0"/>
              </a:rPr>
              <a:t>, casual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labour</a:t>
            </a:r>
            <a:r>
              <a:rPr lang="en-US" sz="2000" dirty="0">
                <a:effectLst/>
                <a:latin typeface="Calibri" panose="020F0502020204030204" pitchFamily="34" charset="0"/>
                <a:ea typeface="Calibri" panose="020F0502020204030204" pitchFamily="34" charset="0"/>
                <a:cs typeface="Times New Roman" panose="02020603050405020304" pitchFamily="18" charset="0"/>
              </a:rPr>
              <a:t>, mentally and physically handicapped, undertrial prisoners, detainees, and convicted persons held in custody, and so on.</a:t>
            </a:r>
          </a:p>
          <a:p>
            <a:endParaRPr lang="en-US" dirty="0"/>
          </a:p>
        </p:txBody>
      </p:sp>
    </p:spTree>
    <p:extLst>
      <p:ext uri="{BB962C8B-B14F-4D97-AF65-F5344CB8AC3E}">
        <p14:creationId xmlns:p14="http://schemas.microsoft.com/office/powerpoint/2010/main" val="358458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D9AD-62C8-606D-19AF-B7C07AA90DA7}"/>
              </a:ext>
            </a:extLst>
          </p:cNvPr>
          <p:cNvSpPr>
            <a:spLocks noGrp="1"/>
          </p:cNvSpPr>
          <p:nvPr>
            <p:ph type="title"/>
          </p:nvPr>
        </p:nvSpPr>
        <p:spPr/>
        <p:txBody>
          <a:bodyPr/>
          <a:lstStyle/>
          <a:p>
            <a:r>
              <a:rPr lang="en-IN" dirty="0"/>
              <a:t>PIL Cases</a:t>
            </a:r>
            <a:endParaRPr lang="en-US" dirty="0"/>
          </a:p>
        </p:txBody>
      </p:sp>
      <p:sp>
        <p:nvSpPr>
          <p:cNvPr id="3" name="Content Placeholder 2">
            <a:extLst>
              <a:ext uri="{FF2B5EF4-FFF2-40B4-BE49-F238E27FC236}">
                <a16:creationId xmlns:a16="http://schemas.microsoft.com/office/drawing/2014/main" id="{9450FBCF-78CA-C12B-2263-09232876C9C2}"/>
              </a:ext>
            </a:extLst>
          </p:cNvPr>
          <p:cNvSpPr>
            <a:spLocks noGrp="1"/>
          </p:cNvSpPr>
          <p:nvPr>
            <p:ph idx="1"/>
          </p:nvPr>
        </p:nvSpPr>
        <p:spPr>
          <a:xfrm>
            <a:off x="4523874" y="-1"/>
            <a:ext cx="7555831" cy="6655981"/>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In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Hussainara</a:t>
            </a:r>
            <a:r>
              <a:rPr lang="en-US" sz="2000" dirty="0">
                <a:effectLst/>
                <a:latin typeface="Calibri" panose="020F0502020204030204" pitchFamily="34" charset="0"/>
                <a:ea typeface="Calibri" panose="020F0502020204030204" pitchFamily="34" charset="0"/>
                <a:cs typeface="Times New Roman" panose="02020603050405020304" pitchFamily="18" charset="0"/>
              </a:rPr>
              <a:t> Khatoon v. State of Bihar (1979), a petition was filed with the Supreme Court in response to newspaper articles about the circumstances surrounding undertrials in prison. Some of the defendants had already served more time than was permitted for the crime for which they were detained. The cases were pending for years before an overburdened judiciary, and those on trial were unable to obtain bail because they did not have enough money to pay as bonds and sureties. They claimed that a speedy trial was a fundamental right that couldn’t be restricted due to money. A writ petition was filed by an advocate under article 21 of the Indian Constitution.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The apex court accepted it and held that right to speedy trial is a fundamental right and directed the state authorities to provide free legal facilities to the under-trial inmates so that they could get justice, bail, or final release.</a:t>
            </a:r>
          </a:p>
          <a:p>
            <a:endParaRPr lang="en-US" dirty="0"/>
          </a:p>
        </p:txBody>
      </p:sp>
    </p:spTree>
    <p:extLst>
      <p:ext uri="{BB962C8B-B14F-4D97-AF65-F5344CB8AC3E}">
        <p14:creationId xmlns:p14="http://schemas.microsoft.com/office/powerpoint/2010/main" val="362021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C9DB-F3AA-9852-AE83-FE1F5C6D8E0E}"/>
              </a:ext>
            </a:extLst>
          </p:cNvPr>
          <p:cNvSpPr>
            <a:spLocks noGrp="1"/>
          </p:cNvSpPr>
          <p:nvPr>
            <p:ph type="title"/>
          </p:nvPr>
        </p:nvSpPr>
        <p:spPr/>
        <p:txBody>
          <a:bodyPr/>
          <a:lstStyle/>
          <a:p>
            <a:r>
              <a:rPr lang="en-IN" dirty="0"/>
              <a:t>PIL Cases</a:t>
            </a:r>
            <a:endParaRPr lang="en-US" dirty="0"/>
          </a:p>
        </p:txBody>
      </p:sp>
      <p:sp>
        <p:nvSpPr>
          <p:cNvPr id="3" name="Content Placeholder 2">
            <a:extLst>
              <a:ext uri="{FF2B5EF4-FFF2-40B4-BE49-F238E27FC236}">
                <a16:creationId xmlns:a16="http://schemas.microsoft.com/office/drawing/2014/main" id="{73C41C38-1497-92CC-9A37-DBE268975733}"/>
              </a:ext>
            </a:extLst>
          </p:cNvPr>
          <p:cNvSpPr>
            <a:spLocks noGrp="1"/>
          </p:cNvSpPr>
          <p:nvPr>
            <p:ph idx="1"/>
          </p:nvPr>
        </p:nvSpPr>
        <p:spPr>
          <a:xfrm>
            <a:off x="4620126" y="0"/>
            <a:ext cx="7411453" cy="6705600"/>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In the Municipal Council, Ratlam v.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Vardichand</a:t>
            </a:r>
            <a:r>
              <a:rPr lang="en-US" sz="2000" dirty="0">
                <a:effectLst/>
                <a:latin typeface="Calibri" panose="020F0502020204030204" pitchFamily="34" charset="0"/>
                <a:ea typeface="Calibri" panose="020F0502020204030204" pitchFamily="34" charset="0"/>
                <a:cs typeface="Times New Roman" panose="02020603050405020304" pitchFamily="18" charset="0"/>
              </a:rPr>
              <a:t> (1982), the Court accepted a writ petition submitted by a group of citizens seeking orders against the local municipal council for the removal of open drains.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In a similar case, the Supreme Court of India accepted a petition for court orders to safeguard the lives of people who used the Ganga’s flowing water as public interest litigation in the case of M.C. Mehta v. Union of India (1988). In this case, the court ordered local governments to take appropriate action to stop Ganga River pollution.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Another important case Sheela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Barse</a:t>
            </a:r>
            <a:r>
              <a:rPr lang="en-US" sz="2000" dirty="0">
                <a:effectLst/>
                <a:latin typeface="Calibri" panose="020F0502020204030204" pitchFamily="34" charset="0"/>
                <a:ea typeface="Calibri" panose="020F0502020204030204" pitchFamily="34" charset="0"/>
                <a:cs typeface="Times New Roman" panose="02020603050405020304" pitchFamily="18" charset="0"/>
              </a:rPr>
              <a:t> v. State of Maharashtra, a letter written by a Journalist was addressed to the Supreme Court avouching the custodial violence of women prisoners in Jail. The court treated that letter as a writ petition and took cognizance of that matter and issued the apposite guidelines to the concerned authorities of the state.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98075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6</TotalTime>
  <Words>1357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Rockwell</vt:lpstr>
      <vt:lpstr>Wingdings</vt:lpstr>
      <vt:lpstr>Atlas</vt:lpstr>
      <vt:lpstr>Judicial Review</vt:lpstr>
      <vt:lpstr>Introduction</vt:lpstr>
      <vt:lpstr>Golaknath Case</vt:lpstr>
      <vt:lpstr>Basic Structure</vt:lpstr>
      <vt:lpstr>Important cases</vt:lpstr>
      <vt:lpstr>Important cases</vt:lpstr>
      <vt:lpstr>Public Interest Litigation</vt:lpstr>
      <vt:lpstr>PIL Cases</vt:lpstr>
      <vt:lpstr>PIL Cases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Judicial Review</dc:title>
  <dc:creator>paromita.jnu@gmail.com</dc:creator>
  <cp:lastModifiedBy>PC</cp:lastModifiedBy>
  <cp:revision>5</cp:revision>
  <dcterms:created xsi:type="dcterms:W3CDTF">2020-04-16T04:36:04Z</dcterms:created>
  <dcterms:modified xsi:type="dcterms:W3CDTF">2023-04-29T04:58:24Z</dcterms:modified>
</cp:coreProperties>
</file>