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8" d="100"/>
          <a:sy n="118" d="100"/>
        </p:scale>
        <p:origin x="-276"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3/30/2023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3/30/2023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3/30/2023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3/30/2023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3/30/2023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3/30/2023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15C7B-41A4-9C47-AE74-4BD4DDA0BE4C}"/>
              </a:ext>
            </a:extLst>
          </p:cNvPr>
          <p:cNvSpPr>
            <a:spLocks noGrp="1"/>
          </p:cNvSpPr>
          <p:nvPr>
            <p:ph type="ctrTitle"/>
          </p:nvPr>
        </p:nvSpPr>
        <p:spPr/>
        <p:txBody>
          <a:bodyPr/>
          <a:lstStyle/>
          <a:p>
            <a:r>
              <a:rPr lang="en-US"/>
              <a:t>Lawmaking Procedure in Parliament</a:t>
            </a:r>
          </a:p>
        </p:txBody>
      </p:sp>
      <p:sp>
        <p:nvSpPr>
          <p:cNvPr id="3" name="Subtitle 2">
            <a:extLst>
              <a:ext uri="{FF2B5EF4-FFF2-40B4-BE49-F238E27FC236}">
                <a16:creationId xmlns:a16="http://schemas.microsoft.com/office/drawing/2014/main" xmlns="" id="{C96CD4B1-7EDC-D744-B085-0834CBCEDE72}"/>
              </a:ext>
            </a:extLst>
          </p:cNvPr>
          <p:cNvSpPr>
            <a:spLocks noGrp="1"/>
          </p:cNvSpPr>
          <p:nvPr>
            <p:ph type="subTitle" idx="1"/>
          </p:nvPr>
        </p:nvSpPr>
        <p:spPr/>
        <p:txBody>
          <a:bodyPr/>
          <a:lstStyle/>
          <a:p>
            <a:r>
              <a:rPr lang="en-US" dirty="0"/>
              <a:t>Dr. </a:t>
            </a:r>
            <a:r>
              <a:rPr lang="en-US" dirty="0" err="1"/>
              <a:t>Paromita</a:t>
            </a:r>
            <a:r>
              <a:rPr lang="en-US"/>
              <a:t> </a:t>
            </a:r>
            <a:r>
              <a:rPr lang="en-US" smtClean="0"/>
              <a:t>Chakraborty</a:t>
            </a:r>
            <a:r>
              <a:rPr lang="en-US" dirty="0"/>
              <a:t>, </a:t>
            </a:r>
            <a:r>
              <a:rPr lang="en-US" dirty="0" err="1"/>
              <a:t>Surendranath</a:t>
            </a:r>
            <a:r>
              <a:rPr lang="en-US" dirty="0"/>
              <a:t> College</a:t>
            </a:r>
          </a:p>
        </p:txBody>
      </p:sp>
    </p:spTree>
    <p:extLst>
      <p:ext uri="{BB962C8B-B14F-4D97-AF65-F5344CB8AC3E}">
        <p14:creationId xmlns:p14="http://schemas.microsoft.com/office/powerpoint/2010/main" val="141276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C5C96E-066E-4F49-AD9A-0CCD479A78AD}"/>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xmlns="" id="{B88B8619-6D08-CB44-A8C6-B98BA6DA16E0}"/>
              </a:ext>
            </a:extLst>
          </p:cNvPr>
          <p:cNvSpPr>
            <a:spLocks noGrp="1"/>
          </p:cNvSpPr>
          <p:nvPr>
            <p:ph idx="1"/>
          </p:nvPr>
        </p:nvSpPr>
        <p:spPr/>
        <p:txBody>
          <a:bodyPr/>
          <a:lstStyle/>
          <a:p>
            <a:r>
              <a:rPr lang="en-US" dirty="0"/>
              <a:t>The parliament frames laws for the country, any member can introduce a legislation for the purpose of a law. This resolution is introduced in the house on a special form and it is called a bill</a:t>
            </a:r>
            <a:r>
              <a:rPr lang="en-US" dirty="0" smtClean="0"/>
              <a:t>. The bill is passed by both houses and then sent to the president for assent and then it becomes a law. </a:t>
            </a:r>
            <a:endParaRPr lang="en-US" dirty="0"/>
          </a:p>
        </p:txBody>
      </p:sp>
    </p:spTree>
    <p:extLst>
      <p:ext uri="{BB962C8B-B14F-4D97-AF65-F5344CB8AC3E}">
        <p14:creationId xmlns:p14="http://schemas.microsoft.com/office/powerpoint/2010/main" val="343601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4E943-1FB0-2144-8DE3-990578DBD670}"/>
              </a:ext>
            </a:extLst>
          </p:cNvPr>
          <p:cNvSpPr>
            <a:spLocks noGrp="1"/>
          </p:cNvSpPr>
          <p:nvPr>
            <p:ph type="title"/>
          </p:nvPr>
        </p:nvSpPr>
        <p:spPr/>
        <p:txBody>
          <a:bodyPr/>
          <a:lstStyle/>
          <a:p>
            <a:r>
              <a:rPr lang="en-US"/>
              <a:t>Stage 1: Introduction of bill</a:t>
            </a:r>
          </a:p>
        </p:txBody>
      </p:sp>
      <p:sp>
        <p:nvSpPr>
          <p:cNvPr id="3" name="Content Placeholder 2">
            <a:extLst>
              <a:ext uri="{FF2B5EF4-FFF2-40B4-BE49-F238E27FC236}">
                <a16:creationId xmlns:a16="http://schemas.microsoft.com/office/drawing/2014/main" xmlns="" id="{4CB75B00-E0D5-8E48-A793-0A2FF62D3279}"/>
              </a:ext>
            </a:extLst>
          </p:cNvPr>
          <p:cNvSpPr>
            <a:spLocks noGrp="1"/>
          </p:cNvSpPr>
          <p:nvPr>
            <p:ph idx="1"/>
          </p:nvPr>
        </p:nvSpPr>
        <p:spPr/>
        <p:txBody>
          <a:bodyPr/>
          <a:lstStyle/>
          <a:p>
            <a:r>
              <a:rPr lang="en-US" dirty="0"/>
              <a:t>A member can introduce a bill in the same house of which he is a member. The mover of the bill has to give a notice to this effect one month earlier. On the fixed date the mover seeks the permission of the house on moving the bill. After the permission of the house the member reads the title of the bill</a:t>
            </a:r>
            <a:r>
              <a:rPr lang="en-US" dirty="0" smtClean="0"/>
              <a:t>. This is called the introduction of the bill. </a:t>
            </a:r>
            <a:endParaRPr lang="en-US" dirty="0"/>
          </a:p>
        </p:txBody>
      </p:sp>
    </p:spTree>
    <p:extLst>
      <p:ext uri="{BB962C8B-B14F-4D97-AF65-F5344CB8AC3E}">
        <p14:creationId xmlns:p14="http://schemas.microsoft.com/office/powerpoint/2010/main" val="140989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BA1D31-61E8-6B48-BD47-11D5791F9406}"/>
              </a:ext>
            </a:extLst>
          </p:cNvPr>
          <p:cNvSpPr>
            <a:spLocks noGrp="1"/>
          </p:cNvSpPr>
          <p:nvPr>
            <p:ph type="title"/>
          </p:nvPr>
        </p:nvSpPr>
        <p:spPr/>
        <p:txBody>
          <a:bodyPr/>
          <a:lstStyle/>
          <a:p>
            <a:r>
              <a:rPr lang="en-US"/>
              <a:t>Stage 2: First reading</a:t>
            </a:r>
          </a:p>
        </p:txBody>
      </p:sp>
      <p:sp>
        <p:nvSpPr>
          <p:cNvPr id="3" name="Content Placeholder 2">
            <a:extLst>
              <a:ext uri="{FF2B5EF4-FFF2-40B4-BE49-F238E27FC236}">
                <a16:creationId xmlns:a16="http://schemas.microsoft.com/office/drawing/2014/main" xmlns="" id="{F1395BD6-A224-1B4F-B2B2-607C34962637}"/>
              </a:ext>
            </a:extLst>
          </p:cNvPr>
          <p:cNvSpPr>
            <a:spLocks noGrp="1"/>
          </p:cNvSpPr>
          <p:nvPr>
            <p:ph idx="1"/>
          </p:nvPr>
        </p:nvSpPr>
        <p:spPr/>
        <p:txBody>
          <a:bodyPr/>
          <a:lstStyle/>
          <a:p>
            <a:r>
              <a:rPr lang="en-US" dirty="0" smtClean="0"/>
              <a:t>After the introduction there is the first reading of the bill. Sometimes the first reading occurs just after the introductory state. Sometimes  </a:t>
            </a:r>
            <a:r>
              <a:rPr lang="en-US" dirty="0"/>
              <a:t>another date is fixed for this </a:t>
            </a:r>
            <a:r>
              <a:rPr lang="en-US" dirty="0" smtClean="0"/>
              <a:t>stage. On the assigned date after </a:t>
            </a:r>
            <a:r>
              <a:rPr lang="en-US" dirty="0"/>
              <a:t>getting the permission of the house the member explains the principles and objectives of the bill. Other members of the house express their opinions in favor or against the bill. In this stage if the majority of the members oppose the bill it is dropped, if not the bill is sent to the select committee for suggestions</a:t>
            </a:r>
            <a:r>
              <a:rPr lang="en-US" dirty="0" smtClean="0"/>
              <a:t>.  </a:t>
            </a:r>
            <a:r>
              <a:rPr lang="en-US" dirty="0"/>
              <a:t>The committee’s consists of 20 to 30 members which are taken from among the house. They examine the bill in detail and analyze the merits and demerits of the bill</a:t>
            </a:r>
            <a:r>
              <a:rPr lang="en-US" dirty="0" smtClean="0"/>
              <a:t>. The committee can also suggest amendments to the bill, or they can prepare the report in </a:t>
            </a:r>
            <a:r>
              <a:rPr lang="en-US" dirty="0" err="1" smtClean="0"/>
              <a:t>favour</a:t>
            </a:r>
            <a:r>
              <a:rPr lang="en-US" dirty="0" smtClean="0"/>
              <a:t> or against the bill. </a:t>
            </a:r>
            <a:endParaRPr lang="en-US" dirty="0"/>
          </a:p>
        </p:txBody>
      </p:sp>
    </p:spTree>
    <p:extLst>
      <p:ext uri="{BB962C8B-B14F-4D97-AF65-F5344CB8AC3E}">
        <p14:creationId xmlns:p14="http://schemas.microsoft.com/office/powerpoint/2010/main" val="163623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1B5A93-FA4F-E94F-953A-C881AD308B76}"/>
              </a:ext>
            </a:extLst>
          </p:cNvPr>
          <p:cNvSpPr>
            <a:spLocks noGrp="1"/>
          </p:cNvSpPr>
          <p:nvPr>
            <p:ph type="title"/>
          </p:nvPr>
        </p:nvSpPr>
        <p:spPr/>
        <p:txBody>
          <a:bodyPr/>
          <a:lstStyle/>
          <a:p>
            <a:r>
              <a:rPr lang="en-US"/>
              <a:t>Stage 2: Second reading </a:t>
            </a:r>
          </a:p>
        </p:txBody>
      </p:sp>
      <p:sp>
        <p:nvSpPr>
          <p:cNvPr id="3" name="Content Placeholder 2">
            <a:extLst>
              <a:ext uri="{FF2B5EF4-FFF2-40B4-BE49-F238E27FC236}">
                <a16:creationId xmlns:a16="http://schemas.microsoft.com/office/drawing/2014/main" xmlns="" id="{BD41AE16-E0DA-7844-AD60-B3BC57C3C003}"/>
              </a:ext>
            </a:extLst>
          </p:cNvPr>
          <p:cNvSpPr>
            <a:spLocks noGrp="1"/>
          </p:cNvSpPr>
          <p:nvPr>
            <p:ph idx="1"/>
          </p:nvPr>
        </p:nvSpPr>
        <p:spPr/>
        <p:txBody>
          <a:bodyPr/>
          <a:lstStyle/>
          <a:p>
            <a:r>
              <a:rPr lang="en-US" dirty="0"/>
              <a:t>Here a day is fixed for discussing the report of the select committee. In this stage the house debates the bill in detail clause by clause. The views of the select committee are also discussed here. The members of the house can also suggest changes to the </a:t>
            </a:r>
            <a:r>
              <a:rPr lang="en-US" dirty="0" smtClean="0"/>
              <a:t>bill. The amendment proposals are also put to vote.</a:t>
            </a:r>
            <a:endParaRPr lang="en-US" dirty="0"/>
          </a:p>
        </p:txBody>
      </p:sp>
    </p:spTree>
    <p:extLst>
      <p:ext uri="{BB962C8B-B14F-4D97-AF65-F5344CB8AC3E}">
        <p14:creationId xmlns:p14="http://schemas.microsoft.com/office/powerpoint/2010/main" val="1741956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01875E-223D-A34B-9111-D186DDDB2627}"/>
              </a:ext>
            </a:extLst>
          </p:cNvPr>
          <p:cNvSpPr>
            <a:spLocks noGrp="1"/>
          </p:cNvSpPr>
          <p:nvPr>
            <p:ph type="title"/>
          </p:nvPr>
        </p:nvSpPr>
        <p:spPr/>
        <p:txBody>
          <a:bodyPr/>
          <a:lstStyle/>
          <a:p>
            <a:r>
              <a:rPr lang="en-US"/>
              <a:t>Stage 3: Third reading</a:t>
            </a:r>
          </a:p>
        </p:txBody>
      </p:sp>
      <p:sp>
        <p:nvSpPr>
          <p:cNvPr id="3" name="Content Placeholder 2">
            <a:extLst>
              <a:ext uri="{FF2B5EF4-FFF2-40B4-BE49-F238E27FC236}">
                <a16:creationId xmlns:a16="http://schemas.microsoft.com/office/drawing/2014/main" xmlns="" id="{AED7C261-90EE-0C44-AD5A-1067164F5905}"/>
              </a:ext>
            </a:extLst>
          </p:cNvPr>
          <p:cNvSpPr>
            <a:spLocks noGrp="1"/>
          </p:cNvSpPr>
          <p:nvPr>
            <p:ph idx="1"/>
          </p:nvPr>
        </p:nvSpPr>
        <p:spPr/>
        <p:txBody>
          <a:bodyPr>
            <a:normAutofit lnSpcReduction="10000"/>
          </a:bodyPr>
          <a:lstStyle/>
          <a:p>
            <a:r>
              <a:rPr lang="en-US" dirty="0"/>
              <a:t>After the bill is passed in the 2</a:t>
            </a:r>
            <a:r>
              <a:rPr lang="en-US" baseline="30000" dirty="0"/>
              <a:t>nd</a:t>
            </a:r>
            <a:r>
              <a:rPr lang="en-US" dirty="0"/>
              <a:t>  reading it is sent to the third reading, this is the last stage of the bill. </a:t>
            </a:r>
            <a:r>
              <a:rPr lang="en-US" dirty="0" smtClean="0"/>
              <a:t> At this stage there is little chance of rejection of the bill. At this stage no proposal for amending the bill can be move. There </a:t>
            </a:r>
            <a:r>
              <a:rPr lang="en-US" dirty="0"/>
              <a:t>is hence not much discussion on the bill in this stage. Here the entire bill is put to vote. </a:t>
            </a:r>
          </a:p>
          <a:p>
            <a:r>
              <a:rPr lang="en-US" dirty="0"/>
              <a:t>After the bill is passed by one house it goes to the second house where it passes through similar stages, if the bill is passed by both houses it goes to the president for its assent, if not a joint sitting of both houses is called to decide the fate of the bill</a:t>
            </a:r>
            <a:r>
              <a:rPr lang="en-US" dirty="0" smtClean="0"/>
              <a:t>. After the bill is passed it is sent to the president for assent. The president can here use its veto power to refuse assent to the ordinary bill and can return the bill. However if the parliament passes the bill again the president cannot withhold assent to the bill.</a:t>
            </a:r>
            <a:endParaRPr lang="en-US" dirty="0"/>
          </a:p>
        </p:txBody>
      </p:sp>
    </p:spTree>
    <p:extLst>
      <p:ext uri="{BB962C8B-B14F-4D97-AF65-F5344CB8AC3E}">
        <p14:creationId xmlns:p14="http://schemas.microsoft.com/office/powerpoint/2010/main" val="133200663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Custom</PresentationFormat>
  <Paragraphs>13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Atlas</vt:lpstr>
      <vt:lpstr>Lawmaking Procedure in Parliament</vt:lpstr>
      <vt:lpstr>Introduction </vt:lpstr>
      <vt:lpstr>Stage 1: Introduction of bill</vt:lpstr>
      <vt:lpstr>Stage 2: First reading</vt:lpstr>
      <vt:lpstr>Stage 2: Second reading </vt:lpstr>
      <vt:lpstr>Stage 3: Third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Lawmaking Procedure in Parliament</dc:title>
  <dc:creator>paromita.jnu@gmail.com</dc:creator>
  <cp:lastModifiedBy>gautam chakraborty</cp:lastModifiedBy>
  <cp:revision>4</cp:revision>
  <dcterms:created xsi:type="dcterms:W3CDTF">2020-04-15T04:40:18Z</dcterms:created>
  <dcterms:modified xsi:type="dcterms:W3CDTF">2023-03-30T03:48:33Z</dcterms:modified>
</cp:coreProperties>
</file>