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8" d="100"/>
          <a:sy n="118" d="100"/>
        </p:scale>
        <p:origin x="-276" y="19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3/31/2023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3/31/2023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3/31/2023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3/31/2023</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3/31/2023</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3/31/2023</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3/31/2023</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3/31/2023</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6A542D-A02B-C24D-A228-EFB7AD402152}"/>
              </a:ext>
            </a:extLst>
          </p:cNvPr>
          <p:cNvSpPr>
            <a:spLocks noGrp="1"/>
          </p:cNvSpPr>
          <p:nvPr>
            <p:ph type="ctrTitle"/>
          </p:nvPr>
        </p:nvSpPr>
        <p:spPr/>
        <p:txBody>
          <a:bodyPr/>
          <a:lstStyle/>
          <a:p>
            <a:r>
              <a:rPr lang="en-US"/>
              <a:t>Legislative Procedure: Passage of a money bill</a:t>
            </a:r>
          </a:p>
        </p:txBody>
      </p:sp>
      <p:sp>
        <p:nvSpPr>
          <p:cNvPr id="3" name="Subtitle 2">
            <a:extLst>
              <a:ext uri="{FF2B5EF4-FFF2-40B4-BE49-F238E27FC236}">
                <a16:creationId xmlns:a16="http://schemas.microsoft.com/office/drawing/2014/main" xmlns="" id="{98C8C5D7-42D3-7742-8EF4-E7296D88B3A6}"/>
              </a:ext>
            </a:extLst>
          </p:cNvPr>
          <p:cNvSpPr>
            <a:spLocks noGrp="1"/>
          </p:cNvSpPr>
          <p:nvPr>
            <p:ph type="subTitle" idx="1"/>
          </p:nvPr>
        </p:nvSpPr>
        <p:spPr/>
        <p:txBody>
          <a:bodyPr/>
          <a:lstStyle/>
          <a:p>
            <a:r>
              <a:rPr lang="en-US"/>
              <a:t>Dr. Paromita Chakraborty, Surendranath College</a:t>
            </a:r>
          </a:p>
        </p:txBody>
      </p:sp>
    </p:spTree>
    <p:extLst>
      <p:ext uri="{BB962C8B-B14F-4D97-AF65-F5344CB8AC3E}">
        <p14:creationId xmlns:p14="http://schemas.microsoft.com/office/powerpoint/2010/main" val="1667149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Charecteristics</a:t>
            </a:r>
            <a:r>
              <a:rPr lang="en-IN" dirty="0" smtClean="0"/>
              <a:t> of Money Bill</a:t>
            </a:r>
            <a:endParaRPr lang="en-IN" dirty="0"/>
          </a:p>
        </p:txBody>
      </p:sp>
      <p:sp>
        <p:nvSpPr>
          <p:cNvPr id="3" name="Content Placeholder 2"/>
          <p:cNvSpPr>
            <a:spLocks noGrp="1"/>
          </p:cNvSpPr>
          <p:nvPr>
            <p:ph idx="1"/>
          </p:nvPr>
        </p:nvSpPr>
        <p:spPr/>
        <p:txBody>
          <a:bodyPr>
            <a:normAutofit/>
          </a:bodyPr>
          <a:lstStyle/>
          <a:p>
            <a:r>
              <a:rPr lang="en-US" dirty="0"/>
              <a:t>A money bill is defined under </a:t>
            </a:r>
            <a:r>
              <a:rPr lang="en-US" dirty="0" smtClean="0"/>
              <a:t> Article 110 (1) of the Indian Constitution which </a:t>
            </a:r>
            <a:r>
              <a:rPr lang="en-US" dirty="0"/>
              <a:t>states that a bill is said to be a money bill only if it deals with the provisions either related to all or any of the following matters-</a:t>
            </a:r>
          </a:p>
          <a:p>
            <a:r>
              <a:rPr lang="en-US" dirty="0"/>
              <a:t>The imposition, abolition, remission, alteration or regulation of any tax,</a:t>
            </a:r>
          </a:p>
          <a:p>
            <a:r>
              <a:rPr lang="en-US" dirty="0" smtClean="0"/>
              <a:t>The </a:t>
            </a:r>
            <a:r>
              <a:rPr lang="en-US" dirty="0"/>
              <a:t>custody of the consolidated and the contingency fund, the payment of money or  withdrawal of money from these Funds,</a:t>
            </a:r>
          </a:p>
          <a:p>
            <a:r>
              <a:rPr lang="en-US" dirty="0" smtClean="0"/>
              <a:t>The </a:t>
            </a:r>
            <a:r>
              <a:rPr lang="en-US" dirty="0"/>
              <a:t>declaration of any expenditure charged on the consolidated fund of India </a:t>
            </a:r>
            <a:endParaRPr lang="en-US" dirty="0" smtClean="0"/>
          </a:p>
        </p:txBody>
      </p:sp>
    </p:spTree>
    <p:extLst>
      <p:ext uri="{BB962C8B-B14F-4D97-AF65-F5344CB8AC3E}">
        <p14:creationId xmlns:p14="http://schemas.microsoft.com/office/powerpoint/2010/main" val="983380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EC4073-C313-5F4C-A025-F03038EF82E8}"/>
              </a:ext>
            </a:extLst>
          </p:cNvPr>
          <p:cNvSpPr>
            <a:spLocks noGrp="1"/>
          </p:cNvSpPr>
          <p:nvPr>
            <p:ph type="title"/>
          </p:nvPr>
        </p:nvSpPr>
        <p:spPr/>
        <p:txBody>
          <a:bodyPr/>
          <a:lstStyle/>
          <a:p>
            <a:r>
              <a:rPr lang="en-US"/>
              <a:t>Stages</a:t>
            </a:r>
          </a:p>
        </p:txBody>
      </p:sp>
      <p:sp>
        <p:nvSpPr>
          <p:cNvPr id="3" name="Content Placeholder 2">
            <a:extLst>
              <a:ext uri="{FF2B5EF4-FFF2-40B4-BE49-F238E27FC236}">
                <a16:creationId xmlns:a16="http://schemas.microsoft.com/office/drawing/2014/main" xmlns="" id="{1E69F318-9427-7144-A2D1-502136F40C14}"/>
              </a:ext>
            </a:extLst>
          </p:cNvPr>
          <p:cNvSpPr>
            <a:spLocks noGrp="1"/>
          </p:cNvSpPr>
          <p:nvPr>
            <p:ph idx="1"/>
          </p:nvPr>
        </p:nvSpPr>
        <p:spPr/>
        <p:txBody>
          <a:bodyPr>
            <a:normAutofit fontScale="85000" lnSpcReduction="10000"/>
          </a:bodyPr>
          <a:lstStyle/>
          <a:p>
            <a:r>
              <a:rPr lang="en-US" dirty="0"/>
              <a:t>A bill is said to be a money bill when it contains provisions of taxation, expenditure etc. </a:t>
            </a:r>
            <a:r>
              <a:rPr lang="en-US" dirty="0" smtClean="0"/>
              <a:t> </a:t>
            </a:r>
            <a:r>
              <a:rPr lang="en-US" dirty="0" smtClean="0"/>
              <a:t>This </a:t>
            </a:r>
            <a:r>
              <a:rPr lang="en-US" dirty="0"/>
              <a:t>bill is presented in </a:t>
            </a:r>
            <a:r>
              <a:rPr lang="en-US" dirty="0" err="1"/>
              <a:t>Lok</a:t>
            </a:r>
            <a:r>
              <a:rPr lang="en-US" dirty="0"/>
              <a:t> Sabha right after the presentation of the union budget to make the financial plans of the government operative for the subsequent financial year. All finance bills </a:t>
            </a:r>
            <a:r>
              <a:rPr lang="en-US" dirty="0" smtClean="0"/>
              <a:t>are considered as </a:t>
            </a:r>
            <a:r>
              <a:rPr lang="en-US" dirty="0"/>
              <a:t>money bill </a:t>
            </a:r>
            <a:r>
              <a:rPr lang="en-US" dirty="0" smtClean="0"/>
              <a:t>. </a:t>
            </a:r>
          </a:p>
          <a:p>
            <a:r>
              <a:rPr lang="en-US" dirty="0" smtClean="0"/>
              <a:t>Generally </a:t>
            </a:r>
            <a:r>
              <a:rPr lang="en-US" dirty="0"/>
              <a:t>the annual Financial statement is called the budget. The budget shows the estimated receipts and expenditures for the previous years and thus is the most important document. </a:t>
            </a:r>
          </a:p>
          <a:p>
            <a:r>
              <a:rPr lang="en-US" dirty="0"/>
              <a:t>The budget is presented in the </a:t>
            </a:r>
            <a:r>
              <a:rPr lang="en-US" dirty="0" err="1"/>
              <a:t>Lok</a:t>
            </a:r>
            <a:r>
              <a:rPr lang="en-US" dirty="0"/>
              <a:t> Sabha through a budget speech by the finance minister with the budget speech. </a:t>
            </a:r>
            <a:r>
              <a:rPr lang="en-US" dirty="0" smtClean="0"/>
              <a:t> The </a:t>
            </a:r>
            <a:r>
              <a:rPr lang="en-US" dirty="0"/>
              <a:t>speech is a survey of the financial position in the country and the upcoming economic policy. After the speech the budget is circulated within the members of parliament.  The budget consists of the estimated receipts and expenditures. </a:t>
            </a:r>
          </a:p>
          <a:p>
            <a:r>
              <a:rPr lang="en-US" dirty="0"/>
              <a:t>After the budget is presented there is a discussion on the budget three days later. Generally the opposition initiates the discussion. </a:t>
            </a:r>
          </a:p>
          <a:p>
            <a:pPr marL="0" indent="0">
              <a:buNone/>
            </a:pPr>
            <a:endParaRPr lang="en-US" dirty="0"/>
          </a:p>
        </p:txBody>
      </p:sp>
    </p:spTree>
    <p:extLst>
      <p:ext uri="{BB962C8B-B14F-4D97-AF65-F5344CB8AC3E}">
        <p14:creationId xmlns:p14="http://schemas.microsoft.com/office/powerpoint/2010/main" val="352489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3ED7E8-57F6-9C47-BF11-C643BFDF11E4}"/>
              </a:ext>
            </a:extLst>
          </p:cNvPr>
          <p:cNvSpPr>
            <a:spLocks noGrp="1"/>
          </p:cNvSpPr>
          <p:nvPr>
            <p:ph type="title"/>
          </p:nvPr>
        </p:nvSpPr>
        <p:spPr/>
        <p:txBody>
          <a:bodyPr/>
          <a:lstStyle/>
          <a:p>
            <a:r>
              <a:rPr lang="en-US"/>
              <a:t>Stages (Cont.)</a:t>
            </a:r>
          </a:p>
        </p:txBody>
      </p:sp>
      <p:sp>
        <p:nvSpPr>
          <p:cNvPr id="3" name="Content Placeholder 2">
            <a:extLst>
              <a:ext uri="{FF2B5EF4-FFF2-40B4-BE49-F238E27FC236}">
                <a16:creationId xmlns:a16="http://schemas.microsoft.com/office/drawing/2014/main" xmlns="" id="{680B9AE7-F99F-654A-8DB2-B38A55752717}"/>
              </a:ext>
            </a:extLst>
          </p:cNvPr>
          <p:cNvSpPr>
            <a:spLocks noGrp="1"/>
          </p:cNvSpPr>
          <p:nvPr>
            <p:ph idx="1"/>
          </p:nvPr>
        </p:nvSpPr>
        <p:spPr/>
        <p:txBody>
          <a:bodyPr>
            <a:normAutofit fontScale="85000" lnSpcReduction="10000"/>
          </a:bodyPr>
          <a:lstStyle/>
          <a:p>
            <a:r>
              <a:rPr lang="en-US" dirty="0"/>
              <a:t>In the next stage the voting of demands take place. This is the exclusive privilege of the </a:t>
            </a:r>
            <a:r>
              <a:rPr lang="en-US" dirty="0" err="1"/>
              <a:t>Lok</a:t>
            </a:r>
            <a:r>
              <a:rPr lang="en-US" dirty="0"/>
              <a:t> Sabha, the </a:t>
            </a:r>
            <a:r>
              <a:rPr lang="en-US" dirty="0" err="1"/>
              <a:t>Rajya</a:t>
            </a:r>
            <a:r>
              <a:rPr lang="en-US" dirty="0"/>
              <a:t> Sabha has no say in it. Here the government requests the authority to spend the amount asked in the budget to run the country. </a:t>
            </a:r>
            <a:r>
              <a:rPr lang="en-US" dirty="0" smtClean="0"/>
              <a:t> The </a:t>
            </a:r>
            <a:r>
              <a:rPr lang="en-US" dirty="0" err="1"/>
              <a:t>lok</a:t>
            </a:r>
            <a:r>
              <a:rPr lang="en-US" dirty="0"/>
              <a:t> Sabha here has three options: A. To accept the demand B. To reject the demand C. To decrease the demand.</a:t>
            </a:r>
          </a:p>
          <a:p>
            <a:r>
              <a:rPr lang="en-US" dirty="0"/>
              <a:t>After all the demands are accepted they are put together to form the appropriation bill.  </a:t>
            </a:r>
            <a:r>
              <a:rPr lang="en-US" dirty="0" smtClean="0"/>
              <a:t>This appropriation bill is also another form of money bill.  The </a:t>
            </a:r>
            <a:r>
              <a:rPr lang="en-US" dirty="0"/>
              <a:t>appropriation bill is presented to the </a:t>
            </a:r>
            <a:r>
              <a:rPr lang="en-US" dirty="0" err="1"/>
              <a:t>Lok</a:t>
            </a:r>
            <a:r>
              <a:rPr lang="en-US" dirty="0"/>
              <a:t> Sabha and passed in the same manner as any other bill. </a:t>
            </a:r>
            <a:endParaRPr lang="en-US" dirty="0" smtClean="0"/>
          </a:p>
          <a:p>
            <a:r>
              <a:rPr lang="en-US" dirty="0" smtClean="0"/>
              <a:t>When </a:t>
            </a:r>
            <a:r>
              <a:rPr lang="en-US" dirty="0"/>
              <a:t>the bill is passed by the </a:t>
            </a:r>
            <a:r>
              <a:rPr lang="en-US" dirty="0" err="1"/>
              <a:t>Lok</a:t>
            </a:r>
            <a:r>
              <a:rPr lang="en-US" dirty="0"/>
              <a:t> Sabha it is certified by the speaker as a money bill and it goes to the </a:t>
            </a:r>
            <a:r>
              <a:rPr lang="en-US" dirty="0" err="1"/>
              <a:t>Rajya</a:t>
            </a:r>
            <a:r>
              <a:rPr lang="en-US" dirty="0"/>
              <a:t> Sabha for recommendation. The </a:t>
            </a:r>
            <a:r>
              <a:rPr lang="en-US" dirty="0" err="1"/>
              <a:t>Rajya</a:t>
            </a:r>
            <a:r>
              <a:rPr lang="en-US" dirty="0"/>
              <a:t> Sabha has 14 days to send the recommendations to the </a:t>
            </a:r>
            <a:r>
              <a:rPr lang="en-US" dirty="0" err="1"/>
              <a:t>Lok</a:t>
            </a:r>
            <a:r>
              <a:rPr lang="en-US" dirty="0"/>
              <a:t> Sabha, although it is up to the </a:t>
            </a:r>
            <a:r>
              <a:rPr lang="en-US" dirty="0" err="1"/>
              <a:t>Lok</a:t>
            </a:r>
            <a:r>
              <a:rPr lang="en-US" dirty="0"/>
              <a:t> Sabha on whether they want to accept the recommendations or not. If the </a:t>
            </a:r>
            <a:r>
              <a:rPr lang="en-US" dirty="0" err="1"/>
              <a:t>Rajya</a:t>
            </a:r>
            <a:r>
              <a:rPr lang="en-US" dirty="0"/>
              <a:t> Sabha does not return the bill in 14 days the bill is deemed to be passed by them. </a:t>
            </a:r>
          </a:p>
          <a:p>
            <a:r>
              <a:rPr lang="en-US" dirty="0"/>
              <a:t>The bill then goes to the president for assent.</a:t>
            </a:r>
          </a:p>
        </p:txBody>
      </p:sp>
    </p:spTree>
    <p:extLst>
      <p:ext uri="{BB962C8B-B14F-4D97-AF65-F5344CB8AC3E}">
        <p14:creationId xmlns:p14="http://schemas.microsoft.com/office/powerpoint/2010/main" val="1380458498"/>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xmlns=""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13</TotalTime>
  <Words>305</Words>
  <Application>Microsoft Office PowerPoint</Application>
  <PresentationFormat>Custom</PresentationFormat>
  <Paragraphs>17</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Atlas</vt:lpstr>
      <vt:lpstr>Legislative Procedure: Passage of a money bill</vt:lpstr>
      <vt:lpstr>Charecteristics of Money Bill</vt:lpstr>
      <vt:lpstr>Stages</vt:lpstr>
      <vt:lpstr>Stages (Cont.)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Legislative Procedure: Passage of a money bill</dc:title>
  <dc:creator>paromita.jnu@gmail.com</dc:creator>
  <cp:lastModifiedBy>gautam chakraborty</cp:lastModifiedBy>
  <cp:revision>6</cp:revision>
  <dcterms:created xsi:type="dcterms:W3CDTF">2021-10-04T06:51:34Z</dcterms:created>
  <dcterms:modified xsi:type="dcterms:W3CDTF">2023-03-31T14:21:30Z</dcterms:modified>
</cp:coreProperties>
</file>