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2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BABCA-9EA7-7B4A-BFF6-3B11BE6B9B69}"/>
              </a:ext>
            </a:extLst>
          </p:cNvPr>
          <p:cNvSpPr>
            <a:spLocks noGrp="1"/>
          </p:cNvSpPr>
          <p:nvPr>
            <p:ph type="ctrTitle"/>
          </p:nvPr>
        </p:nvSpPr>
        <p:spPr/>
        <p:txBody>
          <a:bodyPr/>
          <a:lstStyle/>
          <a:p>
            <a:r>
              <a:rPr lang="en-US"/>
              <a:t>Speaker</a:t>
            </a:r>
          </a:p>
        </p:txBody>
      </p:sp>
      <p:sp>
        <p:nvSpPr>
          <p:cNvPr id="3" name="Subtitle 2">
            <a:extLst>
              <a:ext uri="{FF2B5EF4-FFF2-40B4-BE49-F238E27FC236}">
                <a16:creationId xmlns:a16="http://schemas.microsoft.com/office/drawing/2014/main" xmlns="" id="{86F6E8A7-F151-EF49-8A66-0B0701B47255}"/>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18101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CE02D-A79D-6A45-BF6D-543D5232B7FA}"/>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xmlns="" id="{1D333921-A401-8741-8881-D765827A1E7C}"/>
              </a:ext>
            </a:extLst>
          </p:cNvPr>
          <p:cNvSpPr>
            <a:spLocks noGrp="1"/>
          </p:cNvSpPr>
          <p:nvPr>
            <p:ph idx="1"/>
          </p:nvPr>
        </p:nvSpPr>
        <p:spPr/>
        <p:txBody>
          <a:bodyPr>
            <a:normAutofit/>
          </a:bodyPr>
          <a:lstStyle/>
          <a:p>
            <a:r>
              <a:rPr lang="en-US" dirty="0"/>
              <a:t>The </a:t>
            </a:r>
            <a:r>
              <a:rPr lang="en-US" dirty="0" err="1"/>
              <a:t>lok</a:t>
            </a:r>
            <a:r>
              <a:rPr lang="en-US" dirty="0"/>
              <a:t> </a:t>
            </a:r>
            <a:r>
              <a:rPr lang="en-US" dirty="0" err="1"/>
              <a:t>sabha</a:t>
            </a:r>
            <a:r>
              <a:rPr lang="en-US" dirty="0"/>
              <a:t> is presided by the speaker. The speaker is elected by the members of the </a:t>
            </a:r>
            <a:r>
              <a:rPr lang="en-US" dirty="0" err="1"/>
              <a:t>lok</a:t>
            </a:r>
            <a:r>
              <a:rPr lang="en-US" dirty="0"/>
              <a:t> </a:t>
            </a:r>
            <a:r>
              <a:rPr lang="en-US" dirty="0" err="1"/>
              <a:t>sabha</a:t>
            </a:r>
            <a:r>
              <a:rPr lang="en-US" dirty="0"/>
              <a:t>, generally by the party in power</a:t>
            </a:r>
            <a:r>
              <a:rPr lang="en-US" dirty="0" smtClean="0"/>
              <a:t>.</a:t>
            </a:r>
            <a:r>
              <a:rPr lang="en-US" dirty="0"/>
              <a:t> There are no formal qualifications for the office of the Speaker. Any sitting member of the </a:t>
            </a:r>
            <a:r>
              <a:rPr lang="en-US" dirty="0" err="1"/>
              <a:t>Lok</a:t>
            </a:r>
            <a:r>
              <a:rPr lang="en-US" dirty="0"/>
              <a:t> Sabha can be elected as Speaker by the House.</a:t>
            </a:r>
            <a:endParaRPr lang="en-US" dirty="0"/>
          </a:p>
          <a:p>
            <a:r>
              <a:rPr lang="en-US" dirty="0"/>
              <a:t>The speaker is elected for a five year term. </a:t>
            </a:r>
            <a:r>
              <a:rPr lang="en-US" dirty="0"/>
              <a:t>The Speaker can be removed if a resolution is passed by a majority of all the members of the </a:t>
            </a:r>
            <a:r>
              <a:rPr lang="en-US" dirty="0" err="1"/>
              <a:t>Lok</a:t>
            </a:r>
            <a:r>
              <a:rPr lang="en-US" dirty="0"/>
              <a:t> </a:t>
            </a:r>
            <a:r>
              <a:rPr lang="en-US" dirty="0" smtClean="0"/>
              <a:t>Sabha. The </a:t>
            </a:r>
            <a:r>
              <a:rPr lang="en-US" dirty="0"/>
              <a:t>speaker can also be removed from office but a 14 days notice has to be given for its </a:t>
            </a:r>
            <a:r>
              <a:rPr lang="en-US" dirty="0" smtClean="0"/>
              <a:t>removal.</a:t>
            </a:r>
            <a:r>
              <a:rPr lang="en-US" dirty="0"/>
              <a:t> </a:t>
            </a:r>
            <a:r>
              <a:rPr lang="en-US" dirty="0" smtClean="0"/>
              <a:t>The </a:t>
            </a:r>
            <a:r>
              <a:rPr lang="en-US" dirty="0"/>
              <a:t>motion of removal can be considered and discussed only when it has the support of at least 50 members of the House.</a:t>
            </a:r>
          </a:p>
          <a:p>
            <a:endParaRPr lang="en-US" dirty="0"/>
          </a:p>
        </p:txBody>
      </p:sp>
    </p:spTree>
    <p:extLst>
      <p:ext uri="{BB962C8B-B14F-4D97-AF65-F5344CB8AC3E}">
        <p14:creationId xmlns:p14="http://schemas.microsoft.com/office/powerpoint/2010/main" val="56201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E6E4F-9397-CA41-B889-F4E4D059D969}"/>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xmlns="" id="{789CB705-8037-1641-90E6-428FC9FB45B7}"/>
              </a:ext>
            </a:extLst>
          </p:cNvPr>
          <p:cNvSpPr>
            <a:spLocks noGrp="1"/>
          </p:cNvSpPr>
          <p:nvPr>
            <p:ph idx="1"/>
          </p:nvPr>
        </p:nvSpPr>
        <p:spPr>
          <a:xfrm>
            <a:off x="4572000" y="0"/>
            <a:ext cx="7543799" cy="6781800"/>
          </a:xfrm>
        </p:spPr>
        <p:txBody>
          <a:bodyPr>
            <a:normAutofit lnSpcReduction="10000"/>
          </a:bodyPr>
          <a:lstStyle/>
          <a:p>
            <a:r>
              <a:rPr lang="en-US" dirty="0"/>
              <a:t>The Speaker is the head of the </a:t>
            </a:r>
            <a:r>
              <a:rPr lang="en-US" dirty="0" err="1"/>
              <a:t>Lok</a:t>
            </a:r>
            <a:r>
              <a:rPr lang="en-US" dirty="0"/>
              <a:t> Sabha.</a:t>
            </a:r>
          </a:p>
          <a:p>
            <a:r>
              <a:rPr lang="en-US" dirty="0" smtClean="0"/>
              <a:t>The </a:t>
            </a:r>
            <a:r>
              <a:rPr lang="en-US" dirty="0"/>
              <a:t>speaker determines the order of business on the house and allots time for debates</a:t>
            </a:r>
            <a:r>
              <a:rPr lang="en-US" dirty="0"/>
              <a:t>. He allows the members to introduce the bills or to move motions. He </a:t>
            </a:r>
            <a:r>
              <a:rPr lang="en-US" dirty="0" smtClean="0"/>
              <a:t>recognizes </a:t>
            </a:r>
            <a:r>
              <a:rPr lang="en-US" dirty="0"/>
              <a:t>the members on the floor of the House and gives them time for speaking in the House. He fixes time limit for the debates in the House, puts matters to vote, and announces the results. He can warn the members against the use of un-parliamentary language and can order the same to be expunged from the records</a:t>
            </a:r>
            <a:r>
              <a:rPr lang="en-US" dirty="0" smtClean="0"/>
              <a:t>.</a:t>
            </a:r>
            <a:endParaRPr lang="en-US" dirty="0"/>
          </a:p>
          <a:p>
            <a:r>
              <a:rPr lang="en-US" dirty="0"/>
              <a:t>The speaker allows members to ask questions.</a:t>
            </a:r>
          </a:p>
          <a:p>
            <a:r>
              <a:rPr lang="en-US" dirty="0"/>
              <a:t>The speaker allots time for discussion on the budget.</a:t>
            </a:r>
          </a:p>
          <a:p>
            <a:r>
              <a:rPr lang="en-US" dirty="0"/>
              <a:t>The speaker is the channel of communication between the president and the parliament.</a:t>
            </a:r>
          </a:p>
          <a:p>
            <a:r>
              <a:rPr lang="en-US" dirty="0"/>
              <a:t>No member can address the house without the permission of the speaker.</a:t>
            </a:r>
          </a:p>
          <a:p>
            <a:r>
              <a:rPr lang="en-US" dirty="0"/>
              <a:t>The speaker puts questions to vote and announces the results.</a:t>
            </a:r>
          </a:p>
          <a:p>
            <a:r>
              <a:rPr lang="en-US" dirty="0"/>
              <a:t>The speaker certifies a money bill.</a:t>
            </a:r>
          </a:p>
          <a:p>
            <a:r>
              <a:rPr lang="en-US" dirty="0"/>
              <a:t>The speaker casts the deciding vote in the house</a:t>
            </a:r>
            <a:r>
              <a:rPr lang="en-US" dirty="0" smtClean="0"/>
              <a:t>.</a:t>
            </a:r>
          </a:p>
          <a:p>
            <a:endParaRPr lang="en-US" dirty="0"/>
          </a:p>
        </p:txBody>
      </p:sp>
    </p:spTree>
    <p:extLst>
      <p:ext uri="{BB962C8B-B14F-4D97-AF65-F5344CB8AC3E}">
        <p14:creationId xmlns:p14="http://schemas.microsoft.com/office/powerpoint/2010/main" val="224890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12C4D-19D9-EC49-9303-2372E85EBC91}"/>
              </a:ext>
            </a:extLst>
          </p:cNvPr>
          <p:cNvSpPr>
            <a:spLocks noGrp="1"/>
          </p:cNvSpPr>
          <p:nvPr>
            <p:ph type="title"/>
          </p:nvPr>
        </p:nvSpPr>
        <p:spPr/>
        <p:txBody>
          <a:bodyPr/>
          <a:lstStyle/>
          <a:p>
            <a:r>
              <a:rPr lang="en-US"/>
              <a:t>Powers and functions  (cont.)</a:t>
            </a:r>
          </a:p>
        </p:txBody>
      </p:sp>
      <p:sp>
        <p:nvSpPr>
          <p:cNvPr id="3" name="Content Placeholder 2">
            <a:extLst>
              <a:ext uri="{FF2B5EF4-FFF2-40B4-BE49-F238E27FC236}">
                <a16:creationId xmlns:a16="http://schemas.microsoft.com/office/drawing/2014/main" xmlns="" id="{B3774EE3-F9EC-5B45-B47F-92D1F77E3050}"/>
              </a:ext>
            </a:extLst>
          </p:cNvPr>
          <p:cNvSpPr>
            <a:spLocks noGrp="1"/>
          </p:cNvSpPr>
          <p:nvPr>
            <p:ph idx="1"/>
          </p:nvPr>
        </p:nvSpPr>
        <p:spPr>
          <a:xfrm>
            <a:off x="4572001" y="152400"/>
            <a:ext cx="7543800" cy="6629400"/>
          </a:xfrm>
        </p:spPr>
        <p:txBody>
          <a:bodyPr>
            <a:normAutofit/>
          </a:bodyPr>
          <a:lstStyle/>
          <a:p>
            <a:r>
              <a:rPr lang="en-US" dirty="0"/>
              <a:t>The speaker appoints the chairman of various committees.</a:t>
            </a:r>
          </a:p>
          <a:p>
            <a:r>
              <a:rPr lang="en-US" dirty="0"/>
              <a:t>The speaker preserves order in the house.</a:t>
            </a:r>
          </a:p>
          <a:p>
            <a:r>
              <a:rPr lang="en-US" dirty="0"/>
              <a:t>The joint session of both houses of parliament is presided by the speaker.</a:t>
            </a:r>
          </a:p>
          <a:p>
            <a:r>
              <a:rPr lang="en-US" dirty="0"/>
              <a:t>The speaker puts questions to vote announces the results.</a:t>
            </a:r>
          </a:p>
          <a:p>
            <a:r>
              <a:rPr lang="en-US" dirty="0"/>
              <a:t>The speaker preserves order in the house.</a:t>
            </a:r>
          </a:p>
          <a:p>
            <a:r>
              <a:rPr lang="en-US" dirty="0"/>
              <a:t>Members of the house </a:t>
            </a:r>
            <a:r>
              <a:rPr lang="en-US" dirty="0" err="1"/>
              <a:t>donot</a:t>
            </a:r>
            <a:r>
              <a:rPr lang="en-US" dirty="0"/>
              <a:t> address each other, they address the speaker of the house</a:t>
            </a:r>
            <a:r>
              <a:rPr lang="en-US" dirty="0" smtClean="0"/>
              <a:t>.</a:t>
            </a:r>
          </a:p>
          <a:p>
            <a:r>
              <a:rPr lang="en-US" dirty="0" smtClean="0"/>
              <a:t>The </a:t>
            </a:r>
            <a:r>
              <a:rPr lang="en-US" dirty="0"/>
              <a:t>Speaker has several administrative responsibilities. He has control over the </a:t>
            </a:r>
            <a:r>
              <a:rPr lang="en-US" dirty="0" err="1"/>
              <a:t>Lok</a:t>
            </a:r>
            <a:r>
              <a:rPr lang="en-US" dirty="0"/>
              <a:t> Sabha Secretariat. He appoints the employees of the Secretariat, </a:t>
            </a:r>
            <a:r>
              <a:rPr lang="en-US" dirty="0" smtClean="0"/>
              <a:t>and </a:t>
            </a:r>
            <a:r>
              <a:rPr lang="en-US" dirty="0"/>
              <a:t>supervises their work. He has the responsibility for the upkeep of the records of the proceedings of the House.</a:t>
            </a:r>
          </a:p>
          <a:p>
            <a:r>
              <a:rPr lang="en-US" dirty="0"/>
              <a:t>He/she is the principal spokesperson of the House, and his decision in all Parliamentary matters is </a:t>
            </a:r>
            <a:r>
              <a:rPr lang="en-US" dirty="0" smtClean="0"/>
              <a:t>final.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05147124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458</Words>
  <Application>Microsoft Office PowerPoint</Application>
  <PresentationFormat>Custom</PresentationFormat>
  <Paragraphs>24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Speaker</vt:lpstr>
      <vt:lpstr>Introduction</vt:lpstr>
      <vt:lpstr>Powers and functions</vt:lpstr>
      <vt:lpstr>Powers and functions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dc:title>
  <dc:creator>paromita.jnu@gmail.com</dc:creator>
  <cp:lastModifiedBy>gautam chakraborty</cp:lastModifiedBy>
  <cp:revision>5</cp:revision>
  <dcterms:created xsi:type="dcterms:W3CDTF">2020-05-10T14:42:41Z</dcterms:created>
  <dcterms:modified xsi:type="dcterms:W3CDTF">2023-04-01T16:12:42Z</dcterms:modified>
</cp:coreProperties>
</file>