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3" r:id="rId5"/>
    <p:sldId id="258" r:id="rId6"/>
    <p:sldId id="259" r:id="rId7"/>
    <p:sldId id="260"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276"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4/13/2023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0E3018-62F9-FF40-82FB-11F90154E14E}"/>
              </a:ext>
            </a:extLst>
          </p:cNvPr>
          <p:cNvSpPr>
            <a:spLocks noGrp="1"/>
          </p:cNvSpPr>
          <p:nvPr>
            <p:ph type="ctrTitle"/>
          </p:nvPr>
        </p:nvSpPr>
        <p:spPr/>
        <p:txBody>
          <a:bodyPr/>
          <a:lstStyle/>
          <a:p>
            <a:r>
              <a:rPr lang="en-US"/>
              <a:t>Supreme Court</a:t>
            </a:r>
          </a:p>
        </p:txBody>
      </p:sp>
      <p:sp>
        <p:nvSpPr>
          <p:cNvPr id="3" name="Subtitle 2">
            <a:extLst>
              <a:ext uri="{FF2B5EF4-FFF2-40B4-BE49-F238E27FC236}">
                <a16:creationId xmlns:a16="http://schemas.microsoft.com/office/drawing/2014/main" xmlns="" id="{BBAD53AE-97F1-7043-B6A6-ABB6FC61468A}"/>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411881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82528-A50F-0648-AC8E-2AC43CE10034}"/>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xmlns="" id="{CA76BB8C-05C1-284C-95E8-263AFC284125}"/>
              </a:ext>
            </a:extLst>
          </p:cNvPr>
          <p:cNvSpPr>
            <a:spLocks noGrp="1"/>
          </p:cNvSpPr>
          <p:nvPr>
            <p:ph idx="1"/>
          </p:nvPr>
        </p:nvSpPr>
        <p:spPr/>
        <p:txBody>
          <a:bodyPr/>
          <a:lstStyle/>
          <a:p>
            <a:r>
              <a:rPr lang="en-US" dirty="0"/>
              <a:t>Article 124 establishes supreme court in India</a:t>
            </a:r>
            <a:r>
              <a:rPr lang="en-US" dirty="0" smtClean="0"/>
              <a:t>.</a:t>
            </a:r>
            <a:r>
              <a:rPr lang="en-US" dirty="0"/>
              <a:t> </a:t>
            </a:r>
            <a:r>
              <a:rPr lang="en-US" dirty="0" smtClean="0"/>
              <a:t>The article also states that the </a:t>
            </a:r>
            <a:r>
              <a:rPr lang="en-US" dirty="0"/>
              <a:t>Supreme Court shall consist of the Chief Justice of India and 33 other judges. Appointment </a:t>
            </a:r>
          </a:p>
          <a:p>
            <a:r>
              <a:rPr lang="en-US" dirty="0" smtClean="0"/>
              <a:t>As </a:t>
            </a:r>
            <a:r>
              <a:rPr lang="en-US" dirty="0"/>
              <a:t>per </a:t>
            </a:r>
            <a:r>
              <a:rPr lang="en-US" dirty="0" smtClean="0"/>
              <a:t>provisions, </a:t>
            </a:r>
            <a:r>
              <a:rPr lang="en-US" dirty="0"/>
              <a:t>the appointment of a Supreme Court judge is made by the President on the recommendation of the Supreme Court and high court judges.  </a:t>
            </a:r>
            <a:endParaRPr lang="en-US" dirty="0"/>
          </a:p>
          <a:p>
            <a:r>
              <a:rPr lang="en-US" dirty="0"/>
              <a:t>The term of office of a supreme court judge is till the age of 65 years</a:t>
            </a:r>
            <a:r>
              <a:rPr lang="en-US" dirty="0" smtClean="0"/>
              <a:t>.</a:t>
            </a:r>
            <a:r>
              <a:rPr lang="en-US" dirty="0"/>
              <a:t> </a:t>
            </a:r>
            <a:r>
              <a:rPr lang="en-US" dirty="0" smtClean="0"/>
              <a:t>The </a:t>
            </a:r>
            <a:r>
              <a:rPr lang="en-US" dirty="0"/>
              <a:t>judge can submit a resignation letter to the President. </a:t>
            </a:r>
          </a:p>
        </p:txBody>
      </p:sp>
    </p:spTree>
    <p:extLst>
      <p:ext uri="{BB962C8B-B14F-4D97-AF65-F5344CB8AC3E}">
        <p14:creationId xmlns:p14="http://schemas.microsoft.com/office/powerpoint/2010/main" val="420548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4572000" y="152400"/>
            <a:ext cx="7543799" cy="6629400"/>
          </a:xfrm>
        </p:spPr>
        <p:txBody>
          <a:bodyPr>
            <a:normAutofit fontScale="62500" lnSpcReduction="20000"/>
          </a:bodyPr>
          <a:lstStyle/>
          <a:p>
            <a:pPr marL="0" indent="0">
              <a:buNone/>
            </a:pPr>
            <a:r>
              <a:rPr lang="en-US" dirty="0"/>
              <a:t>India is a federal State and has a single and unified judicial system with three tier structure, i.e. Supreme Court, High Courts and Subordinate </a:t>
            </a:r>
            <a:r>
              <a:rPr lang="en-US" dirty="0" smtClean="0"/>
              <a:t>Courts.</a:t>
            </a:r>
          </a:p>
          <a:p>
            <a:pPr marL="0" indent="0">
              <a:buNone/>
            </a:pPr>
            <a:r>
              <a:rPr lang="en-US" dirty="0" smtClean="0"/>
              <a:t>The </a:t>
            </a:r>
            <a:r>
              <a:rPr lang="en-US" dirty="0"/>
              <a:t>Indian Constitution under Article 124(1) states that there shall be a Supreme Court of India consisting of a Chief justice of India (CJI) and 34 judges, including the </a:t>
            </a:r>
            <a:r>
              <a:rPr lang="en-US" dirty="0" smtClean="0"/>
              <a:t>CJI. Article </a:t>
            </a:r>
            <a:r>
              <a:rPr lang="en-US" dirty="0"/>
              <a:t>124(3) of the Indian Constitution states the following conditions for a person to become a judge of the Supreme Court</a:t>
            </a:r>
          </a:p>
          <a:p>
            <a:r>
              <a:rPr lang="en-US" dirty="0"/>
              <a:t>He must be a citizen of India.</a:t>
            </a:r>
          </a:p>
          <a:p>
            <a:r>
              <a:rPr lang="en-US" dirty="0"/>
              <a:t>If he is an eminent jurist.</a:t>
            </a:r>
          </a:p>
          <a:p>
            <a:r>
              <a:rPr lang="en-US" dirty="0"/>
              <a:t>He must be a judge of a high court for at least five years.</a:t>
            </a:r>
          </a:p>
          <a:p>
            <a:r>
              <a:rPr lang="en-US" dirty="0"/>
              <a:t>He has been an advocate of a high court for at least ten years or an advocate of two or more such courts</a:t>
            </a:r>
            <a:r>
              <a:rPr lang="en-US" dirty="0" smtClean="0"/>
              <a:t>.</a:t>
            </a:r>
          </a:p>
          <a:p>
            <a:pPr marL="0" indent="0">
              <a:buNone/>
            </a:pPr>
            <a:r>
              <a:rPr lang="en-US" dirty="0"/>
              <a:t>The judges of the Supreme Court are appointed by the President. The CJI is appointed by the President after consultation with such judges of the Supreme Court and high courts as he deems necessary. </a:t>
            </a:r>
            <a:endParaRPr lang="en-US" dirty="0" smtClean="0"/>
          </a:p>
          <a:p>
            <a:pPr marL="0" indent="0">
              <a:buNone/>
            </a:pPr>
            <a:r>
              <a:rPr lang="en-US" dirty="0" smtClean="0"/>
              <a:t>Procedure </a:t>
            </a:r>
            <a:r>
              <a:rPr lang="en-US" dirty="0"/>
              <a:t>of impeachment</a:t>
            </a:r>
          </a:p>
          <a:p>
            <a:r>
              <a:rPr lang="en-US" dirty="0"/>
              <a:t>A judge of the Supreme Court stands removed if:</a:t>
            </a:r>
          </a:p>
          <a:p>
            <a:r>
              <a:rPr lang="en-US" dirty="0"/>
              <a:t>A motion is signed by the 50 members of </a:t>
            </a:r>
            <a:r>
              <a:rPr lang="en-US" dirty="0" err="1"/>
              <a:t>Rajya</a:t>
            </a:r>
            <a:r>
              <a:rPr lang="en-US" dirty="0"/>
              <a:t> Sabha and 100 members of the </a:t>
            </a:r>
            <a:r>
              <a:rPr lang="en-US" dirty="0" err="1"/>
              <a:t>Lok</a:t>
            </a:r>
            <a:r>
              <a:rPr lang="en-US" dirty="0"/>
              <a:t> Sabha.</a:t>
            </a:r>
          </a:p>
          <a:p>
            <a:r>
              <a:rPr lang="en-US" dirty="0"/>
              <a:t>An inquiry committee consisting of a Supreme Court judge and chief justice of the high court and an eminent jurist is constituted for the investigation of the charges.</a:t>
            </a:r>
          </a:p>
          <a:p>
            <a:r>
              <a:rPr lang="en-US" dirty="0"/>
              <a:t>If the inquiry committee proves the charges then it is addressed in both the house of parliament.</a:t>
            </a:r>
          </a:p>
          <a:p>
            <a:r>
              <a:rPr lang="en-US" dirty="0"/>
              <a:t>If the motion is passed with two-third majority in both houses then the motion is addressed to the president.</a:t>
            </a:r>
          </a:p>
          <a:p>
            <a:r>
              <a:rPr lang="en-US" dirty="0"/>
              <a:t>The judge has the right to in order to prove that he is not guilty.</a:t>
            </a:r>
          </a:p>
          <a:p>
            <a:r>
              <a:rPr lang="en-US" dirty="0"/>
              <a:t>If the president is satisfied with motion addressed to him, he may issue an order to remove the judge</a:t>
            </a:r>
            <a:r>
              <a:rPr lang="en-US" dirty="0" smtClean="0"/>
              <a:t>.</a:t>
            </a:r>
          </a:p>
          <a:p>
            <a:endParaRPr lang="en-US" dirty="0" smtClean="0"/>
          </a:p>
          <a:p>
            <a:r>
              <a:rPr lang="en-US" dirty="0" smtClean="0"/>
              <a:t>A judge can also resign </a:t>
            </a:r>
            <a:r>
              <a:rPr lang="en-US" dirty="0"/>
              <a:t>his office by writing to the President. </a:t>
            </a:r>
            <a:endParaRPr lang="en-IN" dirty="0"/>
          </a:p>
        </p:txBody>
      </p:sp>
    </p:spTree>
    <p:extLst>
      <p:ext uri="{BB962C8B-B14F-4D97-AF65-F5344CB8AC3E}">
        <p14:creationId xmlns:p14="http://schemas.microsoft.com/office/powerpoint/2010/main" val="177282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4648200" y="0"/>
            <a:ext cx="7543799" cy="6934200"/>
          </a:xfrm>
        </p:spPr>
        <p:txBody>
          <a:bodyPr>
            <a:normAutofit/>
          </a:bodyPr>
          <a:lstStyle/>
          <a:p>
            <a:r>
              <a:rPr lang="en-US" dirty="0"/>
              <a:t>Ad hoc </a:t>
            </a:r>
            <a:r>
              <a:rPr lang="en-US" dirty="0" smtClean="0"/>
              <a:t>Judge- When </a:t>
            </a:r>
            <a:r>
              <a:rPr lang="en-US" dirty="0"/>
              <a:t>there is a lack of quorum of the permanent judges to hold or continue any session of the Supreme Court, the Chief Justice of </a:t>
            </a:r>
            <a:r>
              <a:rPr lang="en-US" dirty="0" smtClean="0"/>
              <a:t>India can </a:t>
            </a:r>
            <a:r>
              <a:rPr lang="en-US" dirty="0"/>
              <a:t>appoint a judge of a High Court as an ad hoc judge of the Supreme Court for a temporary period. He can do so only after consultation with the Chief Justice of the High Court concerned and with the previous consent of the president. The judge so appointed should be qualified for appointment as a judge of the Supreme Court. </a:t>
            </a:r>
            <a:r>
              <a:rPr lang="en-US" dirty="0" smtClean="0"/>
              <a:t>While </a:t>
            </a:r>
            <a:r>
              <a:rPr lang="en-US" dirty="0"/>
              <a:t>so attending, he enjoys all the jurisdiction, powers and privileges (and discharges the duties) of a judge of the Supreme Court. </a:t>
            </a:r>
            <a:endParaRPr lang="en-US" dirty="0" smtClean="0"/>
          </a:p>
          <a:p>
            <a:r>
              <a:rPr lang="en-US" dirty="0" smtClean="0"/>
              <a:t>The CJI </a:t>
            </a:r>
            <a:r>
              <a:rPr lang="en-US" dirty="0"/>
              <a:t>can request a retired judge of the Supreme Court or a retired judge of a high court (who is duly qualified for appointment as a judge of the Supreme Court) to act as a judge of the Supreme Court for a temporary period. He can do so only with the previous consent of the </a:t>
            </a:r>
            <a:r>
              <a:rPr lang="en-US" dirty="0" smtClean="0"/>
              <a:t>President.</a:t>
            </a:r>
            <a:endParaRPr lang="en-IN" dirty="0"/>
          </a:p>
        </p:txBody>
      </p:sp>
    </p:spTree>
    <p:extLst>
      <p:ext uri="{BB962C8B-B14F-4D97-AF65-F5344CB8AC3E}">
        <p14:creationId xmlns:p14="http://schemas.microsoft.com/office/powerpoint/2010/main" val="262601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8A8FE-5492-ED4D-80CF-55A6EAB9B203}"/>
              </a:ext>
            </a:extLst>
          </p:cNvPr>
          <p:cNvSpPr>
            <a:spLocks noGrp="1"/>
          </p:cNvSpPr>
          <p:nvPr>
            <p:ph type="title"/>
          </p:nvPr>
        </p:nvSpPr>
        <p:spPr/>
        <p:txBody>
          <a:bodyPr/>
          <a:lstStyle/>
          <a:p>
            <a:r>
              <a:rPr lang="en-US"/>
              <a:t>Original Jurisdiction</a:t>
            </a:r>
          </a:p>
        </p:txBody>
      </p:sp>
      <p:sp>
        <p:nvSpPr>
          <p:cNvPr id="3" name="Content Placeholder 2">
            <a:extLst>
              <a:ext uri="{FF2B5EF4-FFF2-40B4-BE49-F238E27FC236}">
                <a16:creationId xmlns:a16="http://schemas.microsoft.com/office/drawing/2014/main" xmlns="" id="{FA243CD4-2DE9-1944-9334-2EF22518DEAF}"/>
              </a:ext>
            </a:extLst>
          </p:cNvPr>
          <p:cNvSpPr>
            <a:spLocks noGrp="1"/>
          </p:cNvSpPr>
          <p:nvPr>
            <p:ph idx="1"/>
          </p:nvPr>
        </p:nvSpPr>
        <p:spPr/>
        <p:txBody>
          <a:bodyPr>
            <a:normAutofit lnSpcReduction="10000"/>
          </a:bodyPr>
          <a:lstStyle/>
          <a:p>
            <a:r>
              <a:rPr lang="en-US" dirty="0"/>
              <a:t>The supreme court has original jurisdiction in cases regarding, (a) disputes between government of India and one or more states, (b) between government of India and any one state or states on one side and any one state or states on the other side, ( c) between two or more states.</a:t>
            </a:r>
          </a:p>
          <a:p>
            <a:r>
              <a:rPr lang="en-US" dirty="0"/>
              <a:t>The supreme court is also empowered to settle disputes regarding the election of the president and the vice president.</a:t>
            </a:r>
          </a:p>
          <a:p>
            <a:r>
              <a:rPr lang="en-US" dirty="0"/>
              <a:t>The supreme court has original jurisdiction regarding enforcement of fundamental rights</a:t>
            </a:r>
            <a:r>
              <a:rPr lang="en-US" dirty="0" smtClean="0"/>
              <a:t>.</a:t>
            </a:r>
          </a:p>
          <a:p>
            <a:r>
              <a:rPr lang="en-US" dirty="0"/>
              <a:t>The </a:t>
            </a:r>
            <a:r>
              <a:rPr lang="en-US" dirty="0" smtClean="0"/>
              <a:t>Supreme court in India </a:t>
            </a:r>
            <a:r>
              <a:rPr lang="en-US" dirty="0"/>
              <a:t>has the right to transfer a case from one High Court to the other in case of delayed decisions happening due to an increased number of cases. </a:t>
            </a:r>
          </a:p>
        </p:txBody>
      </p:sp>
    </p:spTree>
    <p:extLst>
      <p:ext uri="{BB962C8B-B14F-4D97-AF65-F5344CB8AC3E}">
        <p14:creationId xmlns:p14="http://schemas.microsoft.com/office/powerpoint/2010/main" val="119301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E3987-0474-2B44-BDDD-75D9ACDE48A4}"/>
              </a:ext>
            </a:extLst>
          </p:cNvPr>
          <p:cNvSpPr>
            <a:spLocks noGrp="1"/>
          </p:cNvSpPr>
          <p:nvPr>
            <p:ph type="title"/>
          </p:nvPr>
        </p:nvSpPr>
        <p:spPr/>
        <p:txBody>
          <a:bodyPr/>
          <a:lstStyle/>
          <a:p>
            <a:r>
              <a:rPr lang="en-US"/>
              <a:t>Appellate Jurisdiction</a:t>
            </a:r>
          </a:p>
        </p:txBody>
      </p:sp>
      <p:sp>
        <p:nvSpPr>
          <p:cNvPr id="3" name="Content Placeholder 2">
            <a:extLst>
              <a:ext uri="{FF2B5EF4-FFF2-40B4-BE49-F238E27FC236}">
                <a16:creationId xmlns:a16="http://schemas.microsoft.com/office/drawing/2014/main" xmlns="" id="{80939014-0896-534C-8B40-14EE5D5AFF22}"/>
              </a:ext>
            </a:extLst>
          </p:cNvPr>
          <p:cNvSpPr>
            <a:spLocks noGrp="1"/>
          </p:cNvSpPr>
          <p:nvPr>
            <p:ph idx="1"/>
          </p:nvPr>
        </p:nvSpPr>
        <p:spPr>
          <a:xfrm>
            <a:off x="4572000" y="381000"/>
            <a:ext cx="7543799" cy="6324600"/>
          </a:xfrm>
        </p:spPr>
        <p:txBody>
          <a:bodyPr>
            <a:normAutofit fontScale="85000" lnSpcReduction="10000"/>
          </a:bodyPr>
          <a:lstStyle/>
          <a:p>
            <a:r>
              <a:rPr lang="en-US" dirty="0"/>
              <a:t>The supreme court heard appeals in constitutional  cases if the high court certifies it.</a:t>
            </a:r>
          </a:p>
          <a:p>
            <a:r>
              <a:rPr lang="en-US" b="1" dirty="0" smtClean="0"/>
              <a:t>Constitutional </a:t>
            </a:r>
            <a:r>
              <a:rPr lang="en-US" b="1" dirty="0"/>
              <a:t>appeal:</a:t>
            </a:r>
            <a:r>
              <a:rPr lang="en-US" dirty="0"/>
              <a:t> under Article 132 of the constitution it has been stated that appeal for any final judgement of the high court whether of civil or criminal nature for which the high court issues a certificate stating that it contains a substantial question of law as to the interpretation of the provisions of the constitution lies in the Supreme Court. </a:t>
            </a:r>
          </a:p>
          <a:p>
            <a:r>
              <a:rPr lang="en-US" b="1" dirty="0"/>
              <a:t>Civil Appeals:</a:t>
            </a:r>
            <a:r>
              <a:rPr lang="en-US" dirty="0"/>
              <a:t> </a:t>
            </a:r>
            <a:r>
              <a:rPr lang="en-US" b="1" dirty="0"/>
              <a:t> </a:t>
            </a:r>
            <a:r>
              <a:rPr lang="en-US" dirty="0" smtClean="0"/>
              <a:t>Article 133 of </a:t>
            </a:r>
            <a:r>
              <a:rPr lang="en-US" dirty="0"/>
              <a:t>the Indian Constitution provides that cases of civil nature shall lie in the Supreme Court if the high court is satisfied with the following conditions and certifies that</a:t>
            </a:r>
          </a:p>
          <a:p>
            <a:r>
              <a:rPr lang="en-US" dirty="0"/>
              <a:t>The matter involves a substantial question of law</a:t>
            </a:r>
          </a:p>
          <a:p>
            <a:r>
              <a:rPr lang="en-US" dirty="0"/>
              <a:t>If the high court thinks that this case needs to be decided by the Supreme Court</a:t>
            </a:r>
            <a:r>
              <a:rPr lang="en-US" dirty="0" smtClean="0"/>
              <a:t>.</a:t>
            </a:r>
          </a:p>
          <a:p>
            <a:r>
              <a:rPr lang="en-US" dirty="0"/>
              <a:t>The supreme court can hear appeals in civil cases if the monetary amount of dispute is more than </a:t>
            </a:r>
            <a:r>
              <a:rPr lang="en-US" dirty="0" err="1"/>
              <a:t>Rs</a:t>
            </a:r>
            <a:r>
              <a:rPr lang="en-US" dirty="0"/>
              <a:t>. 20000</a:t>
            </a:r>
            <a:r>
              <a:rPr lang="en-US" dirty="0" smtClean="0"/>
              <a:t>.</a:t>
            </a:r>
            <a:endParaRPr lang="en-US" dirty="0"/>
          </a:p>
          <a:p>
            <a:r>
              <a:rPr lang="en-US" b="1" dirty="0"/>
              <a:t>Criminal Appeals:</a:t>
            </a:r>
            <a:r>
              <a:rPr lang="en-US" dirty="0"/>
              <a:t> under Article 134(1) a criminal appeal shall lie in the Supreme Court under the following  circumstances:</a:t>
            </a:r>
          </a:p>
          <a:p>
            <a:r>
              <a:rPr lang="en-US" dirty="0"/>
              <a:t>If the high court in an appeal has reversed the judgment of the lower court and sentenced death penalty to the accused who has been acquitted.</a:t>
            </a:r>
          </a:p>
          <a:p>
            <a:r>
              <a:rPr lang="en-US" dirty="0" smtClean="0"/>
              <a:t>The </a:t>
            </a:r>
            <a:r>
              <a:rPr lang="en-US" dirty="0"/>
              <a:t>supreme court heard appeals in criminal cases if the high court has sentenced the criminal to death.</a:t>
            </a:r>
          </a:p>
        </p:txBody>
      </p:sp>
    </p:spTree>
    <p:extLst>
      <p:ext uri="{BB962C8B-B14F-4D97-AF65-F5344CB8AC3E}">
        <p14:creationId xmlns:p14="http://schemas.microsoft.com/office/powerpoint/2010/main" val="287203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C378F-9839-A64E-95FF-B912D637A207}"/>
              </a:ext>
            </a:extLst>
          </p:cNvPr>
          <p:cNvSpPr>
            <a:spLocks noGrp="1"/>
          </p:cNvSpPr>
          <p:nvPr>
            <p:ph type="title"/>
          </p:nvPr>
        </p:nvSpPr>
        <p:spPr/>
        <p:txBody>
          <a:bodyPr/>
          <a:lstStyle/>
          <a:p>
            <a:r>
              <a:rPr lang="en-US"/>
              <a:t>Advisory Jurisdiction</a:t>
            </a:r>
          </a:p>
        </p:txBody>
      </p:sp>
      <p:sp>
        <p:nvSpPr>
          <p:cNvPr id="3" name="Content Placeholder 2">
            <a:extLst>
              <a:ext uri="{FF2B5EF4-FFF2-40B4-BE49-F238E27FC236}">
                <a16:creationId xmlns:a16="http://schemas.microsoft.com/office/drawing/2014/main" xmlns="" id="{8F8F19E3-4C83-BF46-BC29-8E6488B1F97C}"/>
              </a:ext>
            </a:extLst>
          </p:cNvPr>
          <p:cNvSpPr>
            <a:spLocks noGrp="1"/>
          </p:cNvSpPr>
          <p:nvPr>
            <p:ph idx="1"/>
          </p:nvPr>
        </p:nvSpPr>
        <p:spPr/>
        <p:txBody>
          <a:bodyPr>
            <a:normAutofit/>
          </a:bodyPr>
          <a:lstStyle/>
          <a:p>
            <a:r>
              <a:rPr lang="en-US" dirty="0"/>
              <a:t>Under article 143 of the constitution the president can ask the supreme court for advice on a substantial question of law which is of public importance. One should note that it is not mandatory for the supreme court to give the advice nor is it mandatory for the president to accept the advice of the supreme court if given. </a:t>
            </a:r>
            <a:endParaRPr lang="en-US" dirty="0" smtClean="0"/>
          </a:p>
        </p:txBody>
      </p:sp>
    </p:spTree>
    <p:extLst>
      <p:ext uri="{BB962C8B-B14F-4D97-AF65-F5344CB8AC3E}">
        <p14:creationId xmlns:p14="http://schemas.microsoft.com/office/powerpoint/2010/main" val="279970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 and functions</a:t>
            </a:r>
            <a:endParaRPr lang="en-IN" dirty="0"/>
          </a:p>
        </p:txBody>
      </p:sp>
      <p:sp>
        <p:nvSpPr>
          <p:cNvPr id="3" name="Content Placeholder 2"/>
          <p:cNvSpPr>
            <a:spLocks noGrp="1"/>
          </p:cNvSpPr>
          <p:nvPr>
            <p:ph idx="1"/>
          </p:nvPr>
        </p:nvSpPr>
        <p:spPr>
          <a:xfrm>
            <a:off x="4495800" y="0"/>
            <a:ext cx="7696200" cy="6781800"/>
          </a:xfrm>
        </p:spPr>
        <p:txBody>
          <a:bodyPr>
            <a:normAutofit/>
          </a:bodyPr>
          <a:lstStyle/>
          <a:p>
            <a:pPr marL="0" indent="0">
              <a:buNone/>
            </a:pPr>
            <a:r>
              <a:rPr lang="en-US" dirty="0"/>
              <a:t>Powers of the Supreme Court of India</a:t>
            </a:r>
          </a:p>
          <a:p>
            <a:r>
              <a:rPr lang="en-US" dirty="0"/>
              <a:t>Being the supreme judicial authority of the country it protects the constitution and enlightens us with the provisions of the constitution through its grand vision which is considered to be final.</a:t>
            </a:r>
          </a:p>
          <a:p>
            <a:r>
              <a:rPr lang="en-US" dirty="0"/>
              <a:t>The power to interpret the Indian Constitution is vested in the Supreme Court of India. </a:t>
            </a:r>
          </a:p>
          <a:p>
            <a:r>
              <a:rPr lang="en-US" dirty="0"/>
              <a:t>It is the custodian of fundamental rights. Under Article 32 every citizen of </a:t>
            </a:r>
            <a:r>
              <a:rPr lang="en-US" dirty="0" smtClean="0"/>
              <a:t>India can  </a:t>
            </a:r>
            <a:r>
              <a:rPr lang="en-US" dirty="0"/>
              <a:t>move to court in order to seek legal remedy if there is any kind of infringement to fundamental rights</a:t>
            </a:r>
            <a:r>
              <a:rPr lang="en-US" dirty="0" smtClean="0"/>
              <a:t>.</a:t>
            </a:r>
          </a:p>
          <a:p>
            <a:r>
              <a:rPr lang="en-US" dirty="0" smtClean="0"/>
              <a:t>Deciding </a:t>
            </a:r>
            <a:r>
              <a:rPr lang="en-US" dirty="0"/>
              <a:t>authority regarding the election of President and Vice President.</a:t>
            </a:r>
          </a:p>
          <a:p>
            <a:r>
              <a:rPr lang="en-US" dirty="0" smtClean="0"/>
              <a:t>Enquiring </a:t>
            </a:r>
            <a:r>
              <a:rPr lang="en-US" dirty="0"/>
              <a:t>authority in the conduct and </a:t>
            </a:r>
            <a:r>
              <a:rPr lang="en-US" dirty="0" err="1"/>
              <a:t>behaviour</a:t>
            </a:r>
            <a:r>
              <a:rPr lang="en-US" dirty="0"/>
              <a:t> of UPSC members.</a:t>
            </a:r>
          </a:p>
          <a:p>
            <a:r>
              <a:rPr lang="en-US" dirty="0" smtClean="0"/>
              <a:t>Withdraw </a:t>
            </a:r>
            <a:r>
              <a:rPr lang="en-US" dirty="0"/>
              <a:t>cases pending before High Courts and dispose of them themselves.</a:t>
            </a:r>
          </a:p>
          <a:p>
            <a:pPr marL="0" indent="0">
              <a:buNone/>
            </a:pPr>
            <a:endParaRPr lang="en-US" dirty="0" smtClean="0"/>
          </a:p>
        </p:txBody>
      </p:sp>
    </p:spTree>
    <p:extLst>
      <p:ext uri="{BB962C8B-B14F-4D97-AF65-F5344CB8AC3E}">
        <p14:creationId xmlns:p14="http://schemas.microsoft.com/office/powerpoint/2010/main" val="189230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 and Functions</a:t>
            </a:r>
            <a:endParaRPr lang="en-IN" dirty="0"/>
          </a:p>
        </p:txBody>
      </p:sp>
      <p:sp>
        <p:nvSpPr>
          <p:cNvPr id="3" name="Content Placeholder 2"/>
          <p:cNvSpPr>
            <a:spLocks noGrp="1"/>
          </p:cNvSpPr>
          <p:nvPr>
            <p:ph idx="1"/>
          </p:nvPr>
        </p:nvSpPr>
        <p:spPr/>
        <p:txBody>
          <a:bodyPr>
            <a:normAutofit lnSpcReduction="10000"/>
          </a:bodyPr>
          <a:lstStyle/>
          <a:p>
            <a:r>
              <a:rPr lang="en-US" dirty="0"/>
              <a:t>Power of Judicial Review- Judicial review is the power of the Supreme Court to examine the constitutionality of legislative enactments and executive orders of both the Central and state governments. On examination, if they are found to be </a:t>
            </a:r>
            <a:r>
              <a:rPr lang="en-US" dirty="0" err="1"/>
              <a:t>violative</a:t>
            </a:r>
            <a:r>
              <a:rPr lang="en-US" dirty="0"/>
              <a:t> of the Constitution, they can be declared as illegal, unconstitutional and invalid (null and void) by the Supreme Court. Consequently, they cannot be enforced by the Government</a:t>
            </a:r>
            <a:r>
              <a:rPr lang="en-US" dirty="0" smtClean="0"/>
              <a:t>.</a:t>
            </a:r>
          </a:p>
          <a:p>
            <a:r>
              <a:rPr lang="en-US" dirty="0"/>
              <a:t>It can be concluded that the Supreme Court is the apex judicial authority of India. The Supreme Court has very wide jurisdiction and it enjoys enormous powers and functions that it performs for the general interest of the public. It is the protector of the fundamental rights of an individual. It guarantees socio-economic justice to the citizens of India and makes laws which are unquestionable and binding upon all the other courts.</a:t>
            </a:r>
          </a:p>
          <a:p>
            <a:endParaRPr lang="en-US" dirty="0"/>
          </a:p>
          <a:p>
            <a:pPr marL="0" indent="0">
              <a:buNone/>
            </a:pPr>
            <a:endParaRPr lang="en-IN" dirty="0"/>
          </a:p>
        </p:txBody>
      </p:sp>
    </p:spTree>
    <p:extLst>
      <p:ext uri="{BB962C8B-B14F-4D97-AF65-F5344CB8AC3E}">
        <p14:creationId xmlns:p14="http://schemas.microsoft.com/office/powerpoint/2010/main" val="55681189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22</TotalTime>
  <Words>970</Words>
  <Application>Microsoft Office PowerPoint</Application>
  <PresentationFormat>Custom</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Atlas</vt:lpstr>
      <vt:lpstr>Supreme Court</vt:lpstr>
      <vt:lpstr>Introduction</vt:lpstr>
      <vt:lpstr>Introduction</vt:lpstr>
      <vt:lpstr>Introduction</vt:lpstr>
      <vt:lpstr>Original Jurisdiction</vt:lpstr>
      <vt:lpstr>Appellate Jurisdiction</vt:lpstr>
      <vt:lpstr>Advisory Jurisdiction</vt:lpstr>
      <vt:lpstr>Powers and functions</vt:lpstr>
      <vt:lpstr>Powers and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Supreme Court</dc:title>
  <dc:creator>paromita.jnu@gmail.com</dc:creator>
  <cp:lastModifiedBy>gautam chakraborty</cp:lastModifiedBy>
  <cp:revision>5</cp:revision>
  <dcterms:created xsi:type="dcterms:W3CDTF">2020-05-10T15:14:06Z</dcterms:created>
  <dcterms:modified xsi:type="dcterms:W3CDTF">2023-04-13T05:20:29Z</dcterms:modified>
</cp:coreProperties>
</file>