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881A-7C11-B44B-B96E-B23E0AFDD93B}"/>
              </a:ext>
            </a:extLst>
          </p:cNvPr>
          <p:cNvSpPr>
            <a:spLocks noGrp="1"/>
          </p:cNvSpPr>
          <p:nvPr>
            <p:ph type="ctrTitle"/>
          </p:nvPr>
        </p:nvSpPr>
        <p:spPr/>
        <p:txBody>
          <a:bodyPr/>
          <a:lstStyle/>
          <a:p>
            <a:r>
              <a:rPr lang="en-US"/>
              <a:t>European Union</a:t>
            </a:r>
          </a:p>
        </p:txBody>
      </p:sp>
      <p:sp>
        <p:nvSpPr>
          <p:cNvPr id="3" name="Subtitle 2">
            <a:extLst>
              <a:ext uri="{FF2B5EF4-FFF2-40B4-BE49-F238E27FC236}">
                <a16:creationId xmlns:a16="http://schemas.microsoft.com/office/drawing/2014/main" id="{374C5320-379C-964A-B80E-3633D064BF79}"/>
              </a:ext>
            </a:extLst>
          </p:cNvPr>
          <p:cNvSpPr>
            <a:spLocks noGrp="1"/>
          </p:cNvSpPr>
          <p:nvPr>
            <p:ph type="subTitle" idx="1"/>
          </p:nvPr>
        </p:nvSpPr>
        <p:spPr/>
        <p:txBody>
          <a:bodyPr/>
          <a:lstStyle/>
          <a:p>
            <a:r>
              <a:rPr lang="en-US"/>
              <a:t>Dr. Paromita Chakeaborty, Surendranath College</a:t>
            </a:r>
          </a:p>
        </p:txBody>
      </p:sp>
    </p:spTree>
    <p:extLst>
      <p:ext uri="{BB962C8B-B14F-4D97-AF65-F5344CB8AC3E}">
        <p14:creationId xmlns:p14="http://schemas.microsoft.com/office/powerpoint/2010/main" val="404848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C562-D564-564C-8DE8-4BF67F735353}"/>
              </a:ext>
            </a:extLst>
          </p:cNvPr>
          <p:cNvSpPr>
            <a:spLocks noGrp="1"/>
          </p:cNvSpPr>
          <p:nvPr>
            <p:ph type="title"/>
          </p:nvPr>
        </p:nvSpPr>
        <p:spPr/>
        <p:txBody>
          <a:bodyPr/>
          <a:lstStyle/>
          <a:p>
            <a:r>
              <a:rPr lang="en-US"/>
              <a:t>Origins</a:t>
            </a:r>
          </a:p>
        </p:txBody>
      </p:sp>
      <p:sp>
        <p:nvSpPr>
          <p:cNvPr id="3" name="Content Placeholder 2">
            <a:extLst>
              <a:ext uri="{FF2B5EF4-FFF2-40B4-BE49-F238E27FC236}">
                <a16:creationId xmlns:a16="http://schemas.microsoft.com/office/drawing/2014/main" id="{DA98F0FA-A6E9-EC40-A39B-A5275EF3ACCC}"/>
              </a:ext>
            </a:extLst>
          </p:cNvPr>
          <p:cNvSpPr>
            <a:spLocks noGrp="1"/>
          </p:cNvSpPr>
          <p:nvPr>
            <p:ph idx="1"/>
          </p:nvPr>
        </p:nvSpPr>
        <p:spPr/>
        <p:txBody>
          <a:bodyPr>
            <a:normAutofit/>
          </a:bodyPr>
          <a:lstStyle/>
          <a:p>
            <a:r>
              <a:rPr lang="en-US"/>
              <a:t>After the 2nd world war there was a pressing need among the european nations to maintain unity amongst themselves to protect them from aggressive powers.</a:t>
            </a:r>
          </a:p>
          <a:p>
            <a:r>
              <a:rPr lang="en-US"/>
              <a:t>In 1951 the european coal and steel community was created, it was the brain child of French prime minister Robert schuman.  The ECSC was given the task to regulate the prices of coal and iron. </a:t>
            </a:r>
          </a:p>
          <a:p>
            <a:r>
              <a:rPr lang="en-US"/>
              <a:t>In 1957 the european economic community the EEC and the european atomic energy agency EURATOM was created.</a:t>
            </a:r>
          </a:p>
          <a:p>
            <a:r>
              <a:rPr lang="en-US"/>
              <a:t>In 1991 under the treaty of maastricht the european union was created it replaced the EEC. It was stated that the members of the EU would use euro as their currency.</a:t>
            </a:r>
          </a:p>
          <a:p>
            <a:endParaRPr lang="en-US"/>
          </a:p>
        </p:txBody>
      </p:sp>
    </p:spTree>
    <p:extLst>
      <p:ext uri="{BB962C8B-B14F-4D97-AF65-F5344CB8AC3E}">
        <p14:creationId xmlns:p14="http://schemas.microsoft.com/office/powerpoint/2010/main" val="92723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D6C-04E8-9D46-97FB-98EA12E357E7}"/>
              </a:ext>
            </a:extLst>
          </p:cNvPr>
          <p:cNvSpPr>
            <a:spLocks noGrp="1"/>
          </p:cNvSpPr>
          <p:nvPr>
            <p:ph type="title"/>
          </p:nvPr>
        </p:nvSpPr>
        <p:spPr/>
        <p:txBody>
          <a:bodyPr/>
          <a:lstStyle/>
          <a:p>
            <a:r>
              <a:rPr lang="en-US"/>
              <a:t>Organization </a:t>
            </a:r>
          </a:p>
        </p:txBody>
      </p:sp>
      <p:sp>
        <p:nvSpPr>
          <p:cNvPr id="3" name="Content Placeholder 2">
            <a:extLst>
              <a:ext uri="{FF2B5EF4-FFF2-40B4-BE49-F238E27FC236}">
                <a16:creationId xmlns:a16="http://schemas.microsoft.com/office/drawing/2014/main" id="{E763ECC1-0348-7740-AA57-F6DACDC7F77B}"/>
              </a:ext>
            </a:extLst>
          </p:cNvPr>
          <p:cNvSpPr>
            <a:spLocks noGrp="1"/>
          </p:cNvSpPr>
          <p:nvPr>
            <p:ph idx="1"/>
          </p:nvPr>
        </p:nvSpPr>
        <p:spPr/>
        <p:txBody>
          <a:bodyPr/>
          <a:lstStyle/>
          <a:p>
            <a:r>
              <a:rPr lang="en-US"/>
              <a:t>Council of ministers- it consist of representative of one member state.</a:t>
            </a:r>
          </a:p>
          <a:p>
            <a:r>
              <a:rPr lang="en-US"/>
              <a:t>The european commission- its task is to implement EU laws, to financially aid the EU nations, and to set up policies.</a:t>
            </a:r>
          </a:p>
          <a:p>
            <a:r>
              <a:rPr lang="en-US"/>
              <a:t>European parliament- it was created in 1979. Its functions are mainly advisory and supervisory. The laws framed by the european commission are sent here for discussion.</a:t>
            </a:r>
          </a:p>
          <a:p>
            <a:r>
              <a:rPr lang="en-US"/>
              <a:t>Court of justice- it interprets laws and settles dispute, it has its headquarters in luxemburg. This body consists of 25 judges and 8 advocate general’s.</a:t>
            </a:r>
          </a:p>
        </p:txBody>
      </p:sp>
    </p:spTree>
    <p:extLst>
      <p:ext uri="{BB962C8B-B14F-4D97-AF65-F5344CB8AC3E}">
        <p14:creationId xmlns:p14="http://schemas.microsoft.com/office/powerpoint/2010/main" val="384819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514B-A35A-5549-A712-90F1B9B45D66}"/>
              </a:ext>
            </a:extLst>
          </p:cNvPr>
          <p:cNvSpPr>
            <a:spLocks noGrp="1"/>
          </p:cNvSpPr>
          <p:nvPr>
            <p:ph type="title"/>
          </p:nvPr>
        </p:nvSpPr>
        <p:spPr/>
        <p:txBody>
          <a:bodyPr/>
          <a:lstStyle/>
          <a:p>
            <a:r>
              <a:rPr lang="en-US"/>
              <a:t>Organization (Cont.)</a:t>
            </a:r>
          </a:p>
        </p:txBody>
      </p:sp>
      <p:sp>
        <p:nvSpPr>
          <p:cNvPr id="3" name="Content Placeholder 2">
            <a:extLst>
              <a:ext uri="{FF2B5EF4-FFF2-40B4-BE49-F238E27FC236}">
                <a16:creationId xmlns:a16="http://schemas.microsoft.com/office/drawing/2014/main" id="{F93E9C19-CD34-674E-91C8-F99CF4AABBE5}"/>
              </a:ext>
            </a:extLst>
          </p:cNvPr>
          <p:cNvSpPr>
            <a:spLocks noGrp="1"/>
          </p:cNvSpPr>
          <p:nvPr>
            <p:ph idx="1"/>
          </p:nvPr>
        </p:nvSpPr>
        <p:spPr/>
        <p:txBody>
          <a:bodyPr/>
          <a:lstStyle/>
          <a:p>
            <a:r>
              <a:rPr lang="en-US"/>
              <a:t>Economic and social committee- it is an advisory committee having 317 members. It looks at various economic and social issues.</a:t>
            </a:r>
          </a:p>
          <a:p>
            <a:r>
              <a:rPr lang="en-US"/>
              <a:t>Court of auditors- It was established in 1977, and it looks at the accounts of the EU. It has 25 members and it meets every financial year. It also prepares the EU budget.</a:t>
            </a:r>
          </a:p>
        </p:txBody>
      </p:sp>
    </p:spTree>
    <p:extLst>
      <p:ext uri="{BB962C8B-B14F-4D97-AF65-F5344CB8AC3E}">
        <p14:creationId xmlns:p14="http://schemas.microsoft.com/office/powerpoint/2010/main" val="241811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5FAE-DD4C-EE46-869B-17959982D95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F500F89-E7C9-8548-ABAC-70F43E78B4A1}"/>
              </a:ext>
            </a:extLst>
          </p:cNvPr>
          <p:cNvSpPr>
            <a:spLocks noGrp="1"/>
          </p:cNvSpPr>
          <p:nvPr>
            <p:ph idx="1"/>
          </p:nvPr>
        </p:nvSpPr>
        <p:spPr/>
        <p:txBody>
          <a:bodyPr/>
          <a:lstStyle/>
          <a:p>
            <a:r>
              <a:rPr lang="en-US"/>
              <a:t>The EU is a symbol of european unity and is one of the largest trading units in the world. 55% of the world aid comes from the EU. Though EU has created it's own independent identity it has its flaws.</a:t>
            </a:r>
          </a:p>
          <a:p>
            <a:r>
              <a:rPr lang="en-US"/>
              <a:t>The decisions taken at the EU is very time consuming and complicated. Also there are several disagreements among members of the organization. Also sweden and denmark have still not adopted the euro.</a:t>
            </a:r>
          </a:p>
          <a:p>
            <a:r>
              <a:rPr lang="en-US"/>
              <a:t>However despite its weaknesses the EU remains one of the most powerful regional economic organization, and still holds a critical place in world affairs.</a:t>
            </a:r>
          </a:p>
        </p:txBody>
      </p:sp>
    </p:spTree>
    <p:extLst>
      <p:ext uri="{BB962C8B-B14F-4D97-AF65-F5344CB8AC3E}">
        <p14:creationId xmlns:p14="http://schemas.microsoft.com/office/powerpoint/2010/main" val="218682000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European Union</vt:lpstr>
      <vt:lpstr>Origins</vt:lpstr>
      <vt:lpstr>Organization </vt:lpstr>
      <vt:lpstr>Organization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Union</dc:title>
  <dc:creator>paromita.jnu@gmail.com</dc:creator>
  <cp:lastModifiedBy>paromita.jnu@gmail.com</cp:lastModifiedBy>
  <cp:revision>3</cp:revision>
  <dcterms:created xsi:type="dcterms:W3CDTF">2020-05-11T05:39:07Z</dcterms:created>
  <dcterms:modified xsi:type="dcterms:W3CDTF">2020-05-11T07:27:54Z</dcterms:modified>
</cp:coreProperties>
</file>