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4/15/2020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4/15/2020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4/15/2020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15C7B-41A4-9C47-AE74-4BD4DDA0BE4C}"/>
              </a:ext>
            </a:extLst>
          </p:cNvPr>
          <p:cNvSpPr>
            <a:spLocks noGrp="1"/>
          </p:cNvSpPr>
          <p:nvPr>
            <p:ph type="ctrTitle"/>
          </p:nvPr>
        </p:nvSpPr>
        <p:spPr/>
        <p:txBody>
          <a:bodyPr/>
          <a:lstStyle/>
          <a:p>
            <a:r>
              <a:rPr lang="en-US"/>
              <a:t>Lawmaking Procedure in Parliament</a:t>
            </a:r>
          </a:p>
        </p:txBody>
      </p:sp>
      <p:sp>
        <p:nvSpPr>
          <p:cNvPr id="3" name="Subtitle 2">
            <a:extLst>
              <a:ext uri="{FF2B5EF4-FFF2-40B4-BE49-F238E27FC236}">
                <a16:creationId xmlns:a16="http://schemas.microsoft.com/office/drawing/2014/main" id="{C96CD4B1-7EDC-D744-B085-0834CBCEDE72}"/>
              </a:ext>
            </a:extLst>
          </p:cNvPr>
          <p:cNvSpPr>
            <a:spLocks noGrp="1"/>
          </p:cNvSpPr>
          <p:nvPr>
            <p:ph type="subTitle" idx="1"/>
          </p:nvPr>
        </p:nvSpPr>
        <p:spPr/>
        <p:txBody>
          <a:bodyPr/>
          <a:lstStyle/>
          <a:p>
            <a:r>
              <a:rPr lang="en-US"/>
              <a:t>Dr. Paromita Chakeaborty, Surendranath College</a:t>
            </a:r>
          </a:p>
        </p:txBody>
      </p:sp>
    </p:spTree>
    <p:extLst>
      <p:ext uri="{BB962C8B-B14F-4D97-AF65-F5344CB8AC3E}">
        <p14:creationId xmlns:p14="http://schemas.microsoft.com/office/powerpoint/2010/main" val="141276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C96E-066E-4F49-AD9A-0CCD479A78AD}"/>
              </a:ext>
            </a:extLst>
          </p:cNvPr>
          <p:cNvSpPr>
            <a:spLocks noGrp="1"/>
          </p:cNvSpPr>
          <p:nvPr>
            <p:ph type="title"/>
          </p:nvPr>
        </p:nvSpPr>
        <p:spPr/>
        <p:txBody>
          <a:bodyPr/>
          <a:lstStyle/>
          <a:p>
            <a:r>
              <a:rPr lang="en-US"/>
              <a:t>Introduction </a:t>
            </a:r>
          </a:p>
        </p:txBody>
      </p:sp>
      <p:sp>
        <p:nvSpPr>
          <p:cNvPr id="3" name="Content Placeholder 2">
            <a:extLst>
              <a:ext uri="{FF2B5EF4-FFF2-40B4-BE49-F238E27FC236}">
                <a16:creationId xmlns:a16="http://schemas.microsoft.com/office/drawing/2014/main" id="{B88B8619-6D08-CB44-A8C6-B98BA6DA16E0}"/>
              </a:ext>
            </a:extLst>
          </p:cNvPr>
          <p:cNvSpPr>
            <a:spLocks noGrp="1"/>
          </p:cNvSpPr>
          <p:nvPr>
            <p:ph idx="1"/>
          </p:nvPr>
        </p:nvSpPr>
        <p:spPr/>
        <p:txBody>
          <a:bodyPr/>
          <a:lstStyle/>
          <a:p>
            <a:r>
              <a:rPr lang="en-US"/>
              <a:t>The parliament frames laws for the country, any member can introduce a legislation for the purpose of a law. This resolution is introduced in the house on a special form and it is called a bill.</a:t>
            </a:r>
          </a:p>
        </p:txBody>
      </p:sp>
    </p:spTree>
    <p:extLst>
      <p:ext uri="{BB962C8B-B14F-4D97-AF65-F5344CB8AC3E}">
        <p14:creationId xmlns:p14="http://schemas.microsoft.com/office/powerpoint/2010/main" val="343601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E943-1FB0-2144-8DE3-990578DBD670}"/>
              </a:ext>
            </a:extLst>
          </p:cNvPr>
          <p:cNvSpPr>
            <a:spLocks noGrp="1"/>
          </p:cNvSpPr>
          <p:nvPr>
            <p:ph type="title"/>
          </p:nvPr>
        </p:nvSpPr>
        <p:spPr/>
        <p:txBody>
          <a:bodyPr/>
          <a:lstStyle/>
          <a:p>
            <a:r>
              <a:rPr lang="en-US"/>
              <a:t>Stage 1: Introduction of bill</a:t>
            </a:r>
          </a:p>
        </p:txBody>
      </p:sp>
      <p:sp>
        <p:nvSpPr>
          <p:cNvPr id="3" name="Content Placeholder 2">
            <a:extLst>
              <a:ext uri="{FF2B5EF4-FFF2-40B4-BE49-F238E27FC236}">
                <a16:creationId xmlns:a16="http://schemas.microsoft.com/office/drawing/2014/main" id="{4CB75B00-E0D5-8E48-A793-0A2FF62D3279}"/>
              </a:ext>
            </a:extLst>
          </p:cNvPr>
          <p:cNvSpPr>
            <a:spLocks noGrp="1"/>
          </p:cNvSpPr>
          <p:nvPr>
            <p:ph idx="1"/>
          </p:nvPr>
        </p:nvSpPr>
        <p:spPr/>
        <p:txBody>
          <a:bodyPr/>
          <a:lstStyle/>
          <a:p>
            <a:r>
              <a:rPr lang="en-US"/>
              <a:t>A member can introduce a bill in the same house of which he is a member. The mover of the bill has to give a notice to this effect one month earlier. On the fixed date the mover seeks the permission of the house on moving the bill. After the permission of the house the member reads the title of the bill.</a:t>
            </a:r>
          </a:p>
        </p:txBody>
      </p:sp>
    </p:spTree>
    <p:extLst>
      <p:ext uri="{BB962C8B-B14F-4D97-AF65-F5344CB8AC3E}">
        <p14:creationId xmlns:p14="http://schemas.microsoft.com/office/powerpoint/2010/main" val="14098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1D31-61E8-6B48-BD47-11D5791F9406}"/>
              </a:ext>
            </a:extLst>
          </p:cNvPr>
          <p:cNvSpPr>
            <a:spLocks noGrp="1"/>
          </p:cNvSpPr>
          <p:nvPr>
            <p:ph type="title"/>
          </p:nvPr>
        </p:nvSpPr>
        <p:spPr/>
        <p:txBody>
          <a:bodyPr/>
          <a:lstStyle/>
          <a:p>
            <a:r>
              <a:rPr lang="en-US"/>
              <a:t>Stage 2: First reading</a:t>
            </a:r>
          </a:p>
        </p:txBody>
      </p:sp>
      <p:sp>
        <p:nvSpPr>
          <p:cNvPr id="3" name="Content Placeholder 2">
            <a:extLst>
              <a:ext uri="{FF2B5EF4-FFF2-40B4-BE49-F238E27FC236}">
                <a16:creationId xmlns:a16="http://schemas.microsoft.com/office/drawing/2014/main" id="{F1395BD6-A224-1B4F-B2B2-607C34962637}"/>
              </a:ext>
            </a:extLst>
          </p:cNvPr>
          <p:cNvSpPr>
            <a:spLocks noGrp="1"/>
          </p:cNvSpPr>
          <p:nvPr>
            <p:ph idx="1"/>
          </p:nvPr>
        </p:nvSpPr>
        <p:spPr/>
        <p:txBody>
          <a:bodyPr/>
          <a:lstStyle/>
          <a:p>
            <a:r>
              <a:rPr lang="en-US"/>
              <a:t>Generally another date is fixed for this stage, after getting the permission of the house the member explains the principles and objectives of the bill. Other members of the house express their opinions in favor or against the bill. In this stage if the majority of the members oppose the bill it is dropped, if not the bill is sent to the select committee for suggestions. The committee’s consists of 20 to 30 members which are taken from among the house. They examine the bill in detail and analyze the merits and demerits of the bill.</a:t>
            </a:r>
          </a:p>
        </p:txBody>
      </p:sp>
    </p:spTree>
    <p:extLst>
      <p:ext uri="{BB962C8B-B14F-4D97-AF65-F5344CB8AC3E}">
        <p14:creationId xmlns:p14="http://schemas.microsoft.com/office/powerpoint/2010/main" val="163623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5A93-FA4F-E94F-953A-C881AD308B76}"/>
              </a:ext>
            </a:extLst>
          </p:cNvPr>
          <p:cNvSpPr>
            <a:spLocks noGrp="1"/>
          </p:cNvSpPr>
          <p:nvPr>
            <p:ph type="title"/>
          </p:nvPr>
        </p:nvSpPr>
        <p:spPr/>
        <p:txBody>
          <a:bodyPr/>
          <a:lstStyle/>
          <a:p>
            <a:r>
              <a:rPr lang="en-US"/>
              <a:t>Stage 2: Second reading </a:t>
            </a:r>
          </a:p>
        </p:txBody>
      </p:sp>
      <p:sp>
        <p:nvSpPr>
          <p:cNvPr id="3" name="Content Placeholder 2">
            <a:extLst>
              <a:ext uri="{FF2B5EF4-FFF2-40B4-BE49-F238E27FC236}">
                <a16:creationId xmlns:a16="http://schemas.microsoft.com/office/drawing/2014/main" id="{BD41AE16-E0DA-7844-AD60-B3BC57C3C003}"/>
              </a:ext>
            </a:extLst>
          </p:cNvPr>
          <p:cNvSpPr>
            <a:spLocks noGrp="1"/>
          </p:cNvSpPr>
          <p:nvPr>
            <p:ph idx="1"/>
          </p:nvPr>
        </p:nvSpPr>
        <p:spPr/>
        <p:txBody>
          <a:bodyPr/>
          <a:lstStyle/>
          <a:p>
            <a:r>
              <a:rPr lang="en-US"/>
              <a:t>Here a day is fixed for discussing the report of the select committee. In this stage the house debates the bill in detail clause by clause. The views of the select committee are also discussed here. The members of the house can also suggest changes to the bill.</a:t>
            </a:r>
          </a:p>
        </p:txBody>
      </p:sp>
    </p:spTree>
    <p:extLst>
      <p:ext uri="{BB962C8B-B14F-4D97-AF65-F5344CB8AC3E}">
        <p14:creationId xmlns:p14="http://schemas.microsoft.com/office/powerpoint/2010/main" val="174195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875E-223D-A34B-9111-D186DDDB2627}"/>
              </a:ext>
            </a:extLst>
          </p:cNvPr>
          <p:cNvSpPr>
            <a:spLocks noGrp="1"/>
          </p:cNvSpPr>
          <p:nvPr>
            <p:ph type="title"/>
          </p:nvPr>
        </p:nvSpPr>
        <p:spPr/>
        <p:txBody>
          <a:bodyPr/>
          <a:lstStyle/>
          <a:p>
            <a:r>
              <a:rPr lang="en-US"/>
              <a:t>Stage 3: Third reading</a:t>
            </a:r>
          </a:p>
        </p:txBody>
      </p:sp>
      <p:sp>
        <p:nvSpPr>
          <p:cNvPr id="3" name="Content Placeholder 2">
            <a:extLst>
              <a:ext uri="{FF2B5EF4-FFF2-40B4-BE49-F238E27FC236}">
                <a16:creationId xmlns:a16="http://schemas.microsoft.com/office/drawing/2014/main" id="{AED7C261-90EE-0C44-AD5A-1067164F5905}"/>
              </a:ext>
            </a:extLst>
          </p:cNvPr>
          <p:cNvSpPr>
            <a:spLocks noGrp="1"/>
          </p:cNvSpPr>
          <p:nvPr>
            <p:ph idx="1"/>
          </p:nvPr>
        </p:nvSpPr>
        <p:spPr/>
        <p:txBody>
          <a:bodyPr/>
          <a:lstStyle/>
          <a:p>
            <a:r>
              <a:rPr lang="en-US"/>
              <a:t>After the bill is passed in the 2</a:t>
            </a:r>
            <a:r>
              <a:rPr lang="en-US" baseline="30000"/>
              <a:t>nd</a:t>
            </a:r>
            <a:r>
              <a:rPr lang="en-US"/>
              <a:t>  reading it is sent to the third reading, this is the last stage of the bill. There is hence not much discussion on the bill in this stage. Here the entire bill is put to vote. </a:t>
            </a:r>
          </a:p>
          <a:p>
            <a:r>
              <a:rPr lang="en-US"/>
              <a:t>After the bill is passed by one house it goes to the second house where it passes through similar stages, if the bill is passed by both houses it goes to the president for its assent, if not a joint sitting of both houses is called to decide the fate of the bill.</a:t>
            </a:r>
          </a:p>
        </p:txBody>
      </p:sp>
    </p:spTree>
    <p:extLst>
      <p:ext uri="{BB962C8B-B14F-4D97-AF65-F5344CB8AC3E}">
        <p14:creationId xmlns:p14="http://schemas.microsoft.com/office/powerpoint/2010/main" val="133200663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Atlas</vt:lpstr>
      <vt:lpstr>Lawmaking Procedure in Parliament</vt:lpstr>
      <vt:lpstr>Introduction </vt:lpstr>
      <vt:lpstr>Stage 1: Introduction of bill</vt:lpstr>
      <vt:lpstr>Stage 2: First reading</vt:lpstr>
      <vt:lpstr>Stage 2: Second reading </vt:lpstr>
      <vt:lpstr>Stage 3: Third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Lawmaking Procedure in Parliament</dc:title>
  <dc:creator>paromita.jnu@gmail.com</dc:creator>
  <cp:lastModifiedBy>paromita.jnu@gmail.com</cp:lastModifiedBy>
  <cp:revision>2</cp:revision>
  <dcterms:created xsi:type="dcterms:W3CDTF">2020-04-15T04:40:18Z</dcterms:created>
  <dcterms:modified xsi:type="dcterms:W3CDTF">2020-04-15T04:58:24Z</dcterms:modified>
</cp:coreProperties>
</file>