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786" y="-9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GB"/>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11/5/2022</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pPr/>
              <a:t>11/5/2022</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pPr/>
              <a:t>11/5/2022</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pPr/>
              <a:t>11/5/2022</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pPr/>
              <a:t>11/5/2022</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11/5/2022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pPr/>
              <a:t>11/5/2022</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GB"/>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pPr/>
              <a:t>11/5/2022</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11/5/2022</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drishtiias.com/state-pcs-current-affairs/national-security-act-2"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3A9ECF-836A-444F-8651-F7E5CC17E03A}"/>
              </a:ext>
            </a:extLst>
          </p:cNvPr>
          <p:cNvSpPr>
            <a:spLocks noGrp="1"/>
          </p:cNvSpPr>
          <p:nvPr>
            <p:ph type="ctrTitle"/>
          </p:nvPr>
        </p:nvSpPr>
        <p:spPr/>
        <p:txBody>
          <a:bodyPr/>
          <a:lstStyle/>
          <a:p>
            <a:r>
              <a:rPr lang="en-US"/>
              <a:t>Privileges of members of parliament</a:t>
            </a:r>
          </a:p>
        </p:txBody>
      </p:sp>
      <p:sp>
        <p:nvSpPr>
          <p:cNvPr id="3" name="Subtitle 2">
            <a:extLst>
              <a:ext uri="{FF2B5EF4-FFF2-40B4-BE49-F238E27FC236}">
                <a16:creationId xmlns:a16="http://schemas.microsoft.com/office/drawing/2014/main" xmlns="" id="{6922087D-B558-0349-8A0C-0197B672BA2A}"/>
              </a:ext>
            </a:extLst>
          </p:cNvPr>
          <p:cNvSpPr>
            <a:spLocks noGrp="1"/>
          </p:cNvSpPr>
          <p:nvPr>
            <p:ph type="subTitle" idx="1"/>
          </p:nvPr>
        </p:nvSpPr>
        <p:spPr/>
        <p:txBody>
          <a:bodyPr/>
          <a:lstStyle/>
          <a:p>
            <a:r>
              <a:rPr lang="en-US"/>
              <a:t>Dr. Paromita Chakraborty, Surendranath College.</a:t>
            </a:r>
          </a:p>
        </p:txBody>
      </p:sp>
    </p:spTree>
    <p:extLst>
      <p:ext uri="{BB962C8B-B14F-4D97-AF65-F5344CB8AC3E}">
        <p14:creationId xmlns:p14="http://schemas.microsoft.com/office/powerpoint/2010/main" xmlns="" val="1694508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09CF18-0AC4-8B49-8F15-1D040C440DF0}"/>
              </a:ext>
            </a:extLst>
          </p:cNvPr>
          <p:cNvSpPr>
            <a:spLocks noGrp="1"/>
          </p:cNvSpPr>
          <p:nvPr>
            <p:ph type="title"/>
          </p:nvPr>
        </p:nvSpPr>
        <p:spPr/>
        <p:txBody>
          <a:bodyPr/>
          <a:lstStyle/>
          <a:p>
            <a:r>
              <a:rPr lang="en-US"/>
              <a:t>Privileges</a:t>
            </a:r>
          </a:p>
        </p:txBody>
      </p:sp>
      <p:sp>
        <p:nvSpPr>
          <p:cNvPr id="3" name="Content Placeholder 2">
            <a:extLst>
              <a:ext uri="{FF2B5EF4-FFF2-40B4-BE49-F238E27FC236}">
                <a16:creationId xmlns:a16="http://schemas.microsoft.com/office/drawing/2014/main" xmlns="" id="{ACB484C6-7367-8A45-919C-9D7CA57A9900}"/>
              </a:ext>
            </a:extLst>
          </p:cNvPr>
          <p:cNvSpPr>
            <a:spLocks noGrp="1"/>
          </p:cNvSpPr>
          <p:nvPr>
            <p:ph idx="1"/>
          </p:nvPr>
        </p:nvSpPr>
        <p:spPr>
          <a:xfrm>
            <a:off x="4810116" y="214290"/>
            <a:ext cx="7381883" cy="6643710"/>
          </a:xfrm>
        </p:spPr>
        <p:txBody>
          <a:bodyPr>
            <a:normAutofit fontScale="70000" lnSpcReduction="20000"/>
          </a:bodyPr>
          <a:lstStyle/>
          <a:p>
            <a:endParaRPr lang="en-IN" dirty="0" smtClean="0"/>
          </a:p>
          <a:p>
            <a:r>
              <a:rPr lang="en-IN" sz="2900" dirty="0" smtClean="0">
                <a:latin typeface="Times New Roman" pitchFamily="18" charset="0"/>
                <a:cs typeface="Times New Roman" pitchFamily="18" charset="0"/>
              </a:rPr>
              <a:t>Parliamentary </a:t>
            </a:r>
            <a:r>
              <a:rPr lang="en-IN" sz="2900" dirty="0" smtClean="0">
                <a:latin typeface="Times New Roman" pitchFamily="18" charset="0"/>
                <a:cs typeface="Times New Roman" pitchFamily="18" charset="0"/>
              </a:rPr>
              <a:t>privileges are special rights, immunities and exemptions enjoyed by the two Houses of Parliament, their committees and their </a:t>
            </a:r>
            <a:r>
              <a:rPr lang="en-IN" sz="2900" dirty="0" smtClean="0">
                <a:latin typeface="Times New Roman" pitchFamily="18" charset="0"/>
                <a:cs typeface="Times New Roman" pitchFamily="18" charset="0"/>
              </a:rPr>
              <a:t>members. These </a:t>
            </a:r>
            <a:r>
              <a:rPr lang="en-IN" sz="2900" dirty="0" smtClean="0">
                <a:latin typeface="Times New Roman" pitchFamily="18" charset="0"/>
                <a:cs typeface="Times New Roman" pitchFamily="18" charset="0"/>
              </a:rPr>
              <a:t>privileges are defined </a:t>
            </a:r>
            <a:r>
              <a:rPr lang="en-IN" sz="2900" dirty="0" smtClean="0">
                <a:latin typeface="Times New Roman" pitchFamily="18" charset="0"/>
                <a:cs typeface="Times New Roman" pitchFamily="18" charset="0"/>
              </a:rPr>
              <a:t>in Article 105 of the Indian Constitution.</a:t>
            </a:r>
            <a:endParaRPr lang="en-IN" sz="2900" dirty="0" smtClean="0">
              <a:latin typeface="Times New Roman" pitchFamily="18" charset="0"/>
              <a:cs typeface="Times New Roman" pitchFamily="18" charset="0"/>
            </a:endParaRPr>
          </a:p>
          <a:p>
            <a:r>
              <a:rPr lang="en-US" sz="2900" dirty="0" smtClean="0">
                <a:latin typeface="Times New Roman" pitchFamily="18" charset="0"/>
                <a:cs typeface="Times New Roman" pitchFamily="18" charset="0"/>
              </a:rPr>
              <a:t>No </a:t>
            </a:r>
            <a:r>
              <a:rPr lang="en-US" sz="2900" dirty="0">
                <a:latin typeface="Times New Roman" pitchFamily="18" charset="0"/>
                <a:cs typeface="Times New Roman" pitchFamily="18" charset="0"/>
              </a:rPr>
              <a:t>member is liable in court for whatever he says in parliament.</a:t>
            </a:r>
          </a:p>
          <a:p>
            <a:pPr algn="just"/>
            <a:r>
              <a:rPr lang="en-IN" sz="2900" dirty="0" smtClean="0">
                <a:latin typeface="Times New Roman" pitchFamily="18" charset="0"/>
                <a:cs typeface="Times New Roman" pitchFamily="18" charset="0"/>
              </a:rPr>
              <a:t>Freedom from </a:t>
            </a:r>
            <a:r>
              <a:rPr lang="en-IN" sz="2900" dirty="0" smtClean="0">
                <a:latin typeface="Times New Roman" pitchFamily="18" charset="0"/>
                <a:cs typeface="Times New Roman" pitchFamily="18" charset="0"/>
              </a:rPr>
              <a:t>Arrest:</a:t>
            </a:r>
          </a:p>
          <a:p>
            <a:pPr algn="just"/>
            <a:r>
              <a:rPr lang="en-IN" sz="2900" dirty="0" smtClean="0">
                <a:latin typeface="Times New Roman" pitchFamily="18" charset="0"/>
                <a:cs typeface="Times New Roman" pitchFamily="18" charset="0"/>
              </a:rPr>
              <a:t>The </a:t>
            </a:r>
            <a:r>
              <a:rPr lang="en-IN" sz="2900" dirty="0" smtClean="0">
                <a:latin typeface="Times New Roman" pitchFamily="18" charset="0"/>
                <a:cs typeface="Times New Roman" pitchFamily="18" charset="0"/>
              </a:rPr>
              <a:t>members enjoy freedom from arrest in any civil case 40 days before and after the adjournment of the house and also when the house is in session. </a:t>
            </a:r>
            <a:endParaRPr lang="en-IN" sz="2900" dirty="0" smtClean="0">
              <a:latin typeface="Times New Roman" pitchFamily="18" charset="0"/>
              <a:cs typeface="Times New Roman" pitchFamily="18" charset="0"/>
            </a:endParaRPr>
          </a:p>
          <a:p>
            <a:pPr algn="just"/>
            <a:r>
              <a:rPr lang="en-IN" sz="2900" dirty="0" smtClean="0">
                <a:latin typeface="Times New Roman" pitchFamily="18" charset="0"/>
                <a:cs typeface="Times New Roman" pitchFamily="18" charset="0"/>
              </a:rPr>
              <a:t>No </a:t>
            </a:r>
            <a:r>
              <a:rPr lang="en-IN" sz="2900" dirty="0" smtClean="0">
                <a:latin typeface="Times New Roman" pitchFamily="18" charset="0"/>
                <a:cs typeface="Times New Roman" pitchFamily="18" charset="0"/>
              </a:rPr>
              <a:t>member can be arrested from the limits of the parliament without the permission of the house to which s/he </a:t>
            </a:r>
            <a:r>
              <a:rPr lang="en-IN" sz="2900" dirty="0" smtClean="0">
                <a:latin typeface="Times New Roman" pitchFamily="18" charset="0"/>
                <a:cs typeface="Times New Roman" pitchFamily="18" charset="0"/>
              </a:rPr>
              <a:t>belongs.</a:t>
            </a:r>
            <a:endParaRPr lang="en-IN" sz="2900" dirty="0" smtClean="0">
              <a:latin typeface="Times New Roman" pitchFamily="18" charset="0"/>
              <a:cs typeface="Times New Roman" pitchFamily="18" charset="0"/>
            </a:endParaRPr>
          </a:p>
          <a:p>
            <a:pPr algn="just"/>
            <a:r>
              <a:rPr lang="en-IN" sz="2900" dirty="0" smtClean="0">
                <a:latin typeface="Times New Roman" pitchFamily="18" charset="0"/>
                <a:cs typeface="Times New Roman" pitchFamily="18" charset="0"/>
              </a:rPr>
              <a:t>If </a:t>
            </a:r>
            <a:r>
              <a:rPr lang="en-IN" sz="2900" dirty="0" smtClean="0">
                <a:latin typeface="Times New Roman" pitchFamily="18" charset="0"/>
                <a:cs typeface="Times New Roman" pitchFamily="18" charset="0"/>
              </a:rPr>
              <a:t>the detention of any members of the parliament is made, the chairman or the speaker should be informed by the concerned authority, of the reason for the </a:t>
            </a:r>
            <a:r>
              <a:rPr lang="en-IN" sz="2900" dirty="0" smtClean="0">
                <a:latin typeface="Times New Roman" pitchFamily="18" charset="0"/>
                <a:cs typeface="Times New Roman" pitchFamily="18" charset="0"/>
              </a:rPr>
              <a:t>arrest.</a:t>
            </a:r>
          </a:p>
          <a:p>
            <a:pPr algn="just"/>
            <a:r>
              <a:rPr lang="en-IN" sz="2900" dirty="0" smtClean="0">
                <a:latin typeface="Times New Roman" pitchFamily="18" charset="0"/>
                <a:cs typeface="Times New Roman" pitchFamily="18" charset="0"/>
              </a:rPr>
              <a:t>But </a:t>
            </a:r>
            <a:r>
              <a:rPr lang="en-IN" sz="2900" dirty="0" smtClean="0">
                <a:latin typeface="Times New Roman" pitchFamily="18" charset="0"/>
                <a:cs typeface="Times New Roman" pitchFamily="18" charset="0"/>
              </a:rPr>
              <a:t>a member can be arrested outside the limits of the house on criminal charges against him under </a:t>
            </a:r>
            <a:r>
              <a:rPr lang="en-IN" sz="2900" dirty="0" smtClean="0">
                <a:latin typeface="Times New Roman" pitchFamily="18" charset="0"/>
                <a:cs typeface="Times New Roman" pitchFamily="18" charset="0"/>
              </a:rPr>
              <a:t>the POTA,</a:t>
            </a:r>
            <a:r>
              <a:rPr lang="en-IN" sz="2900" dirty="0" smtClean="0">
                <a:latin typeface="Times New Roman" pitchFamily="18" charset="0"/>
                <a:cs typeface="Times New Roman" pitchFamily="18" charset="0"/>
              </a:rPr>
              <a:t> the Essential Services Maintenance Act (ESMA</a:t>
            </a:r>
            <a:r>
              <a:rPr lang="en-IN" sz="2900" dirty="0" smtClean="0">
                <a:latin typeface="Times New Roman" pitchFamily="18" charset="0"/>
                <a:cs typeface="Times New Roman" pitchFamily="18" charset="0"/>
              </a:rPr>
              <a:t>),</a:t>
            </a:r>
            <a:r>
              <a:rPr lang="en-IN" sz="2900" dirty="0" smtClean="0">
                <a:latin typeface="Times New Roman" pitchFamily="18" charset="0"/>
                <a:cs typeface="Times New Roman" pitchFamily="18" charset="0"/>
                <a:hlinkClick r:id="rId2"/>
              </a:rPr>
              <a:t> </a:t>
            </a:r>
            <a:r>
              <a:rPr lang="en-IN" sz="2900" dirty="0" smtClean="0">
                <a:latin typeface="Times New Roman" pitchFamily="18" charset="0"/>
                <a:cs typeface="Times New Roman" pitchFamily="18" charset="0"/>
              </a:rPr>
              <a:t> NSA </a:t>
            </a:r>
            <a:r>
              <a:rPr lang="en-IN" sz="2900" dirty="0" smtClean="0">
                <a:latin typeface="Times New Roman" pitchFamily="18" charset="0"/>
                <a:cs typeface="Times New Roman" pitchFamily="18" charset="0"/>
              </a:rPr>
              <a:t>or any such act.</a:t>
            </a:r>
          </a:p>
          <a:p>
            <a:endParaRPr lang="en-US" dirty="0"/>
          </a:p>
        </p:txBody>
      </p:sp>
    </p:spTree>
    <p:extLst>
      <p:ext uri="{BB962C8B-B14F-4D97-AF65-F5344CB8AC3E}">
        <p14:creationId xmlns:p14="http://schemas.microsoft.com/office/powerpoint/2010/main" xmlns="" val="166572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PRIVILEGES (Cont.)</a:t>
            </a:r>
            <a:endParaRPr lang="en-IN" dirty="0"/>
          </a:p>
        </p:txBody>
      </p:sp>
      <p:sp>
        <p:nvSpPr>
          <p:cNvPr id="3" name="Content Placeholder 2"/>
          <p:cNvSpPr>
            <a:spLocks noGrp="1"/>
          </p:cNvSpPr>
          <p:nvPr>
            <p:ph idx="1"/>
          </p:nvPr>
        </p:nvSpPr>
        <p:spPr>
          <a:xfrm>
            <a:off x="5095868" y="142852"/>
            <a:ext cx="6858048" cy="6572296"/>
          </a:xfrm>
        </p:spPr>
        <p:txBody>
          <a:bodyPr>
            <a:normAutofit lnSpcReduction="10000"/>
          </a:bodyPr>
          <a:lstStyle/>
          <a:p>
            <a:pPr algn="just"/>
            <a:r>
              <a:rPr lang="en-IN" sz="2200" dirty="0" smtClean="0">
                <a:latin typeface="Times New Roman" pitchFamily="18" charset="0"/>
                <a:cs typeface="Times New Roman" pitchFamily="18" charset="0"/>
              </a:rPr>
              <a:t>The freedom of speech and </a:t>
            </a:r>
            <a:r>
              <a:rPr lang="en-IN" sz="2200" dirty="0" smtClean="0">
                <a:latin typeface="Times New Roman" pitchFamily="18" charset="0"/>
                <a:cs typeface="Times New Roman" pitchFamily="18" charset="0"/>
              </a:rPr>
              <a:t>is </a:t>
            </a:r>
            <a:r>
              <a:rPr lang="en-IN" sz="2200" dirty="0" smtClean="0">
                <a:latin typeface="Times New Roman" pitchFamily="18" charset="0"/>
                <a:cs typeface="Times New Roman" pitchFamily="18" charset="0"/>
              </a:rPr>
              <a:t>subject to rules and orders which regulate the proceedings of the parliament.</a:t>
            </a:r>
          </a:p>
          <a:p>
            <a:pPr algn="just">
              <a:buNone/>
            </a:pPr>
            <a:r>
              <a:rPr lang="en-IN" sz="2200" dirty="0" smtClean="0">
                <a:latin typeface="Times New Roman" pitchFamily="18" charset="0"/>
                <a:cs typeface="Times New Roman" pitchFamily="18" charset="0"/>
              </a:rPr>
              <a:t> Limitations:</a:t>
            </a:r>
          </a:p>
          <a:p>
            <a:pPr algn="just"/>
            <a:r>
              <a:rPr lang="en-IN" sz="2200" dirty="0" smtClean="0">
                <a:latin typeface="Times New Roman" pitchFamily="18" charset="0"/>
                <a:cs typeface="Times New Roman" pitchFamily="18" charset="0"/>
              </a:rPr>
              <a:t>Freedom </a:t>
            </a:r>
            <a:r>
              <a:rPr lang="en-IN" sz="2200" dirty="0" smtClean="0">
                <a:latin typeface="Times New Roman" pitchFamily="18" charset="0"/>
                <a:cs typeface="Times New Roman" pitchFamily="18" charset="0"/>
              </a:rPr>
              <a:t>of speech should be in accordance with the constitutional provisions and subject to rules and procedures of the parliament, as stated under Article 118 of the </a:t>
            </a:r>
            <a:r>
              <a:rPr lang="en-IN" sz="2200" dirty="0" smtClean="0">
                <a:latin typeface="Times New Roman" pitchFamily="18" charset="0"/>
                <a:cs typeface="Times New Roman" pitchFamily="18" charset="0"/>
              </a:rPr>
              <a:t>Constitution.</a:t>
            </a:r>
            <a:endParaRPr lang="en-IN" sz="2200" dirty="0" smtClean="0">
              <a:latin typeface="Times New Roman" pitchFamily="18" charset="0"/>
              <a:cs typeface="Times New Roman" pitchFamily="18" charset="0"/>
            </a:endParaRPr>
          </a:p>
          <a:p>
            <a:pPr algn="just"/>
            <a:r>
              <a:rPr lang="en-IN" sz="2200" dirty="0" smtClean="0">
                <a:latin typeface="Times New Roman" pitchFamily="18" charset="0"/>
                <a:cs typeface="Times New Roman" pitchFamily="18" charset="0"/>
              </a:rPr>
              <a:t>Under</a:t>
            </a:r>
            <a:r>
              <a:rPr lang="en-IN" sz="2200" dirty="0" smtClean="0">
                <a:latin typeface="Times New Roman" pitchFamily="18" charset="0"/>
                <a:cs typeface="Times New Roman" pitchFamily="18" charset="0"/>
              </a:rPr>
              <a:t> Article 121 of the Constitution, the members of the parliament are restricted from discussing the conduct of the judges of </a:t>
            </a:r>
            <a:r>
              <a:rPr lang="en-IN" sz="2200" dirty="0" smtClean="0">
                <a:latin typeface="Times New Roman" pitchFamily="18" charset="0"/>
                <a:cs typeface="Times New Roman" pitchFamily="18" charset="0"/>
              </a:rPr>
              <a:t>the Supreme Court and </a:t>
            </a:r>
            <a:r>
              <a:rPr lang="en-IN" sz="2200" dirty="0" smtClean="0">
                <a:latin typeface="Times New Roman" pitchFamily="18" charset="0"/>
                <a:cs typeface="Times New Roman" pitchFamily="18" charset="0"/>
              </a:rPr>
              <a:t>the High Court. </a:t>
            </a:r>
            <a:endParaRPr lang="en-IN" sz="2200" dirty="0" smtClean="0">
              <a:latin typeface="Times New Roman" pitchFamily="18" charset="0"/>
              <a:cs typeface="Times New Roman" pitchFamily="18" charset="0"/>
            </a:endParaRPr>
          </a:p>
          <a:p>
            <a:pPr algn="just">
              <a:buNone/>
            </a:pPr>
            <a:r>
              <a:rPr lang="en-IN" sz="2200" dirty="0" smtClean="0">
                <a:latin typeface="Times New Roman" pitchFamily="18" charset="0"/>
                <a:cs typeface="Times New Roman" pitchFamily="18" charset="0"/>
              </a:rPr>
              <a:t>Right to Exclude </a:t>
            </a:r>
            <a:r>
              <a:rPr lang="en-IN" sz="2200" dirty="0" smtClean="0">
                <a:latin typeface="Times New Roman" pitchFamily="18" charset="0"/>
                <a:cs typeface="Times New Roman" pitchFamily="18" charset="0"/>
              </a:rPr>
              <a:t>Strangers:</a:t>
            </a:r>
          </a:p>
          <a:p>
            <a:pPr algn="just"/>
            <a:r>
              <a:rPr lang="en-IN" sz="2200" dirty="0" smtClean="0">
                <a:latin typeface="Times New Roman" pitchFamily="18" charset="0"/>
                <a:cs typeface="Times New Roman" pitchFamily="18" charset="0"/>
              </a:rPr>
              <a:t>The </a:t>
            </a:r>
            <a:r>
              <a:rPr lang="en-IN" sz="2200" dirty="0" smtClean="0">
                <a:latin typeface="Times New Roman" pitchFamily="18" charset="0"/>
                <a:cs typeface="Times New Roman" pitchFamily="18" charset="0"/>
              </a:rPr>
              <a:t>members of the house have the power and right to exclude strangers who are not members of the house from the proceedings. This right is very essential for securing free and fair discussion in the house</a:t>
            </a:r>
            <a:r>
              <a:rPr lang="en-IN" sz="2200" dirty="0" smtClean="0"/>
              <a:t>.</a:t>
            </a:r>
          </a:p>
          <a:p>
            <a:endParaRPr lang="en-IN" dirty="0"/>
          </a:p>
        </p:txBody>
      </p:sp>
    </p:spTree>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xmlns=""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otalTime>0</TotalTime>
  <Words>122</Words>
  <Application>Microsoft Office PowerPoint</Application>
  <PresentationFormat>Custom</PresentationFormat>
  <Paragraphs>18</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Atlas</vt:lpstr>
      <vt:lpstr>Privileges of members of parliament</vt:lpstr>
      <vt:lpstr>Privileges</vt:lpstr>
      <vt:lpstr>PRIVILEGES (Cont.)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Privileges of members of parliament</dc:title>
  <dc:creator>paromita.jnu@gmail.com</dc:creator>
  <cp:lastModifiedBy>political science</cp:lastModifiedBy>
  <cp:revision>3</cp:revision>
  <dcterms:created xsi:type="dcterms:W3CDTF">2020-05-11T04:12:12Z</dcterms:created>
  <dcterms:modified xsi:type="dcterms:W3CDTF">2022-11-05T07:00:13Z</dcterms:modified>
</cp:coreProperties>
</file>