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5/29/2021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5/29/2021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5/29/2021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5/29/2021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5/29/2021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5/29/2021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5/29/2021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5/29/2021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915C7B-41A4-9C47-AE74-4BD4DDA0BE4C}"/>
              </a:ext>
            </a:extLst>
          </p:cNvPr>
          <p:cNvSpPr>
            <a:spLocks noGrp="1"/>
          </p:cNvSpPr>
          <p:nvPr>
            <p:ph type="ctrTitle"/>
          </p:nvPr>
        </p:nvSpPr>
        <p:spPr/>
        <p:txBody>
          <a:bodyPr/>
          <a:lstStyle/>
          <a:p>
            <a:r>
              <a:rPr lang="en-US"/>
              <a:t>Lawmaking Procedure in Parliament</a:t>
            </a:r>
          </a:p>
        </p:txBody>
      </p:sp>
      <p:sp>
        <p:nvSpPr>
          <p:cNvPr id="3" name="Subtitle 2">
            <a:extLst>
              <a:ext uri="{FF2B5EF4-FFF2-40B4-BE49-F238E27FC236}">
                <a16:creationId xmlns:a16="http://schemas.microsoft.com/office/drawing/2014/main" xmlns="" id="{C96CD4B1-7EDC-D744-B085-0834CBCEDE72}"/>
              </a:ext>
            </a:extLst>
          </p:cNvPr>
          <p:cNvSpPr>
            <a:spLocks noGrp="1"/>
          </p:cNvSpPr>
          <p:nvPr>
            <p:ph type="subTitle" idx="1"/>
          </p:nvPr>
        </p:nvSpPr>
        <p:spPr/>
        <p:txBody>
          <a:bodyPr/>
          <a:lstStyle/>
          <a:p>
            <a:r>
              <a:rPr lang="en-US"/>
              <a:t>Dr. Paromita Chakeaborty, Surendranath College</a:t>
            </a:r>
          </a:p>
        </p:txBody>
      </p:sp>
    </p:spTree>
    <p:extLst>
      <p:ext uri="{BB962C8B-B14F-4D97-AF65-F5344CB8AC3E}">
        <p14:creationId xmlns:p14="http://schemas.microsoft.com/office/powerpoint/2010/main" val="1412760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C5C96E-066E-4F49-AD9A-0CCD479A78AD}"/>
              </a:ext>
            </a:extLst>
          </p:cNvPr>
          <p:cNvSpPr>
            <a:spLocks noGrp="1"/>
          </p:cNvSpPr>
          <p:nvPr>
            <p:ph type="title"/>
          </p:nvPr>
        </p:nvSpPr>
        <p:spPr/>
        <p:txBody>
          <a:bodyPr/>
          <a:lstStyle/>
          <a:p>
            <a:r>
              <a:rPr lang="en-US"/>
              <a:t>Introduction </a:t>
            </a:r>
          </a:p>
        </p:txBody>
      </p:sp>
      <p:sp>
        <p:nvSpPr>
          <p:cNvPr id="3" name="Content Placeholder 2">
            <a:extLst>
              <a:ext uri="{FF2B5EF4-FFF2-40B4-BE49-F238E27FC236}">
                <a16:creationId xmlns:a16="http://schemas.microsoft.com/office/drawing/2014/main" xmlns="" id="{B88B8619-6D08-CB44-A8C6-B98BA6DA16E0}"/>
              </a:ext>
            </a:extLst>
          </p:cNvPr>
          <p:cNvSpPr>
            <a:spLocks noGrp="1"/>
          </p:cNvSpPr>
          <p:nvPr>
            <p:ph idx="1"/>
          </p:nvPr>
        </p:nvSpPr>
        <p:spPr/>
        <p:txBody>
          <a:bodyPr/>
          <a:lstStyle/>
          <a:p>
            <a:r>
              <a:rPr lang="en-US"/>
              <a:t>The parliament frames laws for the country, any member can introduce a legislation for the purpose of a law. This resolution is introduced in the house on a special form and it is called a bill.</a:t>
            </a:r>
          </a:p>
        </p:txBody>
      </p:sp>
    </p:spTree>
    <p:extLst>
      <p:ext uri="{BB962C8B-B14F-4D97-AF65-F5344CB8AC3E}">
        <p14:creationId xmlns:p14="http://schemas.microsoft.com/office/powerpoint/2010/main" val="3436012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F4E943-1FB0-2144-8DE3-990578DBD670}"/>
              </a:ext>
            </a:extLst>
          </p:cNvPr>
          <p:cNvSpPr>
            <a:spLocks noGrp="1"/>
          </p:cNvSpPr>
          <p:nvPr>
            <p:ph type="title"/>
          </p:nvPr>
        </p:nvSpPr>
        <p:spPr/>
        <p:txBody>
          <a:bodyPr/>
          <a:lstStyle/>
          <a:p>
            <a:r>
              <a:rPr lang="en-US"/>
              <a:t>Stage 1: Introduction of bill</a:t>
            </a:r>
          </a:p>
        </p:txBody>
      </p:sp>
      <p:sp>
        <p:nvSpPr>
          <p:cNvPr id="3" name="Content Placeholder 2">
            <a:extLst>
              <a:ext uri="{FF2B5EF4-FFF2-40B4-BE49-F238E27FC236}">
                <a16:creationId xmlns:a16="http://schemas.microsoft.com/office/drawing/2014/main" xmlns="" id="{4CB75B00-E0D5-8E48-A793-0A2FF62D3279}"/>
              </a:ext>
            </a:extLst>
          </p:cNvPr>
          <p:cNvSpPr>
            <a:spLocks noGrp="1"/>
          </p:cNvSpPr>
          <p:nvPr>
            <p:ph idx="1"/>
          </p:nvPr>
        </p:nvSpPr>
        <p:spPr/>
        <p:txBody>
          <a:bodyPr/>
          <a:lstStyle/>
          <a:p>
            <a:r>
              <a:rPr lang="en-US"/>
              <a:t>A member can introduce a bill in the same house of which he is a member. The mover of the bill has to give a notice to this effect one month earlier. On the fixed date the mover seeks the permission of the house on moving the bill. After the permission of the house the member reads the title of the bill.</a:t>
            </a:r>
          </a:p>
        </p:txBody>
      </p:sp>
    </p:spTree>
    <p:extLst>
      <p:ext uri="{BB962C8B-B14F-4D97-AF65-F5344CB8AC3E}">
        <p14:creationId xmlns:p14="http://schemas.microsoft.com/office/powerpoint/2010/main" val="140989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BA1D31-61E8-6B48-BD47-11D5791F9406}"/>
              </a:ext>
            </a:extLst>
          </p:cNvPr>
          <p:cNvSpPr>
            <a:spLocks noGrp="1"/>
          </p:cNvSpPr>
          <p:nvPr>
            <p:ph type="title"/>
          </p:nvPr>
        </p:nvSpPr>
        <p:spPr/>
        <p:txBody>
          <a:bodyPr/>
          <a:lstStyle/>
          <a:p>
            <a:r>
              <a:rPr lang="en-US"/>
              <a:t>Stage 2: First reading</a:t>
            </a:r>
          </a:p>
        </p:txBody>
      </p:sp>
      <p:sp>
        <p:nvSpPr>
          <p:cNvPr id="3" name="Content Placeholder 2">
            <a:extLst>
              <a:ext uri="{FF2B5EF4-FFF2-40B4-BE49-F238E27FC236}">
                <a16:creationId xmlns:a16="http://schemas.microsoft.com/office/drawing/2014/main" xmlns="" id="{F1395BD6-A224-1B4F-B2B2-607C34962637}"/>
              </a:ext>
            </a:extLst>
          </p:cNvPr>
          <p:cNvSpPr>
            <a:spLocks noGrp="1"/>
          </p:cNvSpPr>
          <p:nvPr>
            <p:ph idx="1"/>
          </p:nvPr>
        </p:nvSpPr>
        <p:spPr/>
        <p:txBody>
          <a:bodyPr/>
          <a:lstStyle/>
          <a:p>
            <a:r>
              <a:rPr lang="en-US"/>
              <a:t>Generally another date is fixed for this stage, after getting the permission of the house the member explains the principles and objectives of the bill. Other members of the house express their opinions in favor or against the bill. In this stage if the majority of the members oppose the bill it is dropped, if not the bill is sent to the select committee for suggestions. The committee’s consists of 20 to 30 members which are taken from among the house. They examine the bill in detail and analyze the merits and demerits of the bill.</a:t>
            </a:r>
          </a:p>
        </p:txBody>
      </p:sp>
    </p:spTree>
    <p:extLst>
      <p:ext uri="{BB962C8B-B14F-4D97-AF65-F5344CB8AC3E}">
        <p14:creationId xmlns:p14="http://schemas.microsoft.com/office/powerpoint/2010/main" val="1636237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1B5A93-FA4F-E94F-953A-C881AD308B76}"/>
              </a:ext>
            </a:extLst>
          </p:cNvPr>
          <p:cNvSpPr>
            <a:spLocks noGrp="1"/>
          </p:cNvSpPr>
          <p:nvPr>
            <p:ph type="title"/>
          </p:nvPr>
        </p:nvSpPr>
        <p:spPr/>
        <p:txBody>
          <a:bodyPr/>
          <a:lstStyle/>
          <a:p>
            <a:r>
              <a:rPr lang="en-US"/>
              <a:t>Stage 2: Second reading </a:t>
            </a:r>
          </a:p>
        </p:txBody>
      </p:sp>
      <p:sp>
        <p:nvSpPr>
          <p:cNvPr id="3" name="Content Placeholder 2">
            <a:extLst>
              <a:ext uri="{FF2B5EF4-FFF2-40B4-BE49-F238E27FC236}">
                <a16:creationId xmlns:a16="http://schemas.microsoft.com/office/drawing/2014/main" xmlns="" id="{BD41AE16-E0DA-7844-AD60-B3BC57C3C003}"/>
              </a:ext>
            </a:extLst>
          </p:cNvPr>
          <p:cNvSpPr>
            <a:spLocks noGrp="1"/>
          </p:cNvSpPr>
          <p:nvPr>
            <p:ph idx="1"/>
          </p:nvPr>
        </p:nvSpPr>
        <p:spPr/>
        <p:txBody>
          <a:bodyPr/>
          <a:lstStyle/>
          <a:p>
            <a:r>
              <a:rPr lang="en-US"/>
              <a:t>Here a day is fixed for discussing the report of the select committee. In this stage the house debates the bill in detail clause by clause. The views of the select committee are also discussed here. The members of the house can also suggest changes to the bill.</a:t>
            </a:r>
          </a:p>
        </p:txBody>
      </p:sp>
    </p:spTree>
    <p:extLst>
      <p:ext uri="{BB962C8B-B14F-4D97-AF65-F5344CB8AC3E}">
        <p14:creationId xmlns:p14="http://schemas.microsoft.com/office/powerpoint/2010/main" val="1741956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01875E-223D-A34B-9111-D186DDDB2627}"/>
              </a:ext>
            </a:extLst>
          </p:cNvPr>
          <p:cNvSpPr>
            <a:spLocks noGrp="1"/>
          </p:cNvSpPr>
          <p:nvPr>
            <p:ph type="title"/>
          </p:nvPr>
        </p:nvSpPr>
        <p:spPr/>
        <p:txBody>
          <a:bodyPr/>
          <a:lstStyle/>
          <a:p>
            <a:r>
              <a:rPr lang="en-US"/>
              <a:t>Stage 3: Third reading</a:t>
            </a:r>
          </a:p>
        </p:txBody>
      </p:sp>
      <p:sp>
        <p:nvSpPr>
          <p:cNvPr id="3" name="Content Placeholder 2">
            <a:extLst>
              <a:ext uri="{FF2B5EF4-FFF2-40B4-BE49-F238E27FC236}">
                <a16:creationId xmlns:a16="http://schemas.microsoft.com/office/drawing/2014/main" xmlns="" id="{AED7C261-90EE-0C44-AD5A-1067164F5905}"/>
              </a:ext>
            </a:extLst>
          </p:cNvPr>
          <p:cNvSpPr>
            <a:spLocks noGrp="1"/>
          </p:cNvSpPr>
          <p:nvPr>
            <p:ph idx="1"/>
          </p:nvPr>
        </p:nvSpPr>
        <p:spPr/>
        <p:txBody>
          <a:bodyPr/>
          <a:lstStyle/>
          <a:p>
            <a:r>
              <a:rPr lang="en-US"/>
              <a:t>After the bill is passed in the 2</a:t>
            </a:r>
            <a:r>
              <a:rPr lang="en-US" baseline="30000"/>
              <a:t>nd</a:t>
            </a:r>
            <a:r>
              <a:rPr lang="en-US"/>
              <a:t>  reading it is sent to the third reading, this is the last stage of the bill. There is hence not much discussion on the bill in this stage. Here the entire bill is put to vote. </a:t>
            </a:r>
          </a:p>
          <a:p>
            <a:r>
              <a:rPr lang="en-US"/>
              <a:t>After the bill is passed by one house it goes to the second house where it passes through similar stages, if the bill is passed by both houses it goes to the president for its assent, if not a joint sitting of both houses is called to decide the fate of the bill.</a:t>
            </a:r>
          </a:p>
        </p:txBody>
      </p:sp>
    </p:spTree>
    <p:extLst>
      <p:ext uri="{BB962C8B-B14F-4D97-AF65-F5344CB8AC3E}">
        <p14:creationId xmlns:p14="http://schemas.microsoft.com/office/powerpoint/2010/main" val="1332006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Passage of a money bill</a:t>
            </a:r>
            <a:endParaRPr lang="en-IN" dirty="0"/>
          </a:p>
        </p:txBody>
      </p:sp>
      <p:sp>
        <p:nvSpPr>
          <p:cNvPr id="3" name="Content Placeholder 2"/>
          <p:cNvSpPr>
            <a:spLocks noGrp="1"/>
          </p:cNvSpPr>
          <p:nvPr>
            <p:ph idx="1"/>
          </p:nvPr>
        </p:nvSpPr>
        <p:spPr/>
        <p:txBody>
          <a:bodyPr/>
          <a:lstStyle/>
          <a:p>
            <a:r>
              <a:rPr lang="en-US" dirty="0" smtClean="0"/>
              <a:t>Stage 1: The budget is presented in the </a:t>
            </a:r>
            <a:r>
              <a:rPr lang="en-US" dirty="0" err="1" smtClean="0"/>
              <a:t>Lok</a:t>
            </a:r>
            <a:r>
              <a:rPr lang="en-US" dirty="0" smtClean="0"/>
              <a:t> </a:t>
            </a:r>
            <a:r>
              <a:rPr lang="en-US" dirty="0" err="1"/>
              <a:t>S</a:t>
            </a:r>
            <a:r>
              <a:rPr lang="en-US" dirty="0" err="1" smtClean="0"/>
              <a:t>abha</a:t>
            </a:r>
            <a:r>
              <a:rPr lang="en-US" dirty="0" smtClean="0"/>
              <a:t> by the finance minister with a speech known as the budget speech the speech is generally a survey of the financial position of the country and the upcoming economic policy of the government. After the speech the copies of the budget are circulated among members.</a:t>
            </a:r>
          </a:p>
          <a:p>
            <a:r>
              <a:rPr lang="en-US" dirty="0" smtClean="0"/>
              <a:t>Stage II- after three days the discussion of the budget takes place. Here the budget as a whole is discussed.</a:t>
            </a:r>
          </a:p>
          <a:p>
            <a:r>
              <a:rPr lang="en-US" dirty="0" smtClean="0"/>
              <a:t>Stage III- in this stage the voting of demands takes place. This means the </a:t>
            </a:r>
            <a:r>
              <a:rPr lang="en-US" dirty="0" err="1" smtClean="0"/>
              <a:t>Lok</a:t>
            </a:r>
            <a:r>
              <a:rPr lang="en-US" dirty="0" smtClean="0"/>
              <a:t> </a:t>
            </a:r>
            <a:r>
              <a:rPr lang="en-US" dirty="0" err="1"/>
              <a:t>S</a:t>
            </a:r>
            <a:r>
              <a:rPr lang="en-US" dirty="0" err="1" smtClean="0"/>
              <a:t>abha</a:t>
            </a:r>
            <a:r>
              <a:rPr lang="en-US" dirty="0" smtClean="0"/>
              <a:t> for grants authority to spend the amounts asked for in order to run the administration. There are three things which happen here. (a) the </a:t>
            </a:r>
            <a:r>
              <a:rPr lang="en-US" dirty="0" err="1"/>
              <a:t>L</a:t>
            </a:r>
            <a:r>
              <a:rPr lang="en-US" dirty="0" err="1" smtClean="0"/>
              <a:t>ok</a:t>
            </a:r>
            <a:r>
              <a:rPr lang="en-US" dirty="0" smtClean="0"/>
              <a:t> </a:t>
            </a:r>
            <a:r>
              <a:rPr lang="en-US" dirty="0" err="1"/>
              <a:t>S</a:t>
            </a:r>
            <a:r>
              <a:rPr lang="en-US" dirty="0" err="1" smtClean="0"/>
              <a:t>abha</a:t>
            </a:r>
            <a:r>
              <a:rPr lang="en-US" dirty="0" smtClean="0"/>
              <a:t> accepts the demands, (b) refuses the demand, (c) reduces the demand.</a:t>
            </a:r>
            <a:endParaRPr lang="en-US" dirty="0"/>
          </a:p>
        </p:txBody>
      </p:sp>
    </p:spTree>
    <p:extLst>
      <p:ext uri="{BB962C8B-B14F-4D97-AF65-F5344CB8AC3E}">
        <p14:creationId xmlns:p14="http://schemas.microsoft.com/office/powerpoint/2010/main" val="3594749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Passage of a money bill (cont.)</a:t>
            </a:r>
            <a:endParaRPr lang="en-IN" dirty="0"/>
          </a:p>
        </p:txBody>
      </p:sp>
      <p:sp>
        <p:nvSpPr>
          <p:cNvPr id="3" name="Content Placeholder 2"/>
          <p:cNvSpPr>
            <a:spLocks noGrp="1"/>
          </p:cNvSpPr>
          <p:nvPr>
            <p:ph idx="1"/>
          </p:nvPr>
        </p:nvSpPr>
        <p:spPr/>
        <p:txBody>
          <a:bodyPr/>
          <a:lstStyle/>
          <a:p>
            <a:r>
              <a:rPr lang="en-US" dirty="0" smtClean="0"/>
              <a:t>Appropriation bill- when the demands for grants are voted by the </a:t>
            </a:r>
            <a:r>
              <a:rPr lang="en-US" dirty="0" err="1" smtClean="0"/>
              <a:t>Lok</a:t>
            </a:r>
            <a:r>
              <a:rPr lang="en-US" dirty="0" smtClean="0"/>
              <a:t> </a:t>
            </a:r>
            <a:r>
              <a:rPr lang="en-US" dirty="0" err="1" smtClean="0"/>
              <a:t>Sabha</a:t>
            </a:r>
            <a:r>
              <a:rPr lang="en-US" dirty="0" smtClean="0"/>
              <a:t> they are put together with the charges of the consolidated fund of India and formed into an appropriation bill and passed by </a:t>
            </a:r>
            <a:r>
              <a:rPr lang="en-US" smtClean="0"/>
              <a:t>the house.</a:t>
            </a:r>
            <a:endParaRPr lang="en-IN"/>
          </a:p>
        </p:txBody>
      </p:sp>
    </p:spTree>
    <p:extLst>
      <p:ext uri="{BB962C8B-B14F-4D97-AF65-F5344CB8AC3E}">
        <p14:creationId xmlns:p14="http://schemas.microsoft.com/office/powerpoint/2010/main" val="132597497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xmlns=""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0</TotalTime>
  <Words>593</Words>
  <Application>Microsoft Office PowerPoint</Application>
  <PresentationFormat>Custom</PresentationFormat>
  <Paragraphs>19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Atlas</vt:lpstr>
      <vt:lpstr>Lawmaking Procedure in Parliament</vt:lpstr>
      <vt:lpstr>Introduction </vt:lpstr>
      <vt:lpstr>Stage 1: Introduction of bill</vt:lpstr>
      <vt:lpstr>Stage 2: First reading</vt:lpstr>
      <vt:lpstr>Stage 2: Second reading </vt:lpstr>
      <vt:lpstr>Stage 3: Third reading</vt:lpstr>
      <vt:lpstr>Passage of a money bill</vt:lpstr>
      <vt:lpstr>Passage of a money bill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Lawmaking Procedure in Parliament</dc:title>
  <dc:creator>paromita.jnu@gmail.com</dc:creator>
  <cp:lastModifiedBy>gautam</cp:lastModifiedBy>
  <cp:revision>4</cp:revision>
  <dcterms:created xsi:type="dcterms:W3CDTF">2020-04-15T04:40:18Z</dcterms:created>
  <dcterms:modified xsi:type="dcterms:W3CDTF">2021-05-29T14:31:23Z</dcterms:modified>
</cp:coreProperties>
</file>