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5/5/2021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5/5/2021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5/5/2021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5/5/2021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5/5/2021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DC23-9E1A-2C4D-A662-234ADF79390E}"/>
              </a:ext>
            </a:extLst>
          </p:cNvPr>
          <p:cNvSpPr>
            <a:spLocks noGrp="1"/>
          </p:cNvSpPr>
          <p:nvPr>
            <p:ph type="ctrTitle"/>
          </p:nvPr>
        </p:nvSpPr>
        <p:spPr/>
        <p:txBody>
          <a:bodyPr/>
          <a:lstStyle/>
          <a:p>
            <a:r>
              <a:rPr lang="en-US"/>
              <a:t>Authority in administration</a:t>
            </a:r>
          </a:p>
        </p:txBody>
      </p:sp>
      <p:sp>
        <p:nvSpPr>
          <p:cNvPr id="3" name="Subtitle 2">
            <a:extLst>
              <a:ext uri="{FF2B5EF4-FFF2-40B4-BE49-F238E27FC236}">
                <a16:creationId xmlns:a16="http://schemas.microsoft.com/office/drawing/2014/main" id="{6B6A02D9-6C57-8845-AC73-115823D36C32}"/>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26632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A485-7F08-DC4A-87F1-6B0FBE8A8624}"/>
              </a:ext>
            </a:extLst>
          </p:cNvPr>
          <p:cNvSpPr>
            <a:spLocks noGrp="1"/>
          </p:cNvSpPr>
          <p:nvPr>
            <p:ph type="title"/>
          </p:nvPr>
        </p:nvSpPr>
        <p:spPr/>
        <p:txBody>
          <a:bodyPr/>
          <a:lstStyle/>
          <a:p>
            <a:r>
              <a:rPr lang="en-US"/>
              <a:t>Features</a:t>
            </a:r>
          </a:p>
        </p:txBody>
      </p:sp>
      <p:sp>
        <p:nvSpPr>
          <p:cNvPr id="3" name="Content Placeholder 2">
            <a:extLst>
              <a:ext uri="{FF2B5EF4-FFF2-40B4-BE49-F238E27FC236}">
                <a16:creationId xmlns:a16="http://schemas.microsoft.com/office/drawing/2014/main" id="{5CE05953-9956-6042-8204-F17D0BE91460}"/>
              </a:ext>
            </a:extLst>
          </p:cNvPr>
          <p:cNvSpPr>
            <a:spLocks noGrp="1"/>
          </p:cNvSpPr>
          <p:nvPr>
            <p:ph idx="1"/>
          </p:nvPr>
        </p:nvSpPr>
        <p:spPr/>
        <p:txBody>
          <a:bodyPr/>
          <a:lstStyle/>
          <a:p>
            <a:r>
              <a:rPr lang="en-US"/>
              <a:t>Authority is exercised by making decisions and seeing that they are carried out.</a:t>
            </a:r>
          </a:p>
          <a:p>
            <a:r>
              <a:rPr lang="en-US"/>
              <a:t>Through authority the executive comes in a position where they can regulate the behaviour of their subordinates.</a:t>
            </a:r>
          </a:p>
          <a:p>
            <a:r>
              <a:rPr lang="en-US"/>
              <a:t>Here the right of giving order is legitimate.</a:t>
            </a:r>
          </a:p>
          <a:p>
            <a:r>
              <a:rPr lang="en-US"/>
              <a:t>The use of authority is determined by the personality of the person.</a:t>
            </a:r>
          </a:p>
        </p:txBody>
      </p:sp>
    </p:spTree>
    <p:extLst>
      <p:ext uri="{BB962C8B-B14F-4D97-AF65-F5344CB8AC3E}">
        <p14:creationId xmlns:p14="http://schemas.microsoft.com/office/powerpoint/2010/main" val="20629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FD83-0996-D843-B035-3B6A16383864}"/>
              </a:ext>
            </a:extLst>
          </p:cNvPr>
          <p:cNvSpPr>
            <a:spLocks noGrp="1"/>
          </p:cNvSpPr>
          <p:nvPr>
            <p:ph type="title"/>
          </p:nvPr>
        </p:nvSpPr>
        <p:spPr/>
        <p:txBody>
          <a:bodyPr/>
          <a:lstStyle/>
          <a:p>
            <a:r>
              <a:rPr lang="en-US"/>
              <a:t>Sources of authority</a:t>
            </a:r>
          </a:p>
        </p:txBody>
      </p:sp>
      <p:sp>
        <p:nvSpPr>
          <p:cNvPr id="3" name="Content Placeholder 2">
            <a:extLst>
              <a:ext uri="{FF2B5EF4-FFF2-40B4-BE49-F238E27FC236}">
                <a16:creationId xmlns:a16="http://schemas.microsoft.com/office/drawing/2014/main" id="{9563A808-F600-E842-BA1F-527F99B6EC2F}"/>
              </a:ext>
            </a:extLst>
          </p:cNvPr>
          <p:cNvSpPr>
            <a:spLocks noGrp="1"/>
          </p:cNvSpPr>
          <p:nvPr>
            <p:ph idx="1"/>
          </p:nvPr>
        </p:nvSpPr>
        <p:spPr/>
        <p:txBody>
          <a:bodyPr/>
          <a:lstStyle/>
          <a:p>
            <a:r>
              <a:rPr lang="en-US"/>
              <a:t>Formal authority theory- this theory states that the ultimate source of authority lies in the constitution.</a:t>
            </a:r>
          </a:p>
          <a:p>
            <a:r>
              <a:rPr lang="en-US"/>
              <a:t>Acceptance theory- this theory states that authority depends on the acceptance of the people who have to comply with it. Hence an administrator has authority to the extent that the subordinates accept it.</a:t>
            </a:r>
          </a:p>
          <a:p>
            <a:r>
              <a:rPr lang="en-US"/>
              <a:t>Competence theory- this theory states that authority is general by personal  competence of an individual. </a:t>
            </a:r>
          </a:p>
        </p:txBody>
      </p:sp>
    </p:spTree>
    <p:extLst>
      <p:ext uri="{BB962C8B-B14F-4D97-AF65-F5344CB8AC3E}">
        <p14:creationId xmlns:p14="http://schemas.microsoft.com/office/powerpoint/2010/main" val="62198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BC91-8B14-B746-A69D-622A249C1A27}"/>
              </a:ext>
            </a:extLst>
          </p:cNvPr>
          <p:cNvSpPr>
            <a:spLocks noGrp="1"/>
          </p:cNvSpPr>
          <p:nvPr>
            <p:ph type="title"/>
          </p:nvPr>
        </p:nvSpPr>
        <p:spPr/>
        <p:txBody>
          <a:bodyPr/>
          <a:lstStyle/>
          <a:p>
            <a:r>
              <a:rPr lang="en-US"/>
              <a:t>Authority: Max Weber</a:t>
            </a:r>
          </a:p>
        </p:txBody>
      </p:sp>
      <p:sp>
        <p:nvSpPr>
          <p:cNvPr id="3" name="Content Placeholder 2">
            <a:extLst>
              <a:ext uri="{FF2B5EF4-FFF2-40B4-BE49-F238E27FC236}">
                <a16:creationId xmlns:a16="http://schemas.microsoft.com/office/drawing/2014/main" id="{8099379D-2664-304B-98D9-1B5B1E1372D2}"/>
              </a:ext>
            </a:extLst>
          </p:cNvPr>
          <p:cNvSpPr>
            <a:spLocks noGrp="1"/>
          </p:cNvSpPr>
          <p:nvPr>
            <p:ph idx="1"/>
          </p:nvPr>
        </p:nvSpPr>
        <p:spPr/>
        <p:txBody>
          <a:bodyPr/>
          <a:lstStyle/>
          <a:p>
            <a:r>
              <a:rPr lang="en-US"/>
              <a:t>Traditional authority- Weber states that in this type of authority the leader has the authority by virtue of the status he has inherited. Here the ruler is obeyed because of certain traditions.</a:t>
            </a:r>
          </a:p>
          <a:p>
            <a:r>
              <a:rPr lang="en-US"/>
              <a:t>Charismatic Authority- this type of authority is based on the personal qualities of a leader. People obey the leader because of extraordinary abilities.</a:t>
            </a:r>
          </a:p>
          <a:p>
            <a:r>
              <a:rPr lang="en-US"/>
              <a:t>Legal authority- this form of authority is exercised through a system of rules and procedures. Here the bureaucracy is the focus of the administrative system.</a:t>
            </a:r>
          </a:p>
          <a:p>
            <a:endParaRPr lang="en-US"/>
          </a:p>
          <a:p>
            <a:endParaRPr lang="en-US"/>
          </a:p>
        </p:txBody>
      </p:sp>
    </p:spTree>
    <p:extLst>
      <p:ext uri="{BB962C8B-B14F-4D97-AF65-F5344CB8AC3E}">
        <p14:creationId xmlns:p14="http://schemas.microsoft.com/office/powerpoint/2010/main" val="161271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AA8-6B49-D34E-9671-94BC602ECB25}"/>
              </a:ext>
            </a:extLst>
          </p:cNvPr>
          <p:cNvSpPr>
            <a:spLocks noGrp="1"/>
          </p:cNvSpPr>
          <p:nvPr>
            <p:ph type="title"/>
          </p:nvPr>
        </p:nvSpPr>
        <p:spPr/>
        <p:txBody>
          <a:bodyPr/>
          <a:lstStyle/>
          <a:p>
            <a:r>
              <a:rPr lang="en-US"/>
              <a:t>Limits of authority</a:t>
            </a:r>
          </a:p>
        </p:txBody>
      </p:sp>
      <p:sp>
        <p:nvSpPr>
          <p:cNvPr id="3" name="Content Placeholder 2">
            <a:extLst>
              <a:ext uri="{FF2B5EF4-FFF2-40B4-BE49-F238E27FC236}">
                <a16:creationId xmlns:a16="http://schemas.microsoft.com/office/drawing/2014/main" id="{7FE0BBC3-8BE1-3147-8959-245AF19E0C85}"/>
              </a:ext>
            </a:extLst>
          </p:cNvPr>
          <p:cNvSpPr>
            <a:spLocks noGrp="1"/>
          </p:cNvSpPr>
          <p:nvPr>
            <p:ph idx="1"/>
          </p:nvPr>
        </p:nvSpPr>
        <p:spPr/>
        <p:txBody>
          <a:bodyPr/>
          <a:lstStyle/>
          <a:p>
            <a:r>
              <a:rPr lang="en-US"/>
              <a:t>Biological limiration- a manager cannot ask a subordinate to do something which he himself cannot do. For example climbing a wall.</a:t>
            </a:r>
          </a:p>
          <a:p>
            <a:r>
              <a:rPr lang="en-US"/>
              <a:t>Physical limitation- physical aspects such as climate and geographical factors limit authority.</a:t>
            </a:r>
          </a:p>
          <a:p>
            <a:r>
              <a:rPr lang="en-US"/>
              <a:t>Legal limitations- a manager has to exercise his authority within the bounds of various laws passed.</a:t>
            </a:r>
          </a:p>
          <a:p>
            <a:r>
              <a:rPr lang="en-US"/>
              <a:t>Social constraints- social factors impose restrictions on authority. For example employees must conform to a groups beliefs and codes.</a:t>
            </a:r>
          </a:p>
          <a:p>
            <a:endParaRPr lang="en-US"/>
          </a:p>
        </p:txBody>
      </p:sp>
    </p:spTree>
    <p:extLst>
      <p:ext uri="{BB962C8B-B14F-4D97-AF65-F5344CB8AC3E}">
        <p14:creationId xmlns:p14="http://schemas.microsoft.com/office/powerpoint/2010/main" val="69263790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Authority in administration</vt:lpstr>
      <vt:lpstr>Features</vt:lpstr>
      <vt:lpstr>Sources of authority</vt:lpstr>
      <vt:lpstr>Authority: Max Weber</vt:lpstr>
      <vt:lpstr>Limits of authority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Authority in administration</dc:title>
  <dc:creator>paromita.jnu@gmail.com</dc:creator>
  <cp:lastModifiedBy>paromita.jnu@gmail.com</cp:lastModifiedBy>
  <cp:revision>2</cp:revision>
  <dcterms:created xsi:type="dcterms:W3CDTF">2021-05-05T13:50:55Z</dcterms:created>
  <dcterms:modified xsi:type="dcterms:W3CDTF">2021-05-05T14:28:25Z</dcterms:modified>
</cp:coreProperties>
</file>