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5/14/2021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5/14/2021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E428-2F13-9843-A8BC-584BC58C28B8}"/>
              </a:ext>
            </a:extLst>
          </p:cNvPr>
          <p:cNvSpPr>
            <a:spLocks noGrp="1"/>
          </p:cNvSpPr>
          <p:nvPr>
            <p:ph type="ctrTitle"/>
          </p:nvPr>
        </p:nvSpPr>
        <p:spPr/>
        <p:txBody>
          <a:bodyPr/>
          <a:lstStyle/>
          <a:p>
            <a:r>
              <a:rPr lang="en-US"/>
              <a:t>Communication in administration</a:t>
            </a:r>
          </a:p>
        </p:txBody>
      </p:sp>
      <p:sp>
        <p:nvSpPr>
          <p:cNvPr id="3" name="Subtitle 2">
            <a:extLst>
              <a:ext uri="{FF2B5EF4-FFF2-40B4-BE49-F238E27FC236}">
                <a16:creationId xmlns:a16="http://schemas.microsoft.com/office/drawing/2014/main" id="{1A978EAE-66CF-904B-863C-390397E8E7D5}"/>
              </a:ext>
            </a:extLst>
          </p:cNvPr>
          <p:cNvSpPr>
            <a:spLocks noGrp="1"/>
          </p:cNvSpPr>
          <p:nvPr>
            <p:ph type="subTitle" idx="1"/>
          </p:nvPr>
        </p:nvSpPr>
        <p:spPr/>
        <p:txBody>
          <a:bodyPr/>
          <a:lstStyle/>
          <a:p>
            <a:r>
              <a:rPr lang="en-US"/>
              <a:t>Dr. Dr. Paromita Chakraborty, Surendranath College</a:t>
            </a:r>
          </a:p>
        </p:txBody>
      </p:sp>
    </p:spTree>
    <p:extLst>
      <p:ext uri="{BB962C8B-B14F-4D97-AF65-F5344CB8AC3E}">
        <p14:creationId xmlns:p14="http://schemas.microsoft.com/office/powerpoint/2010/main" val="369257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81F-584F-A746-9A8D-3E06259731A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BC3D83E-B561-8D4D-9CA6-5250814501AA}"/>
              </a:ext>
            </a:extLst>
          </p:cNvPr>
          <p:cNvSpPr>
            <a:spLocks noGrp="1"/>
          </p:cNvSpPr>
          <p:nvPr>
            <p:ph idx="1"/>
          </p:nvPr>
        </p:nvSpPr>
        <p:spPr/>
        <p:txBody>
          <a:bodyPr/>
          <a:lstStyle/>
          <a:p>
            <a:r>
              <a:rPr lang="en-US"/>
              <a:t>Communication is regarded as the most vital ingredient in an organization. The word has been derived from the Latin word ‘ communis,’ which means common. Hence communication means sharing ideas in common.  The term refers to the transmission of information from one individual to another, eg., telephone or television. </a:t>
            </a:r>
          </a:p>
          <a:p>
            <a:r>
              <a:rPr lang="en-US"/>
              <a:t>Communication is a process of transmitting information, thoughts, opinions, messages from one person to another. </a:t>
            </a:r>
          </a:p>
          <a:p>
            <a:r>
              <a:rPr lang="en-US"/>
              <a:t>Communication requires lot of planning and coordination.</a:t>
            </a:r>
          </a:p>
        </p:txBody>
      </p:sp>
    </p:spTree>
    <p:extLst>
      <p:ext uri="{BB962C8B-B14F-4D97-AF65-F5344CB8AC3E}">
        <p14:creationId xmlns:p14="http://schemas.microsoft.com/office/powerpoint/2010/main" val="27744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6583-891C-664C-8EDE-4B4AF5A1C493}"/>
              </a:ext>
            </a:extLst>
          </p:cNvPr>
          <p:cNvSpPr>
            <a:spLocks noGrp="1"/>
          </p:cNvSpPr>
          <p:nvPr>
            <p:ph type="title"/>
          </p:nvPr>
        </p:nvSpPr>
        <p:spPr/>
        <p:txBody>
          <a:bodyPr/>
          <a:lstStyle/>
          <a:p>
            <a:r>
              <a:rPr lang="en-US"/>
              <a:t>Process of communication</a:t>
            </a:r>
          </a:p>
        </p:txBody>
      </p:sp>
      <p:sp>
        <p:nvSpPr>
          <p:cNvPr id="3" name="Content Placeholder 2">
            <a:extLst>
              <a:ext uri="{FF2B5EF4-FFF2-40B4-BE49-F238E27FC236}">
                <a16:creationId xmlns:a16="http://schemas.microsoft.com/office/drawing/2014/main" id="{1CE22CA5-F699-CC4E-9586-CCC59DAFA8D4}"/>
              </a:ext>
            </a:extLst>
          </p:cNvPr>
          <p:cNvSpPr>
            <a:spLocks noGrp="1"/>
          </p:cNvSpPr>
          <p:nvPr>
            <p:ph idx="1"/>
          </p:nvPr>
        </p:nvSpPr>
        <p:spPr/>
        <p:txBody>
          <a:bodyPr/>
          <a:lstStyle/>
          <a:p>
            <a:r>
              <a:rPr lang="en-US"/>
              <a:t>The communication begins with a sender.</a:t>
            </a:r>
          </a:p>
          <a:p>
            <a:r>
              <a:rPr lang="en-US"/>
              <a:t>The information is then transmitted to the reciever. The information might be oral, or written and maybe transmitted by computer  telephone or television.</a:t>
            </a:r>
          </a:p>
          <a:p>
            <a:r>
              <a:rPr lang="en-US"/>
              <a:t>The reciever then receives the message and the reciever has to be ready for a message to be properly decoded.</a:t>
            </a:r>
          </a:p>
          <a:p>
            <a:r>
              <a:rPr lang="en-US"/>
              <a:t>To check the effectiveness of communication a person needs to have proper feedback to make sure that the message has been properly transmitted and understood.</a:t>
            </a:r>
          </a:p>
          <a:p>
            <a:pPr marL="0" indent="0">
              <a:buNone/>
            </a:pPr>
            <a:endParaRPr lang="en-US"/>
          </a:p>
        </p:txBody>
      </p:sp>
    </p:spTree>
    <p:extLst>
      <p:ext uri="{BB962C8B-B14F-4D97-AF65-F5344CB8AC3E}">
        <p14:creationId xmlns:p14="http://schemas.microsoft.com/office/powerpoint/2010/main" val="9993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FC08-D2C2-D142-9663-48EDB8454167}"/>
              </a:ext>
            </a:extLst>
          </p:cNvPr>
          <p:cNvSpPr>
            <a:spLocks noGrp="1"/>
          </p:cNvSpPr>
          <p:nvPr>
            <p:ph type="title"/>
          </p:nvPr>
        </p:nvSpPr>
        <p:spPr/>
        <p:txBody>
          <a:bodyPr/>
          <a:lstStyle/>
          <a:p>
            <a:r>
              <a:rPr lang="en-US"/>
              <a:t>Types of communication </a:t>
            </a:r>
          </a:p>
        </p:txBody>
      </p:sp>
      <p:sp>
        <p:nvSpPr>
          <p:cNvPr id="3" name="Content Placeholder 2">
            <a:extLst>
              <a:ext uri="{FF2B5EF4-FFF2-40B4-BE49-F238E27FC236}">
                <a16:creationId xmlns:a16="http://schemas.microsoft.com/office/drawing/2014/main" id="{61D45EDE-0F2A-8B4C-99FC-3351DCB8EB05}"/>
              </a:ext>
            </a:extLst>
          </p:cNvPr>
          <p:cNvSpPr>
            <a:spLocks noGrp="1"/>
          </p:cNvSpPr>
          <p:nvPr>
            <p:ph idx="1"/>
          </p:nvPr>
        </p:nvSpPr>
        <p:spPr/>
        <p:txBody>
          <a:bodyPr>
            <a:normAutofit fontScale="92500" lnSpcReduction="10000"/>
          </a:bodyPr>
          <a:lstStyle/>
          <a:p>
            <a:r>
              <a:rPr lang="en-US"/>
              <a:t>The first category is verbal or written communication. Verbal communication looks at telephone calls and face to face discussions this form of communication is time saving and is also easily understandable as doubts can be effectively removed. The written communications are through newspapers, reports, letters etc.</a:t>
            </a:r>
          </a:p>
          <a:p>
            <a:r>
              <a:rPr lang="en-US"/>
              <a:t>The second category is formal or informal communication. Formal communications ate considered as official communications. It can be verbal or written in nature. The information here is authentic. Informal or grapevine communication takes place through personal contacts between employees. The communication here is unplanned, unofficial and personal. The speed of informal communication is very fast.  However informal communication is subject to rumours, leakage of confidential information, and information has no definite origin.</a:t>
            </a:r>
          </a:p>
        </p:txBody>
      </p:sp>
    </p:spTree>
    <p:extLst>
      <p:ext uri="{BB962C8B-B14F-4D97-AF65-F5344CB8AC3E}">
        <p14:creationId xmlns:p14="http://schemas.microsoft.com/office/powerpoint/2010/main" val="402658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3547-3356-E44C-AC4D-E2E506FDCAF5}"/>
              </a:ext>
            </a:extLst>
          </p:cNvPr>
          <p:cNvSpPr>
            <a:spLocks noGrp="1"/>
          </p:cNvSpPr>
          <p:nvPr>
            <p:ph type="title"/>
          </p:nvPr>
        </p:nvSpPr>
        <p:spPr/>
        <p:txBody>
          <a:bodyPr/>
          <a:lstStyle/>
          <a:p>
            <a:r>
              <a:rPr lang="en-US"/>
              <a:t>Types of communication ( cont.)</a:t>
            </a:r>
          </a:p>
        </p:txBody>
      </p:sp>
      <p:sp>
        <p:nvSpPr>
          <p:cNvPr id="3" name="Content Placeholder 2">
            <a:extLst>
              <a:ext uri="{FF2B5EF4-FFF2-40B4-BE49-F238E27FC236}">
                <a16:creationId xmlns:a16="http://schemas.microsoft.com/office/drawing/2014/main" id="{FBA344E6-B17C-204D-9B1C-C148D29376ED}"/>
              </a:ext>
            </a:extLst>
          </p:cNvPr>
          <p:cNvSpPr>
            <a:spLocks noGrp="1"/>
          </p:cNvSpPr>
          <p:nvPr>
            <p:ph idx="1"/>
          </p:nvPr>
        </p:nvSpPr>
        <p:spPr/>
        <p:txBody>
          <a:bodyPr/>
          <a:lstStyle/>
          <a:p>
            <a:r>
              <a:rPr lang="en-US"/>
              <a:t>Downward or upward communication- downward communication flows from people at the higher level to those at the lower levels. It gives specific job instructions, provides information about certain job, tells subordinates about their performance. Generally this form of communication goves orders, instructions and information. Forms of communications are speeches, telephone, letters etc.</a:t>
            </a:r>
          </a:p>
          <a:p>
            <a:r>
              <a:rPr lang="en-US"/>
              <a:t>Upward communication travels from the subordinates to the superiors. It gives technical feedback about a performance, what they have done, what their peers have done, problems of any.  However the organization atmosphere should be such that the subordinate is free to communicate. </a:t>
            </a:r>
          </a:p>
        </p:txBody>
      </p:sp>
    </p:spTree>
    <p:extLst>
      <p:ext uri="{BB962C8B-B14F-4D97-AF65-F5344CB8AC3E}">
        <p14:creationId xmlns:p14="http://schemas.microsoft.com/office/powerpoint/2010/main" val="110229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D338-81ED-C947-BD5D-C27ECD1D8172}"/>
              </a:ext>
            </a:extLst>
          </p:cNvPr>
          <p:cNvSpPr>
            <a:spLocks noGrp="1"/>
          </p:cNvSpPr>
          <p:nvPr>
            <p:ph type="title"/>
          </p:nvPr>
        </p:nvSpPr>
        <p:spPr/>
        <p:txBody>
          <a:bodyPr/>
          <a:lstStyle/>
          <a:p>
            <a:r>
              <a:rPr lang="en-US"/>
              <a:t>Chester bernard on communication</a:t>
            </a:r>
          </a:p>
        </p:txBody>
      </p:sp>
      <p:sp>
        <p:nvSpPr>
          <p:cNvPr id="3" name="Content Placeholder 2">
            <a:extLst>
              <a:ext uri="{FF2B5EF4-FFF2-40B4-BE49-F238E27FC236}">
                <a16:creationId xmlns:a16="http://schemas.microsoft.com/office/drawing/2014/main" id="{8AD5B9D1-5EDC-8F41-A8D3-8F9D76DE7C7A}"/>
              </a:ext>
            </a:extLst>
          </p:cNvPr>
          <p:cNvSpPr>
            <a:spLocks noGrp="1"/>
          </p:cNvSpPr>
          <p:nvPr>
            <p:ph idx="1"/>
          </p:nvPr>
        </p:nvSpPr>
        <p:spPr/>
        <p:txBody>
          <a:bodyPr/>
          <a:lstStyle/>
          <a:p>
            <a:r>
              <a:rPr lang="en-US"/>
              <a:t>Bernard stated that communication is an essential part of an organization. Communication techniques can be in written or oral language. Bernard stated that the channels of communication should be known, the communication line should be direct and short as possible. </a:t>
            </a:r>
          </a:p>
        </p:txBody>
      </p:sp>
    </p:spTree>
    <p:extLst>
      <p:ext uri="{BB962C8B-B14F-4D97-AF65-F5344CB8AC3E}">
        <p14:creationId xmlns:p14="http://schemas.microsoft.com/office/powerpoint/2010/main" val="116624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C027-678D-D549-A0B6-985AF034E89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4FD1067-B906-F141-A89F-C7E86B015855}"/>
              </a:ext>
            </a:extLst>
          </p:cNvPr>
          <p:cNvSpPr>
            <a:spLocks noGrp="1"/>
          </p:cNvSpPr>
          <p:nvPr>
            <p:ph idx="1"/>
          </p:nvPr>
        </p:nvSpPr>
        <p:spPr/>
        <p:txBody>
          <a:bodyPr>
            <a:normAutofit fontScale="92500"/>
          </a:bodyPr>
          <a:lstStyle/>
          <a:p>
            <a:r>
              <a:rPr lang="en-US"/>
              <a:t>There are certain barriers on communication.</a:t>
            </a:r>
          </a:p>
          <a:p>
            <a:r>
              <a:rPr lang="en-US"/>
              <a:t>Lack of planning- one should plan before transmitting a message.</a:t>
            </a:r>
          </a:p>
          <a:p>
            <a:r>
              <a:rPr lang="en-US"/>
              <a:t>Poorly expressed messages- if the message is marked by poorly chosen words, and failure to clarify.</a:t>
            </a:r>
          </a:p>
          <a:p>
            <a:r>
              <a:rPr lang="en-US"/>
              <a:t>Information overload- when there is an overwhelming of information.</a:t>
            </a:r>
          </a:p>
          <a:p>
            <a:pPr marL="0" indent="0">
              <a:buNone/>
            </a:pPr>
            <a:endParaRPr lang="en-US"/>
          </a:p>
          <a:p>
            <a:r>
              <a:rPr lang="en-US"/>
              <a:t>Guidelines for effective communication</a:t>
            </a:r>
          </a:p>
          <a:p>
            <a:r>
              <a:rPr lang="en-US"/>
              <a:t>Sender must clarify their message properly.</a:t>
            </a:r>
          </a:p>
          <a:p>
            <a:r>
              <a:rPr lang="en-US"/>
              <a:t>The communication should be known through feedbacks. </a:t>
            </a:r>
          </a:p>
          <a:p>
            <a:r>
              <a:rPr lang="en-US"/>
              <a:t>The responsibility of effective communication is responsibility of the sender and reciever of information. </a:t>
            </a:r>
          </a:p>
        </p:txBody>
      </p:sp>
    </p:spTree>
    <p:extLst>
      <p:ext uri="{BB962C8B-B14F-4D97-AF65-F5344CB8AC3E}">
        <p14:creationId xmlns:p14="http://schemas.microsoft.com/office/powerpoint/2010/main" val="266500564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Communication in administration</vt:lpstr>
      <vt:lpstr>Introduction</vt:lpstr>
      <vt:lpstr>Process of communication</vt:lpstr>
      <vt:lpstr>Types of communication </vt:lpstr>
      <vt:lpstr>Types of communication ( cont.)</vt:lpstr>
      <vt:lpstr>Chester bernard on communication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in administration</dc:title>
  <dc:creator>paromita.jnu@gmail.com</dc:creator>
  <cp:lastModifiedBy>paromita.jnu@gmail.com</cp:lastModifiedBy>
  <cp:revision>2</cp:revision>
  <dcterms:created xsi:type="dcterms:W3CDTF">2021-05-14T13:11:52Z</dcterms:created>
  <dcterms:modified xsi:type="dcterms:W3CDTF">2021-05-14T13:55:12Z</dcterms:modified>
</cp:coreProperties>
</file>