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5/6/2021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5/6/2021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5/6/2021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5/6/2021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5/6/2021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BFD0-A689-A348-9C8A-F6CF7FF6A788}"/>
              </a:ext>
            </a:extLst>
          </p:cNvPr>
          <p:cNvSpPr>
            <a:spLocks noGrp="1"/>
          </p:cNvSpPr>
          <p:nvPr>
            <p:ph type="ctrTitle"/>
          </p:nvPr>
        </p:nvSpPr>
        <p:spPr/>
        <p:txBody>
          <a:bodyPr/>
          <a:lstStyle/>
          <a:p>
            <a:r>
              <a:rPr lang="en-US"/>
              <a:t>Delegation of authority</a:t>
            </a:r>
          </a:p>
        </p:txBody>
      </p:sp>
      <p:sp>
        <p:nvSpPr>
          <p:cNvPr id="3" name="Subtitle 2">
            <a:extLst>
              <a:ext uri="{FF2B5EF4-FFF2-40B4-BE49-F238E27FC236}">
                <a16:creationId xmlns:a16="http://schemas.microsoft.com/office/drawing/2014/main" id="{CC34520E-07D5-9446-892D-41ADCFE8391A}"/>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414058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E3AD-E074-DD45-AD37-ED5664A51E07}"/>
              </a:ext>
            </a:extLst>
          </p:cNvPr>
          <p:cNvSpPr>
            <a:spLocks noGrp="1"/>
          </p:cNvSpPr>
          <p:nvPr>
            <p:ph type="title"/>
          </p:nvPr>
        </p:nvSpPr>
        <p:spPr/>
        <p:txBody>
          <a:bodyPr/>
          <a:lstStyle/>
          <a:p>
            <a:r>
              <a:rPr lang="en-US"/>
              <a:t>Delegation features</a:t>
            </a:r>
          </a:p>
        </p:txBody>
      </p:sp>
      <p:sp>
        <p:nvSpPr>
          <p:cNvPr id="3" name="Content Placeholder 2">
            <a:extLst>
              <a:ext uri="{FF2B5EF4-FFF2-40B4-BE49-F238E27FC236}">
                <a16:creationId xmlns:a16="http://schemas.microsoft.com/office/drawing/2014/main" id="{5A321205-624A-634D-BF39-139D6BEFF7A2}"/>
              </a:ext>
            </a:extLst>
          </p:cNvPr>
          <p:cNvSpPr>
            <a:spLocks noGrp="1"/>
          </p:cNvSpPr>
          <p:nvPr>
            <p:ph idx="1"/>
          </p:nvPr>
        </p:nvSpPr>
        <p:spPr/>
        <p:txBody>
          <a:bodyPr/>
          <a:lstStyle/>
          <a:p>
            <a:r>
              <a:rPr lang="en-US"/>
              <a:t>Delegation means to grant authority. It refers to the act of entrusting aauthority by one executive to another with a view to accomplish certain tasks. </a:t>
            </a:r>
          </a:p>
          <a:p>
            <a:r>
              <a:rPr lang="en-US"/>
              <a:t>Hence delegation is a process by which an executive assigns some of the tasks within his work jurisdiction to the subordinate officers on a selective basis.</a:t>
            </a:r>
          </a:p>
          <a:p>
            <a:r>
              <a:rPr lang="en-US"/>
              <a:t>It enables the executives to distribute their work load to others and concentrate on more important functions.</a:t>
            </a:r>
          </a:p>
          <a:p>
            <a:r>
              <a:rPr lang="en-US"/>
              <a:t>During delegation the subordinates are responsible to a single superior. Since dual accountability might create confusion.</a:t>
            </a:r>
          </a:p>
          <a:p>
            <a:r>
              <a:rPr lang="en-US"/>
              <a:t>The superior also cannot escape responsibility in a delegated setup.</a:t>
            </a:r>
          </a:p>
        </p:txBody>
      </p:sp>
    </p:spTree>
    <p:extLst>
      <p:ext uri="{BB962C8B-B14F-4D97-AF65-F5344CB8AC3E}">
        <p14:creationId xmlns:p14="http://schemas.microsoft.com/office/powerpoint/2010/main" val="48855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3668-CD59-7F45-8BDB-32A99EF09C8D}"/>
              </a:ext>
            </a:extLst>
          </p:cNvPr>
          <p:cNvSpPr>
            <a:spLocks noGrp="1"/>
          </p:cNvSpPr>
          <p:nvPr>
            <p:ph type="title"/>
          </p:nvPr>
        </p:nvSpPr>
        <p:spPr/>
        <p:txBody>
          <a:bodyPr/>
          <a:lstStyle/>
          <a:p>
            <a:r>
              <a:rPr lang="en-US"/>
              <a:t>Components of delegation</a:t>
            </a:r>
          </a:p>
        </p:txBody>
      </p:sp>
      <p:sp>
        <p:nvSpPr>
          <p:cNvPr id="3" name="Content Placeholder 2">
            <a:extLst>
              <a:ext uri="{FF2B5EF4-FFF2-40B4-BE49-F238E27FC236}">
                <a16:creationId xmlns:a16="http://schemas.microsoft.com/office/drawing/2014/main" id="{88FD4F1D-EECB-594C-BE9E-4EE8A508D063}"/>
              </a:ext>
            </a:extLst>
          </p:cNvPr>
          <p:cNvSpPr>
            <a:spLocks noGrp="1"/>
          </p:cNvSpPr>
          <p:nvPr>
            <p:ph idx="1"/>
          </p:nvPr>
        </p:nvSpPr>
        <p:spPr/>
        <p:txBody>
          <a:bodyPr/>
          <a:lstStyle/>
          <a:p>
            <a:endParaRPr lang="en-US"/>
          </a:p>
          <a:p>
            <a:r>
              <a:rPr lang="en-US"/>
              <a:t>Responsibility-it means that duties are assigned to the subordinates by virtue of their position in the organization. The superior must also tell the subordinate of what is expected of him, in other words the superior must tell the subordinates what is expected of him.</a:t>
            </a:r>
          </a:p>
          <a:p>
            <a:r>
              <a:rPr lang="en-US"/>
              <a:t>Authority- authority is granted to a subordinate to help perform the tasks. For example, power to purchase essential items, spend money, hiring and firing people etc. </a:t>
            </a:r>
          </a:p>
          <a:p>
            <a:r>
              <a:rPr lang="en-US"/>
              <a:t>Accountability- when a person takes responsibility they also need to take accountability of the results. Hence he is answerable to his tasks performed. </a:t>
            </a:r>
          </a:p>
        </p:txBody>
      </p:sp>
    </p:spTree>
    <p:extLst>
      <p:ext uri="{BB962C8B-B14F-4D97-AF65-F5344CB8AC3E}">
        <p14:creationId xmlns:p14="http://schemas.microsoft.com/office/powerpoint/2010/main" val="72565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0AEA-A663-234F-9B2E-F3113518CFED}"/>
              </a:ext>
            </a:extLst>
          </p:cNvPr>
          <p:cNvSpPr>
            <a:spLocks noGrp="1"/>
          </p:cNvSpPr>
          <p:nvPr>
            <p:ph type="title"/>
          </p:nvPr>
        </p:nvSpPr>
        <p:spPr/>
        <p:txBody>
          <a:bodyPr/>
          <a:lstStyle/>
          <a:p>
            <a:r>
              <a:rPr lang="en-US"/>
              <a:t>Benefits of delegation</a:t>
            </a:r>
          </a:p>
        </p:txBody>
      </p:sp>
      <p:sp>
        <p:nvSpPr>
          <p:cNvPr id="3" name="Content Placeholder 2">
            <a:extLst>
              <a:ext uri="{FF2B5EF4-FFF2-40B4-BE49-F238E27FC236}">
                <a16:creationId xmlns:a16="http://schemas.microsoft.com/office/drawing/2014/main" id="{A5D2101E-7129-7549-91C6-5E2746CBC603}"/>
              </a:ext>
            </a:extLst>
          </p:cNvPr>
          <p:cNvSpPr>
            <a:spLocks noGrp="1"/>
          </p:cNvSpPr>
          <p:nvPr>
            <p:ph idx="1"/>
          </p:nvPr>
        </p:nvSpPr>
        <p:spPr/>
        <p:txBody>
          <a:bodyPr/>
          <a:lstStyle/>
          <a:p>
            <a:r>
              <a:rPr lang="en-US"/>
              <a:t>Delegation reduces the burden of the executive, it relieves the executive from duties which are routine in nature.</a:t>
            </a:r>
          </a:p>
          <a:p>
            <a:r>
              <a:rPr lang="en-US"/>
              <a:t>Delegation encourages confidence and responsibilities in subordinates.</a:t>
            </a:r>
          </a:p>
          <a:p>
            <a:r>
              <a:rPr lang="en-US"/>
              <a:t>Delegation alsonprovides job satisfaction to the subordinates by giving them recognition.</a:t>
            </a:r>
          </a:p>
        </p:txBody>
      </p:sp>
    </p:spTree>
    <p:extLst>
      <p:ext uri="{BB962C8B-B14F-4D97-AF65-F5344CB8AC3E}">
        <p14:creationId xmlns:p14="http://schemas.microsoft.com/office/powerpoint/2010/main" val="127283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53D8-462E-A44C-A0E5-6A0DE0647ABA}"/>
              </a:ext>
            </a:extLst>
          </p:cNvPr>
          <p:cNvSpPr>
            <a:spLocks noGrp="1"/>
          </p:cNvSpPr>
          <p:nvPr>
            <p:ph type="title"/>
          </p:nvPr>
        </p:nvSpPr>
        <p:spPr/>
        <p:txBody>
          <a:bodyPr>
            <a:normAutofit fontScale="90000"/>
          </a:bodyPr>
          <a:lstStyle/>
          <a:p>
            <a:r>
              <a:rPr lang="en-US"/>
              <a:t>Obstacles to delegation on the part of the superior</a:t>
            </a:r>
          </a:p>
        </p:txBody>
      </p:sp>
      <p:sp>
        <p:nvSpPr>
          <p:cNvPr id="3" name="Content Placeholder 2">
            <a:extLst>
              <a:ext uri="{FF2B5EF4-FFF2-40B4-BE49-F238E27FC236}">
                <a16:creationId xmlns:a16="http://schemas.microsoft.com/office/drawing/2014/main" id="{1DE82B1E-3510-7248-99E5-9AA297AA8007}"/>
              </a:ext>
            </a:extLst>
          </p:cNvPr>
          <p:cNvSpPr>
            <a:spLocks noGrp="1"/>
          </p:cNvSpPr>
          <p:nvPr>
            <p:ph idx="1"/>
          </p:nvPr>
        </p:nvSpPr>
        <p:spPr/>
        <p:txBody>
          <a:bodyPr/>
          <a:lstStyle/>
          <a:p>
            <a:pPr marL="0" indent="0">
              <a:buNone/>
            </a:pPr>
            <a:endParaRPr lang="en-US"/>
          </a:p>
          <a:p>
            <a:r>
              <a:rPr lang="en-US"/>
              <a:t>Some executives do not delegate due to their lure of authority. They think it would result in reduction if their influence in the organization.</a:t>
            </a:r>
          </a:p>
          <a:p>
            <a:r>
              <a:rPr lang="en-US"/>
              <a:t>Some superiors feel no one can do the job better than them.</a:t>
            </a:r>
          </a:p>
          <a:p>
            <a:r>
              <a:rPr lang="en-US"/>
              <a:t>Some executives are afraid of the subordinates outshining them.</a:t>
            </a:r>
          </a:p>
          <a:p>
            <a:r>
              <a:rPr lang="en-US"/>
              <a:t>Some executives hesitate to delegate authority to the subordinates because they doubt their ability.</a:t>
            </a:r>
          </a:p>
        </p:txBody>
      </p:sp>
    </p:spTree>
    <p:extLst>
      <p:ext uri="{BB962C8B-B14F-4D97-AF65-F5344CB8AC3E}">
        <p14:creationId xmlns:p14="http://schemas.microsoft.com/office/powerpoint/2010/main" val="385429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3062-CA04-1545-B9B6-21641F27F8B4}"/>
              </a:ext>
            </a:extLst>
          </p:cNvPr>
          <p:cNvSpPr>
            <a:spLocks noGrp="1"/>
          </p:cNvSpPr>
          <p:nvPr>
            <p:ph type="title"/>
          </p:nvPr>
        </p:nvSpPr>
        <p:spPr/>
        <p:txBody>
          <a:bodyPr>
            <a:normAutofit fontScale="90000"/>
          </a:bodyPr>
          <a:lstStyle/>
          <a:p>
            <a:r>
              <a:rPr lang="en-US"/>
              <a:t>Obstacles to delegation on the part of the subordinate</a:t>
            </a:r>
          </a:p>
        </p:txBody>
      </p:sp>
      <p:sp>
        <p:nvSpPr>
          <p:cNvPr id="3" name="Content Placeholder 2">
            <a:extLst>
              <a:ext uri="{FF2B5EF4-FFF2-40B4-BE49-F238E27FC236}">
                <a16:creationId xmlns:a16="http://schemas.microsoft.com/office/drawing/2014/main" id="{87CCF92D-A6FB-AB47-86ED-32F9BC8B8882}"/>
              </a:ext>
            </a:extLst>
          </p:cNvPr>
          <p:cNvSpPr>
            <a:spLocks noGrp="1"/>
          </p:cNvSpPr>
          <p:nvPr>
            <p:ph idx="1"/>
          </p:nvPr>
        </p:nvSpPr>
        <p:spPr/>
        <p:txBody>
          <a:bodyPr/>
          <a:lstStyle/>
          <a:p>
            <a:r>
              <a:rPr lang="en-US"/>
              <a:t>Most subordinates think it is easier to consult the superior than take any responsibility.</a:t>
            </a:r>
          </a:p>
          <a:p>
            <a:r>
              <a:rPr lang="en-US"/>
              <a:t>Most refuse authority due to fear of criticism by their superior if they make mistakes.</a:t>
            </a:r>
          </a:p>
          <a:p>
            <a:r>
              <a:rPr lang="en-US"/>
              <a:t>Most subordinates lack self confidence to perform.</a:t>
            </a:r>
          </a:p>
          <a:p>
            <a:r>
              <a:rPr lang="en-US"/>
              <a:t>Most avoid delegation due to the absence of incentives.</a:t>
            </a:r>
          </a:p>
        </p:txBody>
      </p:sp>
    </p:spTree>
    <p:extLst>
      <p:ext uri="{BB962C8B-B14F-4D97-AF65-F5344CB8AC3E}">
        <p14:creationId xmlns:p14="http://schemas.microsoft.com/office/powerpoint/2010/main" val="286137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D29E9-C879-2547-8A76-399FB4A73F6E}"/>
              </a:ext>
            </a:extLst>
          </p:cNvPr>
          <p:cNvSpPr>
            <a:spLocks noGrp="1"/>
          </p:cNvSpPr>
          <p:nvPr>
            <p:ph type="title"/>
          </p:nvPr>
        </p:nvSpPr>
        <p:spPr/>
        <p:txBody>
          <a:bodyPr/>
          <a:lstStyle/>
          <a:p>
            <a:r>
              <a:rPr lang="en-US"/>
              <a:t>Factors for effective delegation</a:t>
            </a:r>
          </a:p>
        </p:txBody>
      </p:sp>
      <p:sp>
        <p:nvSpPr>
          <p:cNvPr id="3" name="Content Placeholder 2">
            <a:extLst>
              <a:ext uri="{FF2B5EF4-FFF2-40B4-BE49-F238E27FC236}">
                <a16:creationId xmlns:a16="http://schemas.microsoft.com/office/drawing/2014/main" id="{90823ED4-7AEF-6E41-9D32-9C58C1C51C79}"/>
              </a:ext>
            </a:extLst>
          </p:cNvPr>
          <p:cNvSpPr>
            <a:spLocks noGrp="1"/>
          </p:cNvSpPr>
          <p:nvPr>
            <p:ph idx="1"/>
          </p:nvPr>
        </p:nvSpPr>
        <p:spPr/>
        <p:txBody>
          <a:bodyPr/>
          <a:lstStyle/>
          <a:p>
            <a:r>
              <a:rPr lang="en-US"/>
              <a:t>There should be open lines of communication between the superior and the subordinates, and the subordinates should get help from the superior in discharging duties.</a:t>
            </a:r>
          </a:p>
          <a:p>
            <a:r>
              <a:rPr lang="en-US"/>
              <a:t>Subordinates should be given proper training to perform tasks.</a:t>
            </a:r>
          </a:p>
          <a:p>
            <a:r>
              <a:rPr lang="en-US"/>
              <a:t>There should be a work climate without fear.</a:t>
            </a:r>
          </a:p>
          <a:p>
            <a:r>
              <a:rPr lang="en-US"/>
              <a:t>The subordinates should be given incentives for accepting responsibility.</a:t>
            </a:r>
          </a:p>
          <a:p>
            <a:endParaRPr lang="en-US"/>
          </a:p>
        </p:txBody>
      </p:sp>
    </p:spTree>
    <p:extLst>
      <p:ext uri="{BB962C8B-B14F-4D97-AF65-F5344CB8AC3E}">
        <p14:creationId xmlns:p14="http://schemas.microsoft.com/office/powerpoint/2010/main" val="393323196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Delegation of authority</vt:lpstr>
      <vt:lpstr>Delegation features</vt:lpstr>
      <vt:lpstr>Components of delegation</vt:lpstr>
      <vt:lpstr>Benefits of delegation</vt:lpstr>
      <vt:lpstr>Obstacles to delegation on the part of the superior</vt:lpstr>
      <vt:lpstr>Obstacles to delegation on the part of the subordinate</vt:lpstr>
      <vt:lpstr>Factors for effective delegation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Delegation of authority</dc:title>
  <dc:creator>paromita.jnu@gmail.com</dc:creator>
  <cp:lastModifiedBy>paromita.jnu@gmail.com</cp:lastModifiedBy>
  <cp:revision>3</cp:revision>
  <dcterms:created xsi:type="dcterms:W3CDTF">2021-05-06T13:29:27Z</dcterms:created>
  <dcterms:modified xsi:type="dcterms:W3CDTF">2021-05-06T16:12:41Z</dcterms:modified>
</cp:coreProperties>
</file>