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5/14/2021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5/14/2021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5/14/2021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5/14/2021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5/14/2021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5/14/2021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5/14/2021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5/14/2021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8F05D-786F-1D41-9249-545CD303C6D5}"/>
              </a:ext>
            </a:extLst>
          </p:cNvPr>
          <p:cNvSpPr>
            <a:spLocks noGrp="1"/>
          </p:cNvSpPr>
          <p:nvPr>
            <p:ph type="ctrTitle"/>
          </p:nvPr>
        </p:nvSpPr>
        <p:spPr/>
        <p:txBody>
          <a:bodyPr/>
          <a:lstStyle/>
          <a:p>
            <a:r>
              <a:rPr lang="en-US"/>
              <a:t>Leadership</a:t>
            </a:r>
          </a:p>
        </p:txBody>
      </p:sp>
      <p:sp>
        <p:nvSpPr>
          <p:cNvPr id="3" name="Subtitle 2">
            <a:extLst>
              <a:ext uri="{FF2B5EF4-FFF2-40B4-BE49-F238E27FC236}">
                <a16:creationId xmlns:a16="http://schemas.microsoft.com/office/drawing/2014/main" id="{A0ACE5FF-708E-9A4C-85B8-FC34A506F24B}"/>
              </a:ext>
            </a:extLst>
          </p:cNvPr>
          <p:cNvSpPr>
            <a:spLocks noGrp="1"/>
          </p:cNvSpPr>
          <p:nvPr>
            <p:ph type="subTitle" idx="1"/>
          </p:nvPr>
        </p:nvSpPr>
        <p:spPr/>
        <p:txBody>
          <a:bodyPr/>
          <a:lstStyle/>
          <a:p>
            <a:r>
              <a:rPr lang="en-US"/>
              <a:t>Dr. Paromita Chakraborty, Surendranath College</a:t>
            </a:r>
          </a:p>
        </p:txBody>
      </p:sp>
    </p:spTree>
    <p:extLst>
      <p:ext uri="{BB962C8B-B14F-4D97-AF65-F5344CB8AC3E}">
        <p14:creationId xmlns:p14="http://schemas.microsoft.com/office/powerpoint/2010/main" val="2258200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209FC-C143-A847-BA69-1A9195CDFCC7}"/>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A489067D-A6CB-3448-8DCD-3D8E29F16C6C}"/>
              </a:ext>
            </a:extLst>
          </p:cNvPr>
          <p:cNvSpPr>
            <a:spLocks noGrp="1"/>
          </p:cNvSpPr>
          <p:nvPr>
            <p:ph idx="1"/>
          </p:nvPr>
        </p:nvSpPr>
        <p:spPr/>
        <p:txBody>
          <a:bodyPr>
            <a:normAutofit fontScale="92500" lnSpcReduction="20000"/>
          </a:bodyPr>
          <a:lstStyle/>
          <a:p>
            <a:r>
              <a:rPr lang="en-US"/>
              <a:t>Leadership is defined as a position of power held by an individual in a group, which provides an opportunity to exercise influence on the group. The leader is generally at the centre of the groups power structure and keeps the group together. A leader always derive powers from its group members. Leadership exists in most group settings irrespective of the size of the group. </a:t>
            </a:r>
          </a:p>
          <a:p>
            <a:r>
              <a:rPr lang="en-US"/>
              <a:t>Leadership always involve influence.</a:t>
            </a:r>
          </a:p>
          <a:p>
            <a:r>
              <a:rPr lang="en-US"/>
              <a:t>Leadership always occurs on groups. Leadership involves involving a group of individuals who have a common purpose.</a:t>
            </a:r>
          </a:p>
          <a:p>
            <a:r>
              <a:rPr lang="en-US"/>
              <a:t>Leadership includes directing group of individuals towards certain goals.</a:t>
            </a:r>
          </a:p>
          <a:p>
            <a:r>
              <a:rPr lang="en-US"/>
              <a:t>Leader generally gives a direction to its group members to develop their efforts towards achievement of common ends. A leader also needs to resolve conflicts in the groups and enable the group to cope with crisis.</a:t>
            </a:r>
          </a:p>
          <a:p>
            <a:endParaRPr lang="en-US"/>
          </a:p>
          <a:p>
            <a:endParaRPr lang="en-US"/>
          </a:p>
          <a:p>
            <a:endParaRPr lang="en-US"/>
          </a:p>
        </p:txBody>
      </p:sp>
    </p:spTree>
    <p:extLst>
      <p:ext uri="{BB962C8B-B14F-4D97-AF65-F5344CB8AC3E}">
        <p14:creationId xmlns:p14="http://schemas.microsoft.com/office/powerpoint/2010/main" val="3747295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2A705-ADA7-C145-AD30-5E45A828F5F4}"/>
              </a:ext>
            </a:extLst>
          </p:cNvPr>
          <p:cNvSpPr>
            <a:spLocks noGrp="1"/>
          </p:cNvSpPr>
          <p:nvPr>
            <p:ph type="title"/>
          </p:nvPr>
        </p:nvSpPr>
        <p:spPr/>
        <p:txBody>
          <a:bodyPr/>
          <a:lstStyle/>
          <a:p>
            <a:r>
              <a:rPr lang="en-US"/>
              <a:t>Leadership styles</a:t>
            </a:r>
          </a:p>
        </p:txBody>
      </p:sp>
      <p:sp>
        <p:nvSpPr>
          <p:cNvPr id="3" name="Content Placeholder 2">
            <a:extLst>
              <a:ext uri="{FF2B5EF4-FFF2-40B4-BE49-F238E27FC236}">
                <a16:creationId xmlns:a16="http://schemas.microsoft.com/office/drawing/2014/main" id="{FEFC0535-7325-1B43-81C7-8B7460ECD740}"/>
              </a:ext>
            </a:extLst>
          </p:cNvPr>
          <p:cNvSpPr>
            <a:spLocks noGrp="1"/>
          </p:cNvSpPr>
          <p:nvPr>
            <p:ph idx="1"/>
          </p:nvPr>
        </p:nvSpPr>
        <p:spPr/>
        <p:txBody>
          <a:bodyPr/>
          <a:lstStyle/>
          <a:p>
            <a:r>
              <a:rPr lang="en-US"/>
              <a:t>Feudal type- here an employee is given compensation for a task.</a:t>
            </a:r>
          </a:p>
          <a:p>
            <a:r>
              <a:rPr lang="en-US"/>
              <a:t>Paternal type- here an employee is viewed as a family member.</a:t>
            </a:r>
          </a:p>
          <a:p>
            <a:r>
              <a:rPr lang="en-US"/>
              <a:t>Dictatorial type- when a leader likes to give orders which must be carried out rigidly.</a:t>
            </a:r>
          </a:p>
          <a:p>
            <a:r>
              <a:rPr lang="en-US"/>
              <a:t>Bureaucratic type- here the leaders style relies on rules, regulations and procedures and subordinates must follow them strictly. </a:t>
            </a:r>
          </a:p>
        </p:txBody>
      </p:sp>
    </p:spTree>
    <p:extLst>
      <p:ext uri="{BB962C8B-B14F-4D97-AF65-F5344CB8AC3E}">
        <p14:creationId xmlns:p14="http://schemas.microsoft.com/office/powerpoint/2010/main" val="1370198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F2140-22A6-364E-AB97-4EFE96AB5AEE}"/>
              </a:ext>
            </a:extLst>
          </p:cNvPr>
          <p:cNvSpPr>
            <a:spLocks noGrp="1"/>
          </p:cNvSpPr>
          <p:nvPr>
            <p:ph type="title"/>
          </p:nvPr>
        </p:nvSpPr>
        <p:spPr/>
        <p:txBody>
          <a:bodyPr/>
          <a:lstStyle/>
          <a:p>
            <a:r>
              <a:rPr lang="en-US"/>
              <a:t>Leadership type</a:t>
            </a:r>
          </a:p>
        </p:txBody>
      </p:sp>
      <p:sp>
        <p:nvSpPr>
          <p:cNvPr id="3" name="Content Placeholder 2">
            <a:extLst>
              <a:ext uri="{FF2B5EF4-FFF2-40B4-BE49-F238E27FC236}">
                <a16:creationId xmlns:a16="http://schemas.microsoft.com/office/drawing/2014/main" id="{899188A7-4E0C-7649-A0D7-A6BF44FCBD28}"/>
              </a:ext>
            </a:extLst>
          </p:cNvPr>
          <p:cNvSpPr>
            <a:spLocks noGrp="1"/>
          </p:cNvSpPr>
          <p:nvPr>
            <p:ph idx="1"/>
          </p:nvPr>
        </p:nvSpPr>
        <p:spPr/>
        <p:txBody>
          <a:bodyPr>
            <a:normAutofit fontScale="92500" lnSpcReduction="10000"/>
          </a:bodyPr>
          <a:lstStyle/>
          <a:p>
            <a:r>
              <a:rPr lang="en-US"/>
              <a:t>Autocratic leader- Autocratic leader concentrates all its powers and decision making powers onto itself. There is no participation of the subordinates on the decision making process. Autocratic style is considered efficient and here decision cam be taken quickly.</a:t>
            </a:r>
          </a:p>
          <a:p>
            <a:r>
              <a:rPr lang="en-US"/>
              <a:t>Democratic leader- here a leader guides subordinates through persuasion instead of fear of force. He encourages participation in decision making and takes devision after consultation. The leader gives the subordinates high degree of responsibility and freedom. Though the leader makes the final decision he opinion of the subordinate is sought.</a:t>
            </a:r>
          </a:p>
          <a:p>
            <a:r>
              <a:rPr lang="en-US"/>
              <a:t>Laissez faire leadership- this refers to an absence of leadership, here the leader delegates the authority of decision making to the subordinates. Here the leadershipprovides little guidance and support to the followers.</a:t>
            </a:r>
          </a:p>
          <a:p>
            <a:endParaRPr lang="en-US"/>
          </a:p>
        </p:txBody>
      </p:sp>
    </p:spTree>
    <p:extLst>
      <p:ext uri="{BB962C8B-B14F-4D97-AF65-F5344CB8AC3E}">
        <p14:creationId xmlns:p14="http://schemas.microsoft.com/office/powerpoint/2010/main" val="3996575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66748-6892-0146-8122-F4D388084FD4}"/>
              </a:ext>
            </a:extLst>
          </p:cNvPr>
          <p:cNvSpPr>
            <a:spLocks noGrp="1"/>
          </p:cNvSpPr>
          <p:nvPr>
            <p:ph type="title"/>
          </p:nvPr>
        </p:nvSpPr>
        <p:spPr/>
        <p:txBody>
          <a:bodyPr/>
          <a:lstStyle/>
          <a:p>
            <a:r>
              <a:rPr lang="en-US"/>
              <a:t>Theories of leadership</a:t>
            </a:r>
          </a:p>
        </p:txBody>
      </p:sp>
      <p:sp>
        <p:nvSpPr>
          <p:cNvPr id="3" name="Content Placeholder 2">
            <a:extLst>
              <a:ext uri="{FF2B5EF4-FFF2-40B4-BE49-F238E27FC236}">
                <a16:creationId xmlns:a16="http://schemas.microsoft.com/office/drawing/2014/main" id="{DE218022-6288-0B46-A3ED-133A47E92B24}"/>
              </a:ext>
            </a:extLst>
          </p:cNvPr>
          <p:cNvSpPr>
            <a:spLocks noGrp="1"/>
          </p:cNvSpPr>
          <p:nvPr>
            <p:ph idx="1"/>
          </p:nvPr>
        </p:nvSpPr>
        <p:spPr/>
        <p:txBody>
          <a:bodyPr/>
          <a:lstStyle/>
          <a:p>
            <a:r>
              <a:rPr lang="en-US"/>
              <a:t>Great man theory of leadership- one of the earliest theory of leadership it states that great leaders are born not made. Leadership traits are inherited, great leaders have about due to divine design. These leaders are inherently endowed with leadership skills.</a:t>
            </a:r>
          </a:p>
          <a:p>
            <a:r>
              <a:rPr lang="en-US"/>
              <a:t>Trait theory of leadership- this theory states that there are certain traits that can be identified in leadership. This theory states that leadership qualities can be acquired. </a:t>
            </a:r>
          </a:p>
          <a:p>
            <a:r>
              <a:rPr lang="en-US"/>
              <a:t>Situational theory- this theory states that leadership is a product of a particular situation, traits and skills of a leader very from one group to another and from situation to another.</a:t>
            </a:r>
          </a:p>
        </p:txBody>
      </p:sp>
    </p:spTree>
    <p:extLst>
      <p:ext uri="{BB962C8B-B14F-4D97-AF65-F5344CB8AC3E}">
        <p14:creationId xmlns:p14="http://schemas.microsoft.com/office/powerpoint/2010/main" val="1827808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E35D9-5AD1-3F4C-B05B-2E0B52CC2C61}"/>
              </a:ext>
            </a:extLst>
          </p:cNvPr>
          <p:cNvSpPr>
            <a:spLocks noGrp="1"/>
          </p:cNvSpPr>
          <p:nvPr>
            <p:ph type="title"/>
          </p:nvPr>
        </p:nvSpPr>
        <p:spPr/>
        <p:txBody>
          <a:bodyPr/>
          <a:lstStyle/>
          <a:p>
            <a:r>
              <a:rPr lang="en-US"/>
              <a:t>Theories of leadership ( cont.)</a:t>
            </a:r>
          </a:p>
        </p:txBody>
      </p:sp>
      <p:sp>
        <p:nvSpPr>
          <p:cNvPr id="3" name="Content Placeholder 2">
            <a:extLst>
              <a:ext uri="{FF2B5EF4-FFF2-40B4-BE49-F238E27FC236}">
                <a16:creationId xmlns:a16="http://schemas.microsoft.com/office/drawing/2014/main" id="{6891B7B4-E0EC-5842-B37F-EE1E8EC60D24}"/>
              </a:ext>
            </a:extLst>
          </p:cNvPr>
          <p:cNvSpPr>
            <a:spLocks noGrp="1"/>
          </p:cNvSpPr>
          <p:nvPr>
            <p:ph idx="1"/>
          </p:nvPr>
        </p:nvSpPr>
        <p:spPr/>
        <p:txBody>
          <a:bodyPr/>
          <a:lstStyle/>
          <a:p>
            <a:r>
              <a:rPr lang="en-US"/>
              <a:t>Managerial grid theory of leadership appeared on the 1960s. This theory states that a leader help an organization reach their purpose through two factors. </a:t>
            </a:r>
          </a:p>
          <a:p>
            <a:r>
              <a:rPr lang="en-US"/>
              <a:t>Concern for production- it looks at how a leader is concerned with achieving organizational tasks, policy decisions etc.</a:t>
            </a:r>
          </a:p>
          <a:p>
            <a:r>
              <a:rPr lang="en-US"/>
              <a:t>Concern for people- refers to how a leader attends to the people in an organization. </a:t>
            </a:r>
          </a:p>
          <a:p>
            <a:endParaRPr lang="en-US"/>
          </a:p>
          <a:p>
            <a:r>
              <a:rPr lang="en-US"/>
              <a:t>Charismatic leadership- these leaders through their personal abilities are capable of having effects profound effect on followers.</a:t>
            </a:r>
          </a:p>
        </p:txBody>
      </p:sp>
    </p:spTree>
    <p:extLst>
      <p:ext uri="{BB962C8B-B14F-4D97-AF65-F5344CB8AC3E}">
        <p14:creationId xmlns:p14="http://schemas.microsoft.com/office/powerpoint/2010/main" val="18700040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Atlas</vt:lpstr>
      <vt:lpstr>Leadership</vt:lpstr>
      <vt:lpstr>Introduction</vt:lpstr>
      <vt:lpstr>Leadership styles</vt:lpstr>
      <vt:lpstr>Leadership type</vt:lpstr>
      <vt:lpstr>Theories of leadership</vt:lpstr>
      <vt:lpstr>Theories of leadership (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Leadership</dc:title>
  <dc:creator>paromita.jnu@gmail.com</dc:creator>
  <cp:lastModifiedBy>paromita.jnu@gmail.com</cp:lastModifiedBy>
  <cp:revision>2</cp:revision>
  <dcterms:created xsi:type="dcterms:W3CDTF">2021-05-14T13:57:35Z</dcterms:created>
  <dcterms:modified xsi:type="dcterms:W3CDTF">2021-05-14T14:59:08Z</dcterms:modified>
</cp:coreProperties>
</file>