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AED-3C82-3E43-B8A7-BE8142F70D34}"/>
              </a:ext>
            </a:extLst>
          </p:cNvPr>
          <p:cNvSpPr>
            <a:spLocks noGrp="1"/>
          </p:cNvSpPr>
          <p:nvPr>
            <p:ph type="ctrTitle"/>
          </p:nvPr>
        </p:nvSpPr>
        <p:spPr/>
        <p:txBody>
          <a:bodyPr/>
          <a:lstStyle/>
          <a:p>
            <a:r>
              <a:rPr lang="en-US"/>
              <a:t>Line and Staff</a:t>
            </a:r>
          </a:p>
        </p:txBody>
      </p:sp>
      <p:sp>
        <p:nvSpPr>
          <p:cNvPr id="3" name="Subtitle 2">
            <a:extLst>
              <a:ext uri="{FF2B5EF4-FFF2-40B4-BE49-F238E27FC236}">
                <a16:creationId xmlns:a16="http://schemas.microsoft.com/office/drawing/2014/main" id="{A5A346A3-7771-354A-95A6-E14F2CC6A827}"/>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7107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B8BE-EC9E-2541-B3D0-55B779E6BBCB}"/>
              </a:ext>
            </a:extLst>
          </p:cNvPr>
          <p:cNvSpPr>
            <a:spLocks noGrp="1"/>
          </p:cNvSpPr>
          <p:nvPr>
            <p:ph type="title"/>
          </p:nvPr>
        </p:nvSpPr>
        <p:spPr/>
        <p:txBody>
          <a:bodyPr/>
          <a:lstStyle/>
          <a:p>
            <a:r>
              <a:rPr lang="en-US"/>
              <a:t>Line</a:t>
            </a:r>
          </a:p>
        </p:txBody>
      </p:sp>
      <p:sp>
        <p:nvSpPr>
          <p:cNvPr id="3" name="Content Placeholder 2">
            <a:extLst>
              <a:ext uri="{FF2B5EF4-FFF2-40B4-BE49-F238E27FC236}">
                <a16:creationId xmlns:a16="http://schemas.microsoft.com/office/drawing/2014/main" id="{C15C0FD6-09E9-5F44-9A8E-03D0842D7A77}"/>
              </a:ext>
            </a:extLst>
          </p:cNvPr>
          <p:cNvSpPr>
            <a:spLocks noGrp="1"/>
          </p:cNvSpPr>
          <p:nvPr>
            <p:ph idx="1"/>
          </p:nvPr>
        </p:nvSpPr>
        <p:spPr/>
        <p:txBody>
          <a:bodyPr/>
          <a:lstStyle/>
          <a:p>
            <a:r>
              <a:rPr lang="en-US"/>
              <a:t>The term ‘ line,’ originated in the military. The line authorities are concerned with substantive functions of government. They deal directly with the people, provide services and collect taxes. They are the central element of a administration system. </a:t>
            </a:r>
          </a:p>
          <a:p>
            <a:r>
              <a:rPr lang="en-US"/>
              <a:t>In the line system the authority flows from top to the bottom of organization. The executive exercises direct authority to the subordinates.</a:t>
            </a:r>
          </a:p>
        </p:txBody>
      </p:sp>
    </p:spTree>
    <p:extLst>
      <p:ext uri="{BB962C8B-B14F-4D97-AF65-F5344CB8AC3E}">
        <p14:creationId xmlns:p14="http://schemas.microsoft.com/office/powerpoint/2010/main" val="361295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A8A1-1D50-784B-A6A1-D236E9685CCA}"/>
              </a:ext>
            </a:extLst>
          </p:cNvPr>
          <p:cNvSpPr>
            <a:spLocks noGrp="1"/>
          </p:cNvSpPr>
          <p:nvPr>
            <p:ph type="title"/>
          </p:nvPr>
        </p:nvSpPr>
        <p:spPr/>
        <p:txBody>
          <a:bodyPr/>
          <a:lstStyle/>
          <a:p>
            <a:r>
              <a:rPr lang="en-US"/>
              <a:t>Features of line organization</a:t>
            </a:r>
          </a:p>
        </p:txBody>
      </p:sp>
      <p:sp>
        <p:nvSpPr>
          <p:cNvPr id="3" name="Content Placeholder 2">
            <a:extLst>
              <a:ext uri="{FF2B5EF4-FFF2-40B4-BE49-F238E27FC236}">
                <a16:creationId xmlns:a16="http://schemas.microsoft.com/office/drawing/2014/main" id="{90899EC8-95B0-D34E-BAF0-93A04C252222}"/>
              </a:ext>
            </a:extLst>
          </p:cNvPr>
          <p:cNvSpPr>
            <a:spLocks noGrp="1"/>
          </p:cNvSpPr>
          <p:nvPr>
            <p:ph idx="1"/>
          </p:nvPr>
        </p:nvSpPr>
        <p:spPr/>
        <p:txBody>
          <a:bodyPr/>
          <a:lstStyle/>
          <a:p>
            <a:r>
              <a:rPr lang="en-US"/>
              <a:t>They are concerned with primary functions of the organization.</a:t>
            </a:r>
          </a:p>
          <a:p>
            <a:r>
              <a:rPr lang="en-US"/>
              <a:t>The authority flows from top to bottom.</a:t>
            </a:r>
          </a:p>
          <a:p>
            <a:r>
              <a:rPr lang="en-US"/>
              <a:t>There is close contact between superior and subordinates.</a:t>
            </a:r>
          </a:p>
          <a:p>
            <a:r>
              <a:rPr lang="en-US"/>
              <a:t>The line organization takes decisions and issues commands.</a:t>
            </a:r>
          </a:p>
          <a:p>
            <a:endParaRPr lang="en-US"/>
          </a:p>
        </p:txBody>
      </p:sp>
    </p:spTree>
    <p:extLst>
      <p:ext uri="{BB962C8B-B14F-4D97-AF65-F5344CB8AC3E}">
        <p14:creationId xmlns:p14="http://schemas.microsoft.com/office/powerpoint/2010/main" val="36859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0BD5-7389-2442-B7AF-CF947E57A594}"/>
              </a:ext>
            </a:extLst>
          </p:cNvPr>
          <p:cNvSpPr>
            <a:spLocks noGrp="1"/>
          </p:cNvSpPr>
          <p:nvPr>
            <p:ph type="title"/>
          </p:nvPr>
        </p:nvSpPr>
        <p:spPr/>
        <p:txBody>
          <a:bodyPr/>
          <a:lstStyle/>
          <a:p>
            <a:r>
              <a:rPr lang="en-US"/>
              <a:t>Staff: Introduction</a:t>
            </a:r>
          </a:p>
        </p:txBody>
      </p:sp>
      <p:sp>
        <p:nvSpPr>
          <p:cNvPr id="3" name="Content Placeholder 2">
            <a:extLst>
              <a:ext uri="{FF2B5EF4-FFF2-40B4-BE49-F238E27FC236}">
                <a16:creationId xmlns:a16="http://schemas.microsoft.com/office/drawing/2014/main" id="{723BDE9D-C7EA-D74A-9B92-41109E0274F9}"/>
              </a:ext>
            </a:extLst>
          </p:cNvPr>
          <p:cNvSpPr>
            <a:spLocks noGrp="1"/>
          </p:cNvSpPr>
          <p:nvPr>
            <p:ph idx="1"/>
          </p:nvPr>
        </p:nvSpPr>
        <p:spPr/>
        <p:txBody>
          <a:bodyPr>
            <a:normAutofit lnSpcReduction="10000"/>
          </a:bodyPr>
          <a:lstStyle/>
          <a:p>
            <a:r>
              <a:rPr lang="en-US"/>
              <a:t>The term ‘staff’ means stick on which we can learn for support, but which can neither initiate nor decide our movements.</a:t>
            </a:r>
          </a:p>
          <a:p>
            <a:r>
              <a:rPr lang="en-US"/>
              <a:t>The staff helps the line to work effectively in accomplishing the objectives.</a:t>
            </a:r>
          </a:p>
          <a:p>
            <a:r>
              <a:rPr lang="en-US"/>
              <a:t>For example a general commanding a large body of troops cannot concern with minor details. Hence the general in this case would have assistants, these form hosts ‘staff.’ </a:t>
            </a:r>
          </a:p>
          <a:p>
            <a:r>
              <a:rPr lang="en-US"/>
              <a:t>The staff is an extension of the chief executive, they provide assistance to line members. They prepare problems before they come to the chief by collecting, digesting, and summarizing all relevant information indicating possible solutions and which should be adopted.</a:t>
            </a:r>
          </a:p>
          <a:p>
            <a:endParaRPr lang="en-US"/>
          </a:p>
        </p:txBody>
      </p:sp>
    </p:spTree>
    <p:extLst>
      <p:ext uri="{BB962C8B-B14F-4D97-AF65-F5344CB8AC3E}">
        <p14:creationId xmlns:p14="http://schemas.microsoft.com/office/powerpoint/2010/main" val="301344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59CA-EF92-BF43-9DE1-CE9113F32BCC}"/>
              </a:ext>
            </a:extLst>
          </p:cNvPr>
          <p:cNvSpPr>
            <a:spLocks noGrp="1"/>
          </p:cNvSpPr>
          <p:nvPr>
            <p:ph type="title"/>
          </p:nvPr>
        </p:nvSpPr>
        <p:spPr/>
        <p:txBody>
          <a:bodyPr/>
          <a:lstStyle/>
          <a:p>
            <a:r>
              <a:rPr lang="en-US"/>
              <a:t>Features of staff agency</a:t>
            </a:r>
          </a:p>
        </p:txBody>
      </p:sp>
      <p:sp>
        <p:nvSpPr>
          <p:cNvPr id="3" name="Content Placeholder 2">
            <a:extLst>
              <a:ext uri="{FF2B5EF4-FFF2-40B4-BE49-F238E27FC236}">
                <a16:creationId xmlns:a16="http://schemas.microsoft.com/office/drawing/2014/main" id="{B7B77EC1-785A-0648-8EC4-D6E204229535}"/>
              </a:ext>
            </a:extLst>
          </p:cNvPr>
          <p:cNvSpPr>
            <a:spLocks noGrp="1"/>
          </p:cNvSpPr>
          <p:nvPr>
            <p:ph idx="1"/>
          </p:nvPr>
        </p:nvSpPr>
        <p:spPr/>
        <p:txBody>
          <a:bodyPr/>
          <a:lstStyle/>
          <a:p>
            <a:r>
              <a:rPr lang="en-US"/>
              <a:t>The staff agencies have the following features:</a:t>
            </a:r>
          </a:p>
          <a:p>
            <a:r>
              <a:rPr lang="en-US"/>
              <a:t>They perform the supporting functions in an organization.</a:t>
            </a:r>
          </a:p>
          <a:p>
            <a:r>
              <a:rPr lang="en-US"/>
              <a:t>They don’t exercise authority or command.</a:t>
            </a:r>
          </a:p>
          <a:p>
            <a:r>
              <a:rPr lang="en-US"/>
              <a:t>The nature if the staff is advisory in nature. They investigate and supply information and give recommendations to the chief executive.</a:t>
            </a:r>
          </a:p>
          <a:p>
            <a:r>
              <a:rPr lang="en-US"/>
              <a:t>The help rendered by the staff is anonymous. They remain in the background.</a:t>
            </a:r>
          </a:p>
          <a:p>
            <a:r>
              <a:rPr lang="en-US"/>
              <a:t>The staff agencies don’t directly deal with the people.</a:t>
            </a:r>
          </a:p>
          <a:p>
            <a:endParaRPr lang="en-US"/>
          </a:p>
        </p:txBody>
      </p:sp>
    </p:spTree>
    <p:extLst>
      <p:ext uri="{BB962C8B-B14F-4D97-AF65-F5344CB8AC3E}">
        <p14:creationId xmlns:p14="http://schemas.microsoft.com/office/powerpoint/2010/main" val="402808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21C0-7C69-ED48-97AC-F684A45B4962}"/>
              </a:ext>
            </a:extLst>
          </p:cNvPr>
          <p:cNvSpPr>
            <a:spLocks noGrp="1"/>
          </p:cNvSpPr>
          <p:nvPr>
            <p:ph type="title"/>
          </p:nvPr>
        </p:nvSpPr>
        <p:spPr/>
        <p:txBody>
          <a:bodyPr/>
          <a:lstStyle/>
          <a:p>
            <a:r>
              <a:rPr lang="en-US"/>
              <a:t>Functions of staff agency</a:t>
            </a:r>
          </a:p>
        </p:txBody>
      </p:sp>
      <p:sp>
        <p:nvSpPr>
          <p:cNvPr id="3" name="Content Placeholder 2">
            <a:extLst>
              <a:ext uri="{FF2B5EF4-FFF2-40B4-BE49-F238E27FC236}">
                <a16:creationId xmlns:a16="http://schemas.microsoft.com/office/drawing/2014/main" id="{D8460A48-9680-2344-AB19-67E313A463FF}"/>
              </a:ext>
            </a:extLst>
          </p:cNvPr>
          <p:cNvSpPr>
            <a:spLocks noGrp="1"/>
          </p:cNvSpPr>
          <p:nvPr>
            <p:ph idx="1"/>
          </p:nvPr>
        </p:nvSpPr>
        <p:spPr/>
        <p:txBody>
          <a:bodyPr/>
          <a:lstStyle/>
          <a:p>
            <a:r>
              <a:rPr lang="en-US"/>
              <a:t>Assistance function- the most important function of the staff agency is to assist, help and support the chief executive and other line agencies in carrying out their work. For example, White House in USA.</a:t>
            </a:r>
          </a:p>
          <a:p>
            <a:r>
              <a:rPr lang="en-US"/>
              <a:t>Information function- the information function of the staff is to collect for its chief all relevant information.</a:t>
            </a:r>
          </a:p>
          <a:p>
            <a:r>
              <a:rPr lang="en-US"/>
              <a:t>Supervisory function- this function is to see whether the decision of the chief executive is duly communicated to and implemented by the line agencies.</a:t>
            </a:r>
          </a:p>
        </p:txBody>
      </p:sp>
    </p:spTree>
    <p:extLst>
      <p:ext uri="{BB962C8B-B14F-4D97-AF65-F5344CB8AC3E}">
        <p14:creationId xmlns:p14="http://schemas.microsoft.com/office/powerpoint/2010/main" val="259611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CC1F-F577-604C-857C-5C2B07AD8F8E}"/>
              </a:ext>
            </a:extLst>
          </p:cNvPr>
          <p:cNvSpPr>
            <a:spLocks noGrp="1"/>
          </p:cNvSpPr>
          <p:nvPr>
            <p:ph type="title"/>
          </p:nvPr>
        </p:nvSpPr>
        <p:spPr/>
        <p:txBody>
          <a:bodyPr/>
          <a:lstStyle/>
          <a:p>
            <a:r>
              <a:rPr lang="en-US"/>
              <a:t>Types of staff agencies </a:t>
            </a:r>
          </a:p>
        </p:txBody>
      </p:sp>
      <p:sp>
        <p:nvSpPr>
          <p:cNvPr id="3" name="Content Placeholder 2">
            <a:extLst>
              <a:ext uri="{FF2B5EF4-FFF2-40B4-BE49-F238E27FC236}">
                <a16:creationId xmlns:a16="http://schemas.microsoft.com/office/drawing/2014/main" id="{44582AF6-128F-2D46-B746-E4C3F0FD177D}"/>
              </a:ext>
            </a:extLst>
          </p:cNvPr>
          <p:cNvSpPr>
            <a:spLocks noGrp="1"/>
          </p:cNvSpPr>
          <p:nvPr>
            <p:ph idx="1"/>
          </p:nvPr>
        </p:nvSpPr>
        <p:spPr/>
        <p:txBody>
          <a:bodyPr>
            <a:normAutofit lnSpcReduction="10000"/>
          </a:bodyPr>
          <a:lstStyle/>
          <a:p>
            <a:r>
              <a:rPr lang="en-US"/>
              <a:t>General staff- the general staff helps the chief executive in the performance of administrative duties. It renderes advice and collects facts. The general staff are those with administrative training and experience. For example the White House in USA.</a:t>
            </a:r>
          </a:p>
          <a:p>
            <a:r>
              <a:rPr lang="en-US"/>
              <a:t>Technical staff- the chief executive need technical advice on several matters. Hence the services of specialists such as doctors, engineers, architects etc. are required. Hence the technical staff requires a high degree of specialization.</a:t>
            </a:r>
          </a:p>
          <a:p>
            <a:r>
              <a:rPr lang="en-US"/>
              <a:t>Auxiliary staff- they are also called ‘ housekeeping services.’ They are concerned with the maintainence of existing organization. For example purchasing of furniture, recruitment, preparation of budget, maintainence of accounts.</a:t>
            </a:r>
          </a:p>
        </p:txBody>
      </p:sp>
    </p:spTree>
    <p:extLst>
      <p:ext uri="{BB962C8B-B14F-4D97-AF65-F5344CB8AC3E}">
        <p14:creationId xmlns:p14="http://schemas.microsoft.com/office/powerpoint/2010/main" val="12673054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Line and Staff</vt:lpstr>
      <vt:lpstr>Line</vt:lpstr>
      <vt:lpstr>Features of line organization</vt:lpstr>
      <vt:lpstr>Staff: Introduction</vt:lpstr>
      <vt:lpstr>Features of staff agency</vt:lpstr>
      <vt:lpstr>Functions of staff agency</vt:lpstr>
      <vt:lpstr>Types of staff agencies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and Staff</dc:title>
  <dc:creator>paromita.jnu@gmail.com</dc:creator>
  <cp:lastModifiedBy>paromita.jnu@gmail.com</cp:lastModifiedBy>
  <cp:revision>1</cp:revision>
  <dcterms:created xsi:type="dcterms:W3CDTF">2021-04-29T15:54:55Z</dcterms:created>
  <dcterms:modified xsi:type="dcterms:W3CDTF">2021-04-29T16:28:55Z</dcterms:modified>
</cp:coreProperties>
</file>