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90"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4/21/2023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B73DE-FA0F-384C-AC78-91D03195D1DC}"/>
              </a:ext>
            </a:extLst>
          </p:cNvPr>
          <p:cNvSpPr>
            <a:spLocks noGrp="1"/>
          </p:cNvSpPr>
          <p:nvPr>
            <p:ph type="ctrTitle"/>
          </p:nvPr>
        </p:nvSpPr>
        <p:spPr/>
        <p:txBody>
          <a:bodyPr/>
          <a:lstStyle/>
          <a:p>
            <a:r>
              <a:rPr lang="en-US"/>
              <a:t>Nature and scope of public administration</a:t>
            </a:r>
          </a:p>
        </p:txBody>
      </p:sp>
      <p:sp>
        <p:nvSpPr>
          <p:cNvPr id="3" name="Subtitle 2">
            <a:extLst>
              <a:ext uri="{FF2B5EF4-FFF2-40B4-BE49-F238E27FC236}">
                <a16:creationId xmlns:a16="http://schemas.microsoft.com/office/drawing/2014/main" xmlns="" id="{1B2A579A-C74E-A242-9EC9-20EA57C8F1FC}"/>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67399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EE1B6-4D8D-3D42-B41A-5CFFF44464C5}"/>
              </a:ext>
            </a:extLst>
          </p:cNvPr>
          <p:cNvSpPr>
            <a:spLocks noGrp="1"/>
          </p:cNvSpPr>
          <p:nvPr>
            <p:ph type="title"/>
          </p:nvPr>
        </p:nvSpPr>
        <p:spPr/>
        <p:txBody>
          <a:bodyPr/>
          <a:lstStyle/>
          <a:p>
            <a:r>
              <a:rPr lang="en-US"/>
              <a:t>Nature of public administration</a:t>
            </a:r>
          </a:p>
        </p:txBody>
      </p:sp>
      <p:sp>
        <p:nvSpPr>
          <p:cNvPr id="3" name="Content Placeholder 2">
            <a:extLst>
              <a:ext uri="{FF2B5EF4-FFF2-40B4-BE49-F238E27FC236}">
                <a16:creationId xmlns:a16="http://schemas.microsoft.com/office/drawing/2014/main" xmlns="" id="{976B0F0C-0F52-FF49-BDE6-49224EFD80A4}"/>
              </a:ext>
            </a:extLst>
          </p:cNvPr>
          <p:cNvSpPr>
            <a:spLocks noGrp="1"/>
          </p:cNvSpPr>
          <p:nvPr>
            <p:ph idx="1"/>
          </p:nvPr>
        </p:nvSpPr>
        <p:spPr>
          <a:xfrm>
            <a:off x="4572000" y="76200"/>
            <a:ext cx="7619999" cy="6629400"/>
          </a:xfrm>
        </p:spPr>
        <p:txBody>
          <a:bodyPr/>
          <a:lstStyle/>
          <a:p>
            <a:r>
              <a:rPr lang="en-US" dirty="0" smtClean="0"/>
              <a:t>Public Administration is an ancient activity which is common to all countries and all levels of government. Public </a:t>
            </a:r>
            <a:r>
              <a:rPr lang="en-US" dirty="0"/>
              <a:t>administration’s structures and activities vary from one nation to another. The </a:t>
            </a:r>
            <a:r>
              <a:rPr lang="en-US" dirty="0" err="1"/>
              <a:t>english</a:t>
            </a:r>
            <a:r>
              <a:rPr lang="en-US" dirty="0"/>
              <a:t> word ‘administer</a:t>
            </a:r>
            <a:r>
              <a:rPr lang="en-US" dirty="0" smtClean="0"/>
              <a:t>,’ is </a:t>
            </a:r>
            <a:r>
              <a:rPr lang="en-US" dirty="0"/>
              <a:t>derived from the Latin word ‘ad</a:t>
            </a:r>
            <a:r>
              <a:rPr lang="en-US" dirty="0" smtClean="0"/>
              <a:t>,’ and  </a:t>
            </a:r>
            <a:r>
              <a:rPr lang="en-US" dirty="0"/>
              <a:t>‘</a:t>
            </a:r>
            <a:r>
              <a:rPr lang="en-US" dirty="0" err="1"/>
              <a:t>ministrare</a:t>
            </a:r>
            <a:r>
              <a:rPr lang="en-US" dirty="0"/>
              <a:t>,’ which means to serve. It is generally a process of management which is </a:t>
            </a:r>
            <a:r>
              <a:rPr lang="en-US" dirty="0" err="1"/>
              <a:t>practised</a:t>
            </a:r>
            <a:r>
              <a:rPr lang="en-US" dirty="0"/>
              <a:t> by all kinds of organizations from the household to a complex system of government. However the use of ‘public,’ before administrations means governmental administration. </a:t>
            </a:r>
          </a:p>
          <a:p>
            <a:r>
              <a:rPr lang="en-US" dirty="0"/>
              <a:t>Public administration began in the 17</a:t>
            </a:r>
            <a:r>
              <a:rPr lang="en-US" baseline="30000" dirty="0"/>
              <a:t>th</a:t>
            </a:r>
            <a:r>
              <a:rPr lang="en-US" dirty="0"/>
              <a:t> century Europe.  However administrative discussions could be found in </a:t>
            </a:r>
            <a:r>
              <a:rPr lang="en-US" dirty="0" err="1"/>
              <a:t>kautilya’s</a:t>
            </a:r>
            <a:r>
              <a:rPr lang="en-US" dirty="0"/>
              <a:t> </a:t>
            </a:r>
            <a:r>
              <a:rPr lang="en-US" dirty="0" err="1"/>
              <a:t>arthashastra</a:t>
            </a:r>
            <a:r>
              <a:rPr lang="en-US" dirty="0"/>
              <a:t> which covered topics such as hierarchy, corruption, territorial acquisition, etc. This was also found in </a:t>
            </a:r>
            <a:r>
              <a:rPr lang="en-US" dirty="0" err="1"/>
              <a:t>aine</a:t>
            </a:r>
            <a:r>
              <a:rPr lang="en-US" dirty="0"/>
              <a:t>- </a:t>
            </a:r>
            <a:r>
              <a:rPr lang="en-US" dirty="0" err="1"/>
              <a:t>akbari</a:t>
            </a:r>
            <a:r>
              <a:rPr lang="en-US" dirty="0"/>
              <a:t> by </a:t>
            </a:r>
            <a:r>
              <a:rPr lang="en-US" dirty="0" err="1"/>
              <a:t>Abul</a:t>
            </a:r>
            <a:r>
              <a:rPr lang="en-US" dirty="0"/>
              <a:t> </a:t>
            </a:r>
            <a:r>
              <a:rPr lang="en-US" dirty="0" err="1"/>
              <a:t>Fazal</a:t>
            </a:r>
            <a:r>
              <a:rPr lang="en-US" dirty="0"/>
              <a:t> during the time of Akbar</a:t>
            </a:r>
            <a:r>
              <a:rPr lang="en-US" dirty="0" smtClean="0"/>
              <a:t>.</a:t>
            </a:r>
          </a:p>
          <a:p>
            <a:r>
              <a:rPr lang="en-US" dirty="0" smtClean="0"/>
              <a:t>The evolution of Public administration as a distinctive subject began from 1887 onwards. </a:t>
            </a:r>
            <a:endParaRPr lang="en-US" dirty="0"/>
          </a:p>
        </p:txBody>
      </p:sp>
    </p:spTree>
    <p:extLst>
      <p:ext uri="{BB962C8B-B14F-4D97-AF65-F5344CB8AC3E}">
        <p14:creationId xmlns:p14="http://schemas.microsoft.com/office/powerpoint/2010/main" val="155734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DBBD4-1E4F-1244-B80E-6BF5FB7C1BE3}"/>
              </a:ext>
            </a:extLst>
          </p:cNvPr>
          <p:cNvSpPr>
            <a:spLocks noGrp="1"/>
          </p:cNvSpPr>
          <p:nvPr>
            <p:ph type="title"/>
          </p:nvPr>
        </p:nvSpPr>
        <p:spPr/>
        <p:txBody>
          <a:bodyPr/>
          <a:lstStyle/>
          <a:p>
            <a:r>
              <a:rPr lang="en-US"/>
              <a:t>Nature of public administration</a:t>
            </a:r>
          </a:p>
        </p:txBody>
      </p:sp>
      <p:sp>
        <p:nvSpPr>
          <p:cNvPr id="3" name="Content Placeholder 2">
            <a:extLst>
              <a:ext uri="{FF2B5EF4-FFF2-40B4-BE49-F238E27FC236}">
                <a16:creationId xmlns:a16="http://schemas.microsoft.com/office/drawing/2014/main" xmlns="" id="{03300206-6612-9642-9ABE-D0A095E4885A}"/>
              </a:ext>
            </a:extLst>
          </p:cNvPr>
          <p:cNvSpPr>
            <a:spLocks noGrp="1"/>
          </p:cNvSpPr>
          <p:nvPr>
            <p:ph idx="1"/>
          </p:nvPr>
        </p:nvSpPr>
        <p:spPr>
          <a:xfrm>
            <a:off x="4572000" y="0"/>
            <a:ext cx="7619999" cy="6705600"/>
          </a:xfrm>
        </p:spPr>
        <p:txBody>
          <a:bodyPr/>
          <a:lstStyle/>
          <a:p>
            <a:r>
              <a:rPr lang="en-US" dirty="0"/>
              <a:t>Public administration is considered a specialized field. It deals with the machinery and procedures of government activities. </a:t>
            </a:r>
            <a:r>
              <a:rPr lang="en-US" dirty="0" smtClean="0"/>
              <a:t>Administration is generally defines as a human effort towards achieving certain common goals.  Thus administration can be found in various institutional settings such as business firm, a hospital, university, government department and so on. </a:t>
            </a:r>
          </a:p>
          <a:p>
            <a:r>
              <a:rPr lang="en-US" dirty="0" smtClean="0"/>
              <a:t>Public </a:t>
            </a:r>
            <a:r>
              <a:rPr lang="en-US" dirty="0"/>
              <a:t>administration can be stated as a non- political bureaucratic machinery of the government for implementing its laws and policies in action</a:t>
            </a:r>
            <a:r>
              <a:rPr lang="en-US" dirty="0" smtClean="0"/>
              <a:t>. It is a means by which policy decisions are carried out.  Since public administration is considered as government administration the focus is exclusively on the bureaucracy. </a:t>
            </a:r>
          </a:p>
          <a:p>
            <a:r>
              <a:rPr lang="en-US" dirty="0" smtClean="0"/>
              <a:t>In short public administration is linked with 1. formulation and implementation of public policy, 2. executive branch of the government, 3, structures and machinery of administration and 4. bureaucracy and its activities.</a:t>
            </a:r>
            <a:endParaRPr lang="en-US" dirty="0" smtClean="0"/>
          </a:p>
          <a:p>
            <a:endParaRPr lang="en-US" dirty="0"/>
          </a:p>
        </p:txBody>
      </p:sp>
    </p:spTree>
    <p:extLst>
      <p:ext uri="{BB962C8B-B14F-4D97-AF65-F5344CB8AC3E}">
        <p14:creationId xmlns:p14="http://schemas.microsoft.com/office/powerpoint/2010/main" val="119568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0E6CC-B074-5A44-8808-C08BDA2B314E}"/>
              </a:ext>
            </a:extLst>
          </p:cNvPr>
          <p:cNvSpPr>
            <a:spLocks noGrp="1"/>
          </p:cNvSpPr>
          <p:nvPr>
            <p:ph type="title"/>
          </p:nvPr>
        </p:nvSpPr>
        <p:spPr/>
        <p:txBody>
          <a:bodyPr/>
          <a:lstStyle/>
          <a:p>
            <a:r>
              <a:rPr lang="en-US"/>
              <a:t>Scope of public administration</a:t>
            </a:r>
          </a:p>
        </p:txBody>
      </p:sp>
      <p:sp>
        <p:nvSpPr>
          <p:cNvPr id="3" name="Content Placeholder 2">
            <a:extLst>
              <a:ext uri="{FF2B5EF4-FFF2-40B4-BE49-F238E27FC236}">
                <a16:creationId xmlns:a16="http://schemas.microsoft.com/office/drawing/2014/main" xmlns="" id="{3CE74166-D5B2-A342-AE1E-A09E6085ED35}"/>
              </a:ext>
            </a:extLst>
          </p:cNvPr>
          <p:cNvSpPr>
            <a:spLocks noGrp="1"/>
          </p:cNvSpPr>
          <p:nvPr>
            <p:ph idx="1"/>
          </p:nvPr>
        </p:nvSpPr>
        <p:spPr>
          <a:xfrm>
            <a:off x="4572000" y="76200"/>
            <a:ext cx="7619999" cy="6629400"/>
          </a:xfrm>
        </p:spPr>
        <p:txBody>
          <a:bodyPr>
            <a:normAutofit/>
          </a:bodyPr>
          <a:lstStyle/>
          <a:p>
            <a:r>
              <a:rPr lang="en-US" dirty="0"/>
              <a:t>Integral view- thus view states that public administration is concerned with the </a:t>
            </a:r>
            <a:r>
              <a:rPr lang="en-US" dirty="0" err="1"/>
              <a:t>fulfilment</a:t>
            </a:r>
            <a:r>
              <a:rPr lang="en-US" dirty="0"/>
              <a:t> of public policy. Activities of all people working in an </a:t>
            </a:r>
            <a:r>
              <a:rPr lang="en-US" dirty="0" smtClean="0"/>
              <a:t>organization ( from manual to clerical) from </a:t>
            </a:r>
            <a:r>
              <a:rPr lang="en-US" dirty="0"/>
              <a:t>top to bottom levels constitute the administrative machinery. </a:t>
            </a:r>
          </a:p>
          <a:p>
            <a:r>
              <a:rPr lang="en-US" dirty="0"/>
              <a:t>Managerial view- </a:t>
            </a:r>
            <a:r>
              <a:rPr lang="en-US" dirty="0" smtClean="0"/>
              <a:t>this view was stated by Herbert Simon and Luther </a:t>
            </a:r>
            <a:r>
              <a:rPr lang="en-US" dirty="0" err="1" smtClean="0"/>
              <a:t>Gullick</a:t>
            </a:r>
            <a:r>
              <a:rPr lang="en-US" dirty="0" smtClean="0"/>
              <a:t>. This </a:t>
            </a:r>
            <a:r>
              <a:rPr lang="en-US" dirty="0"/>
              <a:t>view states that public administration is concerned with techniques of management. Hence this view focuses on the importance of managers who have skills of organization.</a:t>
            </a:r>
          </a:p>
          <a:p>
            <a:r>
              <a:rPr lang="en-US" dirty="0"/>
              <a:t>Broader and narrow view- </a:t>
            </a:r>
            <a:r>
              <a:rPr lang="en-US" dirty="0" smtClean="0"/>
              <a:t>this view deals with the machinery and procedures of the government. The </a:t>
            </a:r>
            <a:r>
              <a:rPr lang="en-US" dirty="0"/>
              <a:t>broader view focuses on the legislative, executive and judicial view of administration. The narrow view of public </a:t>
            </a:r>
            <a:r>
              <a:rPr lang="en-US" dirty="0" smtClean="0"/>
              <a:t>administration </a:t>
            </a:r>
            <a:r>
              <a:rPr lang="en-US" dirty="0"/>
              <a:t>focuses on the executive branch government.</a:t>
            </a:r>
          </a:p>
        </p:txBody>
      </p:sp>
    </p:spTree>
    <p:extLst>
      <p:ext uri="{BB962C8B-B14F-4D97-AF65-F5344CB8AC3E}">
        <p14:creationId xmlns:p14="http://schemas.microsoft.com/office/powerpoint/2010/main" val="234456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0FC43-C374-4E4A-996C-AF34EBC475FF}"/>
              </a:ext>
            </a:extLst>
          </p:cNvPr>
          <p:cNvSpPr>
            <a:spLocks noGrp="1"/>
          </p:cNvSpPr>
          <p:nvPr>
            <p:ph type="title"/>
          </p:nvPr>
        </p:nvSpPr>
        <p:spPr/>
        <p:txBody>
          <a:bodyPr/>
          <a:lstStyle/>
          <a:p>
            <a:r>
              <a:rPr lang="en-US"/>
              <a:t>Scope of public administration</a:t>
            </a:r>
          </a:p>
        </p:txBody>
      </p:sp>
      <p:sp>
        <p:nvSpPr>
          <p:cNvPr id="3" name="Content Placeholder 2">
            <a:extLst>
              <a:ext uri="{FF2B5EF4-FFF2-40B4-BE49-F238E27FC236}">
                <a16:creationId xmlns:a16="http://schemas.microsoft.com/office/drawing/2014/main" xmlns="" id="{80AB0E2D-62A0-0246-BE54-8701834B5A03}"/>
              </a:ext>
            </a:extLst>
          </p:cNvPr>
          <p:cNvSpPr>
            <a:spLocks noGrp="1"/>
          </p:cNvSpPr>
          <p:nvPr>
            <p:ph idx="1"/>
          </p:nvPr>
        </p:nvSpPr>
        <p:spPr>
          <a:xfrm>
            <a:off x="4495800" y="76200"/>
            <a:ext cx="7543799" cy="6629400"/>
          </a:xfrm>
        </p:spPr>
        <p:txBody>
          <a:bodyPr>
            <a:normAutofit/>
          </a:bodyPr>
          <a:lstStyle/>
          <a:p>
            <a:r>
              <a:rPr lang="en-US" dirty="0"/>
              <a:t>POSDCORB view- Luther </a:t>
            </a:r>
            <a:r>
              <a:rPr lang="en-US" dirty="0" err="1"/>
              <a:t>Gullick</a:t>
            </a:r>
            <a:r>
              <a:rPr lang="en-US" dirty="0"/>
              <a:t> defines the scope of public administration in the following order:</a:t>
            </a:r>
          </a:p>
          <a:p>
            <a:r>
              <a:rPr lang="en-US" dirty="0"/>
              <a:t>Planning- looks at the outline of items that are needed to accomplish the goals of enterprise.</a:t>
            </a:r>
          </a:p>
          <a:p>
            <a:r>
              <a:rPr lang="en-US" dirty="0"/>
              <a:t>Organizing- building up a structure of authority in an organization.</a:t>
            </a:r>
          </a:p>
          <a:p>
            <a:r>
              <a:rPr lang="en-US" dirty="0"/>
              <a:t>Staffing- bringing and training staff in an organization.</a:t>
            </a:r>
          </a:p>
          <a:p>
            <a:r>
              <a:rPr lang="en-US" dirty="0"/>
              <a:t>Directing- issuing orders and instructions for the guidance of staff.</a:t>
            </a:r>
          </a:p>
          <a:p>
            <a:r>
              <a:rPr lang="en-US" dirty="0"/>
              <a:t>Coordinating- interrelating various parts of work.</a:t>
            </a:r>
          </a:p>
          <a:p>
            <a:r>
              <a:rPr lang="en-US" dirty="0"/>
              <a:t>Reporting- keeping the superiors and subordinates informed.</a:t>
            </a:r>
          </a:p>
          <a:p>
            <a:r>
              <a:rPr lang="en-US" dirty="0"/>
              <a:t>Budgeting- fiscal planning and accounting</a:t>
            </a:r>
            <a:r>
              <a:rPr lang="en-US" dirty="0" smtClean="0"/>
              <a:t>.</a:t>
            </a:r>
          </a:p>
          <a:p>
            <a:pPr marL="0" indent="0">
              <a:buNone/>
            </a:pPr>
            <a:r>
              <a:rPr lang="en-US" smtClean="0"/>
              <a:t>This </a:t>
            </a:r>
            <a:r>
              <a:rPr lang="en-US" dirty="0" smtClean="0"/>
              <a:t>view is common to large scale organizations</a:t>
            </a:r>
            <a:endParaRPr lang="en-US" dirty="0"/>
          </a:p>
          <a:p>
            <a:endParaRPr lang="en-US" dirty="0"/>
          </a:p>
        </p:txBody>
      </p:sp>
    </p:spTree>
    <p:extLst>
      <p:ext uri="{BB962C8B-B14F-4D97-AF65-F5344CB8AC3E}">
        <p14:creationId xmlns:p14="http://schemas.microsoft.com/office/powerpoint/2010/main" val="268834414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5</TotalTime>
  <Words>549</Words>
  <Application>Microsoft Office PowerPoint</Application>
  <PresentationFormat>Custom</PresentationFormat>
  <Paragraphs>24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Nature and scope of public administration</vt:lpstr>
      <vt:lpstr>Nature of public administration</vt:lpstr>
      <vt:lpstr>Nature of public administration</vt:lpstr>
      <vt:lpstr>Scope of public administration</vt:lpstr>
      <vt:lpstr>Scope of public administration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and scope of public administration</dc:title>
  <dc:creator>paromita.jnu@gmail.com</dc:creator>
  <cp:lastModifiedBy>HOME</cp:lastModifiedBy>
  <cp:revision>6</cp:revision>
  <dcterms:created xsi:type="dcterms:W3CDTF">2021-05-30T13:40:08Z</dcterms:created>
  <dcterms:modified xsi:type="dcterms:W3CDTF">2023-04-21T05:20:04Z</dcterms:modified>
</cp:coreProperties>
</file>