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3/9/2021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3/9/2021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7D58-72B6-9E40-AED5-BA235EF4D0B4}"/>
              </a:ext>
            </a:extLst>
          </p:cNvPr>
          <p:cNvSpPr>
            <a:spLocks noGrp="1"/>
          </p:cNvSpPr>
          <p:nvPr>
            <p:ph type="ctrTitle"/>
          </p:nvPr>
        </p:nvSpPr>
        <p:spPr/>
        <p:txBody>
          <a:bodyPr/>
          <a:lstStyle/>
          <a:p>
            <a:r>
              <a:rPr lang="en-US"/>
              <a:t>Equality</a:t>
            </a:r>
          </a:p>
        </p:txBody>
      </p:sp>
      <p:sp>
        <p:nvSpPr>
          <p:cNvPr id="3" name="Subtitle 2">
            <a:extLst>
              <a:ext uri="{FF2B5EF4-FFF2-40B4-BE49-F238E27FC236}">
                <a16:creationId xmlns:a16="http://schemas.microsoft.com/office/drawing/2014/main" id="{7D5C2FDD-249B-8341-A3E3-01D64A792DC9}"/>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148154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14C9-2C11-4546-8DE1-10DFBC48191A}"/>
              </a:ext>
            </a:extLst>
          </p:cNvPr>
          <p:cNvSpPr>
            <a:spLocks noGrp="1"/>
          </p:cNvSpPr>
          <p:nvPr>
            <p:ph type="title"/>
          </p:nvPr>
        </p:nvSpPr>
        <p:spPr/>
        <p:txBody>
          <a:bodyPr/>
          <a:lstStyle/>
          <a:p>
            <a:r>
              <a:rPr lang="en-US"/>
              <a:t>Equality</a:t>
            </a:r>
          </a:p>
        </p:txBody>
      </p:sp>
      <p:sp>
        <p:nvSpPr>
          <p:cNvPr id="3" name="Content Placeholder 2">
            <a:extLst>
              <a:ext uri="{FF2B5EF4-FFF2-40B4-BE49-F238E27FC236}">
                <a16:creationId xmlns:a16="http://schemas.microsoft.com/office/drawing/2014/main" id="{871CBDE7-31CC-A944-900B-8D26A52B2FF8}"/>
              </a:ext>
            </a:extLst>
          </p:cNvPr>
          <p:cNvSpPr>
            <a:spLocks noGrp="1"/>
          </p:cNvSpPr>
          <p:nvPr>
            <p:ph idx="1"/>
          </p:nvPr>
        </p:nvSpPr>
        <p:spPr/>
        <p:txBody>
          <a:bodyPr/>
          <a:lstStyle/>
          <a:p>
            <a:r>
              <a:rPr lang="en-US"/>
              <a:t>Equality is a difficult notion in politics. Equality refers to equal enjoyment of rights by all citizens and absence of discrimination. Equality also means equality of treatment and reward for all. However a solute equality is difficult to realize, asthma capabilities and abilities if people are different. </a:t>
            </a:r>
          </a:p>
          <a:p>
            <a:r>
              <a:rPr lang="en-US"/>
              <a:t>Equality also means provision of adequate oppurtinities to all, without discrimination on the basis of status, creed and caste. Hence no person or group can enjoy special privileges. However discrimination if any should be based on reasonable grounds.</a:t>
            </a:r>
          </a:p>
          <a:p>
            <a:r>
              <a:rPr lang="en-US"/>
              <a:t>Equality also advocates a just and fair distribution of wealth and resources and a minimum gap between rich and poor.</a:t>
            </a:r>
          </a:p>
        </p:txBody>
      </p:sp>
    </p:spTree>
    <p:extLst>
      <p:ext uri="{BB962C8B-B14F-4D97-AF65-F5344CB8AC3E}">
        <p14:creationId xmlns:p14="http://schemas.microsoft.com/office/powerpoint/2010/main" val="81543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15C4-3E45-4149-B3CD-3926BDF8BF0C}"/>
              </a:ext>
            </a:extLst>
          </p:cNvPr>
          <p:cNvSpPr>
            <a:spLocks noGrp="1"/>
          </p:cNvSpPr>
          <p:nvPr>
            <p:ph type="title"/>
          </p:nvPr>
        </p:nvSpPr>
        <p:spPr/>
        <p:txBody>
          <a:bodyPr/>
          <a:lstStyle/>
          <a:p>
            <a:r>
              <a:rPr lang="en-US"/>
              <a:t>Types of equality</a:t>
            </a:r>
          </a:p>
        </p:txBody>
      </p:sp>
      <p:sp>
        <p:nvSpPr>
          <p:cNvPr id="3" name="Content Placeholder 2">
            <a:extLst>
              <a:ext uri="{FF2B5EF4-FFF2-40B4-BE49-F238E27FC236}">
                <a16:creationId xmlns:a16="http://schemas.microsoft.com/office/drawing/2014/main" id="{9A89E787-D720-F449-A429-E621E4665B77}"/>
              </a:ext>
            </a:extLst>
          </p:cNvPr>
          <p:cNvSpPr>
            <a:spLocks noGrp="1"/>
          </p:cNvSpPr>
          <p:nvPr>
            <p:ph idx="1"/>
          </p:nvPr>
        </p:nvSpPr>
        <p:spPr/>
        <p:txBody>
          <a:bodyPr/>
          <a:lstStyle/>
          <a:p>
            <a:r>
              <a:rPr lang="en-US"/>
              <a:t>Legal equality- it means that people are equal in the eyes of law and they are entitled to equal protection. It also means equal protection of life and liberty under law.</a:t>
            </a:r>
          </a:p>
          <a:p>
            <a:r>
              <a:rPr lang="en-US"/>
              <a:t>Natural equality- this rests on the principle that nature has created everyone as equal.</a:t>
            </a:r>
          </a:p>
          <a:p>
            <a:r>
              <a:rPr lang="en-US"/>
              <a:t>International equality- it means all nations of the world should be treated equally irrespective of their geographical, demographic, economic and military considerations. It also means that international disputes should be settled through peaceful means.</a:t>
            </a:r>
          </a:p>
          <a:p>
            <a:r>
              <a:rPr lang="en-US"/>
              <a:t>Social equality- it means equal rights and opportunities for development for all classes of people without any discrimination. </a:t>
            </a:r>
          </a:p>
        </p:txBody>
      </p:sp>
    </p:spTree>
    <p:extLst>
      <p:ext uri="{BB962C8B-B14F-4D97-AF65-F5344CB8AC3E}">
        <p14:creationId xmlns:p14="http://schemas.microsoft.com/office/powerpoint/2010/main" val="112379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64CC-72A3-2A4C-B185-08A33CA8AADC}"/>
              </a:ext>
            </a:extLst>
          </p:cNvPr>
          <p:cNvSpPr>
            <a:spLocks noGrp="1"/>
          </p:cNvSpPr>
          <p:nvPr>
            <p:ph type="title"/>
          </p:nvPr>
        </p:nvSpPr>
        <p:spPr/>
        <p:txBody>
          <a:bodyPr/>
          <a:lstStyle/>
          <a:p>
            <a:r>
              <a:rPr lang="en-US"/>
              <a:t>Types of equality</a:t>
            </a:r>
          </a:p>
        </p:txBody>
      </p:sp>
      <p:sp>
        <p:nvSpPr>
          <p:cNvPr id="3" name="Content Placeholder 2">
            <a:extLst>
              <a:ext uri="{FF2B5EF4-FFF2-40B4-BE49-F238E27FC236}">
                <a16:creationId xmlns:a16="http://schemas.microsoft.com/office/drawing/2014/main" id="{3F8A96EC-07F5-754B-9C80-495E716B2A77}"/>
              </a:ext>
            </a:extLst>
          </p:cNvPr>
          <p:cNvSpPr>
            <a:spLocks noGrp="1"/>
          </p:cNvSpPr>
          <p:nvPr>
            <p:ph idx="1"/>
          </p:nvPr>
        </p:nvSpPr>
        <p:spPr/>
        <p:txBody>
          <a:bodyPr/>
          <a:lstStyle/>
          <a:p>
            <a:r>
              <a:rPr lang="en-US"/>
              <a:t>Social equality ( cont.)- it also means absence of special privileges for any class or caste. Prohibition of discrimination against any on the basis of caste, colour, creed, religion, sex and place of birth. </a:t>
            </a:r>
          </a:p>
          <a:p>
            <a:r>
              <a:rPr lang="en-US"/>
              <a:t>Political equality- means citizens should possess similar political rights and should have similar voice in working of the government.</a:t>
            </a:r>
          </a:p>
          <a:p>
            <a:r>
              <a:rPr lang="en-US"/>
              <a:t>Civil equality- it means equality of all before law. Equal rights should be available to all. </a:t>
            </a:r>
          </a:p>
        </p:txBody>
      </p:sp>
    </p:spTree>
    <p:extLst>
      <p:ext uri="{BB962C8B-B14F-4D97-AF65-F5344CB8AC3E}">
        <p14:creationId xmlns:p14="http://schemas.microsoft.com/office/powerpoint/2010/main" val="298232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1D64-CD96-9249-B899-54AA8F3042EE}"/>
              </a:ext>
            </a:extLst>
          </p:cNvPr>
          <p:cNvSpPr>
            <a:spLocks noGrp="1"/>
          </p:cNvSpPr>
          <p:nvPr>
            <p:ph type="title"/>
          </p:nvPr>
        </p:nvSpPr>
        <p:spPr/>
        <p:txBody>
          <a:bodyPr/>
          <a:lstStyle/>
          <a:p>
            <a:r>
              <a:rPr lang="en-US"/>
              <a:t>Liberty-equality relationship</a:t>
            </a:r>
          </a:p>
        </p:txBody>
      </p:sp>
      <p:sp>
        <p:nvSpPr>
          <p:cNvPr id="3" name="Content Placeholder 2">
            <a:extLst>
              <a:ext uri="{FF2B5EF4-FFF2-40B4-BE49-F238E27FC236}">
                <a16:creationId xmlns:a16="http://schemas.microsoft.com/office/drawing/2014/main" id="{2C81EBF0-6CCD-BC42-A65A-60B75FB62B6F}"/>
              </a:ext>
            </a:extLst>
          </p:cNvPr>
          <p:cNvSpPr>
            <a:spLocks noGrp="1"/>
          </p:cNvSpPr>
          <p:nvPr>
            <p:ph idx="1"/>
          </p:nvPr>
        </p:nvSpPr>
        <p:spPr/>
        <p:txBody>
          <a:bodyPr/>
          <a:lstStyle/>
          <a:p>
            <a:r>
              <a:rPr lang="en-US"/>
              <a:t>Liberty and equality are sometimes considered in opposition. Liberty means absence of restraints whereas to achieve equality Some amounts of restraints are needed. For example liberty of private property cannot be restrained for the sake of equality. Also in order to create equality in society powers of the state needs to be increased and increase in the powers of the state threatens liberty. </a:t>
            </a:r>
          </a:p>
          <a:p>
            <a:r>
              <a:rPr lang="en-US"/>
              <a:t>However liberty and equality can be considered compatible. The essential condition of both liberty and equality is peace, order and security. Also without equality democracy cannot exist and without democracy liberty cannot exist. </a:t>
            </a:r>
          </a:p>
        </p:txBody>
      </p:sp>
    </p:spTree>
    <p:extLst>
      <p:ext uri="{BB962C8B-B14F-4D97-AF65-F5344CB8AC3E}">
        <p14:creationId xmlns:p14="http://schemas.microsoft.com/office/powerpoint/2010/main" val="357878555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Atlas</vt:lpstr>
      <vt:lpstr>Equality</vt:lpstr>
      <vt:lpstr>Equality</vt:lpstr>
      <vt:lpstr>Types of equality</vt:lpstr>
      <vt:lpstr>Types of equality</vt:lpstr>
      <vt:lpstr>Liberty-equality relationship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Equality</dc:title>
  <dc:creator>paromita.jnu@gmail.com</dc:creator>
  <cp:lastModifiedBy>paromita.jnu@gmail.com</cp:lastModifiedBy>
  <cp:revision>3</cp:revision>
  <dcterms:created xsi:type="dcterms:W3CDTF">2021-03-08T07:26:04Z</dcterms:created>
  <dcterms:modified xsi:type="dcterms:W3CDTF">2021-03-09T06:12:42Z</dcterms:modified>
</cp:coreProperties>
</file>