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theme" Target="theme/theme1.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viewProps" Target="viewProps.xml" /><Relationship Id="rId5" Type="http://schemas.openxmlformats.org/officeDocument/2006/relationships/slide" Target="slides/slide4.xml" /><Relationship Id="rId10" Type="http://schemas.openxmlformats.org/officeDocument/2006/relationships/presProps" Target="presProps.xml" /><Relationship Id="rId4" Type="http://schemas.openxmlformats.org/officeDocument/2006/relationships/slide" Target="slides/slide3.xml" /><Relationship Id="rId9" Type="http://schemas.openxmlformats.org/officeDocument/2006/relationships/slide" Target="slides/slide8.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n-GB"/>
              <a:t>Click to edit Master title style</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48A87A34-81AB-432B-8DAE-1953F412C126}" type="datetimeFigureOut">
              <a:rPr lang="en-US" dirty="0"/>
              <a:pPr/>
              <a:t>3/9/2021</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n-GB"/>
              <a:t>Click to edit Master title style</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n-GB"/>
              <a:t>Click to edit Master title style</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3/9/2021</a:t>
            </a:fld>
            <a:endParaRPr lang="en-US" dirty="0"/>
          </a:p>
        </p:txBody>
      </p:sp>
      <p:sp>
        <p:nvSpPr>
          <p:cNvPr id="5" name="Footer Placeholder 4"/>
          <p:cNvSpPr>
            <a:spLocks noGrp="1"/>
          </p:cNvSpPr>
          <p:nvPr>
            <p:ph type="ftr" sz="quarter" idx="11"/>
          </p:nvPr>
        </p:nvSpPr>
        <p:spPr>
          <a:xfrm>
            <a:off x="804672" y="6227064"/>
            <a:ext cx="10588752" cy="320040"/>
          </a:xfrm>
        </p:spPr>
        <p:txBody>
          <a:body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n-GB"/>
              <a:t>Click to edit Master title style</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n-GB"/>
              <a:t>Click to edit Master title style</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3/9/2021</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n-GB"/>
              <a:t>Click to edit Master title style</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3/9/2021</a:t>
            </a:fld>
            <a:endParaRPr lang="en-US" dirty="0"/>
          </a:p>
        </p:txBody>
      </p:sp>
      <p:sp>
        <p:nvSpPr>
          <p:cNvPr id="6" name="Footer Placeholder 5"/>
          <p:cNvSpPr>
            <a:spLocks noGrp="1"/>
          </p:cNvSpPr>
          <p:nvPr>
            <p:ph type="ftr" sz="quarter" idx="11"/>
          </p:nvPr>
        </p:nvSpPr>
        <p:spPr>
          <a:xfrm>
            <a:off x="804672" y="6227064"/>
            <a:ext cx="10588752" cy="320040"/>
          </a:xfrm>
        </p:spPr>
        <p:txBody>
          <a:bodyPr/>
          <a:lstStyle/>
          <a:p>
            <a:endParaRPr lang="en-US" dirty="0"/>
          </a:p>
        </p:txBody>
      </p:sp>
      <p:sp>
        <p:nvSpPr>
          <p:cNvPr id="7" name="Slide Number Placeholder 6"/>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n-GB"/>
              <a:t>Click to edit Master title style</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5125305" y="1488985"/>
            <a:ext cx="6264350" cy="169685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5118447" y="4351687"/>
            <a:ext cx="6265588" cy="170406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a:xfrm>
            <a:off x="804672" y="320040"/>
            <a:ext cx="3657600" cy="320040"/>
          </a:xfrm>
        </p:spPr>
        <p:txBody>
          <a:bodyPr/>
          <a:lstStyle/>
          <a:p>
            <a:fld id="{48A87A34-81AB-432B-8DAE-1953F412C126}" type="datetimeFigureOut">
              <a:rPr lang="en-US" dirty="0"/>
              <a:t>3/9/2021</a:t>
            </a:fld>
            <a:endParaRPr lang="en-US" dirty="0"/>
          </a:p>
        </p:txBody>
      </p:sp>
      <p:sp>
        <p:nvSpPr>
          <p:cNvPr id="8" name="Footer Placeholder 7"/>
          <p:cNvSpPr>
            <a:spLocks noGrp="1"/>
          </p:cNvSpPr>
          <p:nvPr>
            <p:ph type="ftr" sz="quarter" idx="11"/>
          </p:nvPr>
        </p:nvSpPr>
        <p:spPr>
          <a:xfrm>
            <a:off x="804672" y="6227064"/>
            <a:ext cx="10588752" cy="320040"/>
          </a:xfrm>
        </p:spPr>
        <p:txBody>
          <a:bodyPr/>
          <a:lstStyle/>
          <a:p>
            <a:endParaRPr lang="en-US" dirty="0"/>
          </a:p>
        </p:txBody>
      </p:sp>
      <p:sp>
        <p:nvSpPr>
          <p:cNvPr id="9" name="Slide Number Placeholder 8"/>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3/9/2021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48A87A34-81AB-432B-8DAE-1953F412C126}" type="datetimeFigureOut">
              <a:rPr lang="en-US" dirty="0"/>
              <a:t>3/9/2021</a:t>
            </a:fld>
            <a:endParaRPr lang="en-US" dirty="0"/>
          </a:p>
        </p:txBody>
      </p:sp>
      <p:sp>
        <p:nvSpPr>
          <p:cNvPr id="3" name="Footer Placeholder 2"/>
          <p:cNvSpPr>
            <a:spLocks noGrp="1"/>
          </p:cNvSpPr>
          <p:nvPr>
            <p:ph type="ftr" sz="quarter" idx="11"/>
          </p:nvPr>
        </p:nvSpPr>
        <p:spPr>
          <a:xfrm>
            <a:off x="804672" y="6227064"/>
            <a:ext cx="10588752" cy="320040"/>
          </a:xfrm>
        </p:spPr>
        <p:txBody>
          <a:bodyPr/>
          <a:lstStyle/>
          <a:p>
            <a:endParaRPr lang="en-US" dirty="0"/>
          </a:p>
        </p:txBody>
      </p:sp>
      <p:sp>
        <p:nvSpPr>
          <p:cNvPr id="4" name="Slide Number Placeholder 3"/>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n-GB"/>
              <a:t>Click to edit Master title style</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n-GB"/>
              <a:t>Click to edit Master title style</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3/9/2021</a:t>
            </a:fld>
            <a:endParaRPr lang="en-US" dirty="0"/>
          </a:p>
        </p:txBody>
      </p:sp>
      <p:sp>
        <p:nvSpPr>
          <p:cNvPr id="6" name="Footer Placeholder 5"/>
          <p:cNvSpPr>
            <a:spLocks noGrp="1"/>
          </p:cNvSpPr>
          <p:nvPr>
            <p:ph type="ftr" sz="quarter" idx="11"/>
          </p:nvPr>
        </p:nvSpPr>
        <p:spPr>
          <a:xfrm>
            <a:off x="804672" y="6227064"/>
            <a:ext cx="5942203" cy="320040"/>
          </a:xfrm>
        </p:spPr>
        <p:txBody>
          <a:bodyPr/>
          <a:lstStyle/>
          <a:p>
            <a:endParaRPr lang="en-US" dirty="0"/>
          </a:p>
        </p:txBody>
      </p:sp>
      <p:sp>
        <p:nvSpPr>
          <p:cNvPr id="7" name="Slide Number Placeholder 6"/>
          <p:cNvSpPr>
            <a:spLocks noGrp="1"/>
          </p:cNvSpPr>
          <p:nvPr>
            <p:ph type="sldNum" sz="quarter" idx="12"/>
          </p:nvPr>
        </p:nvSpPr>
        <p:spPr>
          <a:xfrm>
            <a:off x="5828377"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48A87A34-81AB-432B-8DAE-1953F412C126}" type="datetimeFigureOut">
              <a:rPr lang="en-US" dirty="0"/>
              <a:pPr/>
              <a:t>3/9/2021</a:t>
            </a:fld>
            <a:endParaRPr lang="en-US" dirty="0"/>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305927-9D7E-3D47-91CE-85C996BEF9B9}"/>
              </a:ext>
            </a:extLst>
          </p:cNvPr>
          <p:cNvSpPr>
            <a:spLocks noGrp="1"/>
          </p:cNvSpPr>
          <p:nvPr>
            <p:ph type="ctrTitle"/>
          </p:nvPr>
        </p:nvSpPr>
        <p:spPr/>
        <p:txBody>
          <a:bodyPr/>
          <a:lstStyle/>
          <a:p>
            <a:r>
              <a:rPr lang="en-US"/>
              <a:t>Rights</a:t>
            </a:r>
          </a:p>
        </p:txBody>
      </p:sp>
      <p:sp>
        <p:nvSpPr>
          <p:cNvPr id="3" name="Subtitle 2">
            <a:extLst>
              <a:ext uri="{FF2B5EF4-FFF2-40B4-BE49-F238E27FC236}">
                <a16:creationId xmlns:a16="http://schemas.microsoft.com/office/drawing/2014/main" id="{5D2E3232-2FAD-0149-A0F8-591571FFAD03}"/>
              </a:ext>
            </a:extLst>
          </p:cNvPr>
          <p:cNvSpPr>
            <a:spLocks noGrp="1"/>
          </p:cNvSpPr>
          <p:nvPr>
            <p:ph type="subTitle" idx="1"/>
          </p:nvPr>
        </p:nvSpPr>
        <p:spPr/>
        <p:txBody>
          <a:bodyPr/>
          <a:lstStyle/>
          <a:p>
            <a:r>
              <a:rPr lang="en-US"/>
              <a:t>Dr. Paromita Chakraborty, Surendranath College</a:t>
            </a:r>
          </a:p>
        </p:txBody>
      </p:sp>
    </p:spTree>
    <p:extLst>
      <p:ext uri="{BB962C8B-B14F-4D97-AF65-F5344CB8AC3E}">
        <p14:creationId xmlns:p14="http://schemas.microsoft.com/office/powerpoint/2010/main" val="5992007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53285-0EA4-854C-9CD3-889B9FF94613}"/>
              </a:ext>
            </a:extLst>
          </p:cNvPr>
          <p:cNvSpPr>
            <a:spLocks noGrp="1"/>
          </p:cNvSpPr>
          <p:nvPr>
            <p:ph type="title"/>
          </p:nvPr>
        </p:nvSpPr>
        <p:spPr/>
        <p:txBody>
          <a:bodyPr/>
          <a:lstStyle/>
          <a:p>
            <a:r>
              <a:rPr lang="en-US"/>
              <a:t>Introduction</a:t>
            </a:r>
          </a:p>
        </p:txBody>
      </p:sp>
      <p:sp>
        <p:nvSpPr>
          <p:cNvPr id="3" name="Content Placeholder 2">
            <a:extLst>
              <a:ext uri="{FF2B5EF4-FFF2-40B4-BE49-F238E27FC236}">
                <a16:creationId xmlns:a16="http://schemas.microsoft.com/office/drawing/2014/main" id="{8F313C24-BDEB-A744-BC35-B8CF6E63A039}"/>
              </a:ext>
            </a:extLst>
          </p:cNvPr>
          <p:cNvSpPr>
            <a:spLocks noGrp="1"/>
          </p:cNvSpPr>
          <p:nvPr>
            <p:ph idx="1"/>
          </p:nvPr>
        </p:nvSpPr>
        <p:spPr/>
        <p:txBody>
          <a:bodyPr>
            <a:normAutofit fontScale="92500"/>
          </a:bodyPr>
          <a:lstStyle/>
          <a:p>
            <a:r>
              <a:rPr lang="en-US"/>
              <a:t>Every state is known by the rights it maintains. However rights has a corresponding obligation to duty.</a:t>
            </a:r>
          </a:p>
          <a:p>
            <a:r>
              <a:rPr lang="en-US"/>
              <a:t>The following are certain features of rights:</a:t>
            </a:r>
          </a:p>
          <a:p>
            <a:r>
              <a:rPr lang="en-US"/>
              <a:t>Rights exist in society.</a:t>
            </a:r>
          </a:p>
          <a:p>
            <a:r>
              <a:rPr lang="en-US"/>
              <a:t>Rights are claims of individuals fir development I  society.</a:t>
            </a:r>
          </a:p>
          <a:p>
            <a:r>
              <a:rPr lang="en-US"/>
              <a:t>Rights are equally available to all.</a:t>
            </a:r>
          </a:p>
          <a:p>
            <a:r>
              <a:rPr lang="en-US"/>
              <a:t>Rights are not absolute, it can be restricted in lights of health, security and order.</a:t>
            </a:r>
          </a:p>
          <a:p>
            <a:r>
              <a:rPr lang="en-US"/>
              <a:t>Rights are universal because they belong to all human beings.</a:t>
            </a:r>
          </a:p>
          <a:p>
            <a:r>
              <a:rPr lang="en-US"/>
              <a:t>Rights are linked with duties.</a:t>
            </a:r>
          </a:p>
          <a:p>
            <a:r>
              <a:rPr lang="en-US"/>
              <a:t>Rights are dynamic and change with social, political and economic developments of state.</a:t>
            </a:r>
          </a:p>
          <a:p>
            <a:endParaRPr lang="en-US"/>
          </a:p>
        </p:txBody>
      </p:sp>
    </p:spTree>
    <p:extLst>
      <p:ext uri="{BB962C8B-B14F-4D97-AF65-F5344CB8AC3E}">
        <p14:creationId xmlns:p14="http://schemas.microsoft.com/office/powerpoint/2010/main" val="24650944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5B3EE-C2D5-8046-92C1-9D229D026516}"/>
              </a:ext>
            </a:extLst>
          </p:cNvPr>
          <p:cNvSpPr>
            <a:spLocks noGrp="1"/>
          </p:cNvSpPr>
          <p:nvPr>
            <p:ph type="title"/>
          </p:nvPr>
        </p:nvSpPr>
        <p:spPr/>
        <p:txBody>
          <a:bodyPr/>
          <a:lstStyle/>
          <a:p>
            <a:r>
              <a:rPr lang="en-US"/>
              <a:t>Types of rights</a:t>
            </a:r>
          </a:p>
        </p:txBody>
      </p:sp>
      <p:sp>
        <p:nvSpPr>
          <p:cNvPr id="3" name="Content Placeholder 2">
            <a:extLst>
              <a:ext uri="{FF2B5EF4-FFF2-40B4-BE49-F238E27FC236}">
                <a16:creationId xmlns:a16="http://schemas.microsoft.com/office/drawing/2014/main" id="{93A72E6C-4EE2-5B44-9F36-DABA0500D54A}"/>
              </a:ext>
            </a:extLst>
          </p:cNvPr>
          <p:cNvSpPr>
            <a:spLocks noGrp="1"/>
          </p:cNvSpPr>
          <p:nvPr>
            <p:ph idx="1"/>
          </p:nvPr>
        </p:nvSpPr>
        <p:spPr/>
        <p:txBody>
          <a:bodyPr/>
          <a:lstStyle/>
          <a:p>
            <a:r>
              <a:rPr lang="en-US"/>
              <a:t>Natural rights- these rights are inherited from nature such as the right to life,liberty and property.</a:t>
            </a:r>
          </a:p>
          <a:p>
            <a:r>
              <a:rPr lang="en-US"/>
              <a:t>Civil rights- these rights are guaranteed to citizens and aliens. These rights are necessary to uphold human dignity.</a:t>
            </a:r>
          </a:p>
          <a:p>
            <a:r>
              <a:rPr lang="en-US"/>
              <a:t>Some of the civil rights are:</a:t>
            </a:r>
          </a:p>
          <a:p>
            <a:r>
              <a:rPr lang="en-US"/>
              <a:t>Equality before law and equal protection of law.</a:t>
            </a:r>
          </a:p>
          <a:p>
            <a:r>
              <a:rPr lang="en-US"/>
              <a:t>Right against torture- no human should be subject to torture and human treatment. No one subject to medical or scientific treatment.</a:t>
            </a:r>
          </a:p>
          <a:p>
            <a:r>
              <a:rPr lang="en-US"/>
              <a:t>Right to privacy- every individual enjoy the right to keep private matters to himself.</a:t>
            </a:r>
          </a:p>
          <a:p>
            <a:endParaRPr lang="en-US"/>
          </a:p>
        </p:txBody>
      </p:sp>
    </p:spTree>
    <p:extLst>
      <p:ext uri="{BB962C8B-B14F-4D97-AF65-F5344CB8AC3E}">
        <p14:creationId xmlns:p14="http://schemas.microsoft.com/office/powerpoint/2010/main" val="15863085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3B1E5-0F99-3441-9B55-6ACABEB9E509}"/>
              </a:ext>
            </a:extLst>
          </p:cNvPr>
          <p:cNvSpPr>
            <a:spLocks noGrp="1"/>
          </p:cNvSpPr>
          <p:nvPr>
            <p:ph type="title"/>
          </p:nvPr>
        </p:nvSpPr>
        <p:spPr/>
        <p:txBody>
          <a:bodyPr/>
          <a:lstStyle/>
          <a:p>
            <a:r>
              <a:rPr lang="en-US"/>
              <a:t>Types of rights ( cont.)</a:t>
            </a:r>
          </a:p>
        </p:txBody>
      </p:sp>
      <p:sp>
        <p:nvSpPr>
          <p:cNvPr id="3" name="Content Placeholder 2">
            <a:extLst>
              <a:ext uri="{FF2B5EF4-FFF2-40B4-BE49-F238E27FC236}">
                <a16:creationId xmlns:a16="http://schemas.microsoft.com/office/drawing/2014/main" id="{AEA94789-984D-0E4C-BFF2-B43B364782AB}"/>
              </a:ext>
            </a:extLst>
          </p:cNvPr>
          <p:cNvSpPr>
            <a:spLocks noGrp="1"/>
          </p:cNvSpPr>
          <p:nvPr>
            <p:ph idx="1"/>
          </p:nvPr>
        </p:nvSpPr>
        <p:spPr/>
        <p:txBody>
          <a:bodyPr/>
          <a:lstStyle/>
          <a:p>
            <a:r>
              <a:rPr lang="en-US"/>
              <a:t>Civil rights-</a:t>
            </a:r>
          </a:p>
          <a:p>
            <a:r>
              <a:rPr lang="en-US"/>
              <a:t>Right to freedom of opinion and expression- each person has the right to hold opinions without interference and express either orally or in writing.</a:t>
            </a:r>
          </a:p>
          <a:p>
            <a:r>
              <a:rPr lang="en-US"/>
              <a:t>Right to liberty- A detained person has the right to know why they has been arrested. Any detention must be in accordance with law.</a:t>
            </a:r>
          </a:p>
          <a:p>
            <a:r>
              <a:rPr lang="en-US"/>
              <a:t>Right to life- every person should have the right to life, death penalty occurs in the event of a serious crime.</a:t>
            </a:r>
          </a:p>
        </p:txBody>
      </p:sp>
    </p:spTree>
    <p:extLst>
      <p:ext uri="{BB962C8B-B14F-4D97-AF65-F5344CB8AC3E}">
        <p14:creationId xmlns:p14="http://schemas.microsoft.com/office/powerpoint/2010/main" val="30880310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2AAE69-5C5D-E245-A7D1-D4EEFCDEFA9E}"/>
              </a:ext>
            </a:extLst>
          </p:cNvPr>
          <p:cNvSpPr>
            <a:spLocks noGrp="1"/>
          </p:cNvSpPr>
          <p:nvPr>
            <p:ph type="title"/>
          </p:nvPr>
        </p:nvSpPr>
        <p:spPr/>
        <p:txBody>
          <a:bodyPr/>
          <a:lstStyle/>
          <a:p>
            <a:r>
              <a:rPr lang="en-US"/>
              <a:t>Types of rights ( cont.)</a:t>
            </a:r>
          </a:p>
        </p:txBody>
      </p:sp>
      <p:sp>
        <p:nvSpPr>
          <p:cNvPr id="3" name="Content Placeholder 2">
            <a:extLst>
              <a:ext uri="{FF2B5EF4-FFF2-40B4-BE49-F238E27FC236}">
                <a16:creationId xmlns:a16="http://schemas.microsoft.com/office/drawing/2014/main" id="{E250333B-454F-D442-AD66-9B7F130101C3}"/>
              </a:ext>
            </a:extLst>
          </p:cNvPr>
          <p:cNvSpPr>
            <a:spLocks noGrp="1"/>
          </p:cNvSpPr>
          <p:nvPr>
            <p:ph idx="1"/>
          </p:nvPr>
        </p:nvSpPr>
        <p:spPr/>
        <p:txBody>
          <a:bodyPr>
            <a:normAutofit fontScale="92500" lnSpcReduction="20000"/>
          </a:bodyPr>
          <a:lstStyle/>
          <a:p>
            <a:r>
              <a:rPr lang="en-US"/>
              <a:t>Political rights- these rights are available only to citizens. This enables the citizens to participate in the functioning of a state.  These rights include the right to vote, right to contest election, right to hold public office, and the right to criticize the government.</a:t>
            </a:r>
          </a:p>
          <a:p>
            <a:r>
              <a:rPr lang="en-US"/>
              <a:t>Economic rights-</a:t>
            </a:r>
          </a:p>
          <a:p>
            <a:r>
              <a:rPr lang="en-US"/>
              <a:t>Right to work- this includes right to work ie. Work oppurtunities should be available to every individuals.</a:t>
            </a:r>
          </a:p>
          <a:p>
            <a:r>
              <a:rPr lang="en-US"/>
              <a:t>Right to education- primary education should be made free and compulsory for all.</a:t>
            </a:r>
          </a:p>
          <a:p>
            <a:r>
              <a:rPr lang="en-US"/>
              <a:t>Right to strike- every employee should have the right to form trade unions and workers can strike within reasonable limits.</a:t>
            </a:r>
          </a:p>
          <a:p>
            <a:r>
              <a:rPr lang="en-US"/>
              <a:t>The government should law down a minimum wage, women and children should also receive equal pay for equal work.</a:t>
            </a:r>
          </a:p>
          <a:p>
            <a:endParaRPr lang="en-US"/>
          </a:p>
        </p:txBody>
      </p:sp>
    </p:spTree>
    <p:extLst>
      <p:ext uri="{BB962C8B-B14F-4D97-AF65-F5344CB8AC3E}">
        <p14:creationId xmlns:p14="http://schemas.microsoft.com/office/powerpoint/2010/main" val="16753251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9C8A6-C14C-5A42-BB88-7E256C9B49A9}"/>
              </a:ext>
            </a:extLst>
          </p:cNvPr>
          <p:cNvSpPr>
            <a:spLocks noGrp="1"/>
          </p:cNvSpPr>
          <p:nvPr>
            <p:ph type="title"/>
          </p:nvPr>
        </p:nvSpPr>
        <p:spPr/>
        <p:txBody>
          <a:bodyPr/>
          <a:lstStyle/>
          <a:p>
            <a:r>
              <a:rPr lang="en-US"/>
              <a:t>Types of rights ( cont.)</a:t>
            </a:r>
          </a:p>
        </p:txBody>
      </p:sp>
      <p:sp>
        <p:nvSpPr>
          <p:cNvPr id="3" name="Content Placeholder 2">
            <a:extLst>
              <a:ext uri="{FF2B5EF4-FFF2-40B4-BE49-F238E27FC236}">
                <a16:creationId xmlns:a16="http://schemas.microsoft.com/office/drawing/2014/main" id="{070F5B80-9C0A-124A-B318-8BE7E8ADB176}"/>
              </a:ext>
            </a:extLst>
          </p:cNvPr>
          <p:cNvSpPr>
            <a:spLocks noGrp="1"/>
          </p:cNvSpPr>
          <p:nvPr>
            <p:ph idx="1"/>
          </p:nvPr>
        </p:nvSpPr>
        <p:spPr/>
        <p:txBody>
          <a:bodyPr/>
          <a:lstStyle/>
          <a:p>
            <a:r>
              <a:rPr lang="en-US"/>
              <a:t>Cultural rights</a:t>
            </a:r>
          </a:p>
          <a:p>
            <a:r>
              <a:rPr lang="en-US"/>
              <a:t>Right to social security- ie. financial benefiits should be there for the handicapped and also includes medical and accident insurance.</a:t>
            </a:r>
          </a:p>
          <a:p>
            <a:r>
              <a:rPr lang="en-US"/>
              <a:t>Right to protection of childhood- children should be protected from any exploitation. Child labour and child trafficking should be prohibited.</a:t>
            </a:r>
          </a:p>
          <a:p>
            <a:r>
              <a:rPr lang="en-US"/>
              <a:t>Right to motherhood- working mothers should be granted maternity leave and they should get medical and social assistance during childbirth.</a:t>
            </a:r>
          </a:p>
        </p:txBody>
      </p:sp>
    </p:spTree>
    <p:extLst>
      <p:ext uri="{BB962C8B-B14F-4D97-AF65-F5344CB8AC3E}">
        <p14:creationId xmlns:p14="http://schemas.microsoft.com/office/powerpoint/2010/main" val="27858681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58073B-2ADF-A74D-8CE9-BBC23906DCCA}"/>
              </a:ext>
            </a:extLst>
          </p:cNvPr>
          <p:cNvSpPr>
            <a:spLocks noGrp="1"/>
          </p:cNvSpPr>
          <p:nvPr>
            <p:ph type="title"/>
          </p:nvPr>
        </p:nvSpPr>
        <p:spPr/>
        <p:txBody>
          <a:bodyPr/>
          <a:lstStyle/>
          <a:p>
            <a:r>
              <a:rPr lang="en-US"/>
              <a:t>Safeguards of rights</a:t>
            </a:r>
          </a:p>
        </p:txBody>
      </p:sp>
      <p:sp>
        <p:nvSpPr>
          <p:cNvPr id="3" name="Content Placeholder 2">
            <a:extLst>
              <a:ext uri="{FF2B5EF4-FFF2-40B4-BE49-F238E27FC236}">
                <a16:creationId xmlns:a16="http://schemas.microsoft.com/office/drawing/2014/main" id="{7BE2928C-0A88-E544-A32D-D5E9F3DC4911}"/>
              </a:ext>
            </a:extLst>
          </p:cNvPr>
          <p:cNvSpPr>
            <a:spLocks noGrp="1"/>
          </p:cNvSpPr>
          <p:nvPr>
            <p:ph idx="1"/>
          </p:nvPr>
        </p:nvSpPr>
        <p:spPr/>
        <p:txBody>
          <a:bodyPr/>
          <a:lstStyle/>
          <a:p>
            <a:r>
              <a:rPr lang="en-US"/>
              <a:t>Democratic nations incorporate fundamental rights in their constitution and guarentee them violation from legislative e and executive actions.</a:t>
            </a:r>
          </a:p>
          <a:p>
            <a:r>
              <a:rPr lang="en-US"/>
              <a:t>Free press- there should be free impartial and honest press to protect the rights of the people. The press can help give widespread publicity in case of violation of rights. The press can shape public opinion in defence of rights.</a:t>
            </a:r>
          </a:p>
          <a:p>
            <a:r>
              <a:rPr lang="en-US"/>
              <a:t>Fearless judiciary- neccessaryfor the protection of tights of the individuals. The judges should exercise their judgement without fear.</a:t>
            </a:r>
          </a:p>
        </p:txBody>
      </p:sp>
    </p:spTree>
    <p:extLst>
      <p:ext uri="{BB962C8B-B14F-4D97-AF65-F5344CB8AC3E}">
        <p14:creationId xmlns:p14="http://schemas.microsoft.com/office/powerpoint/2010/main" val="910048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C6C20-3A5F-C846-BA0F-1B3C58E0C639}"/>
              </a:ext>
            </a:extLst>
          </p:cNvPr>
          <p:cNvSpPr>
            <a:spLocks noGrp="1"/>
          </p:cNvSpPr>
          <p:nvPr>
            <p:ph type="title"/>
          </p:nvPr>
        </p:nvSpPr>
        <p:spPr/>
        <p:txBody>
          <a:bodyPr/>
          <a:lstStyle/>
          <a:p>
            <a:r>
              <a:rPr lang="en-US"/>
              <a:t>Conclusion</a:t>
            </a:r>
          </a:p>
        </p:txBody>
      </p:sp>
      <p:sp>
        <p:nvSpPr>
          <p:cNvPr id="3" name="Content Placeholder 2">
            <a:extLst>
              <a:ext uri="{FF2B5EF4-FFF2-40B4-BE49-F238E27FC236}">
                <a16:creationId xmlns:a16="http://schemas.microsoft.com/office/drawing/2014/main" id="{332C6FE6-3C93-B54C-8972-2B4F6EA3EE52}"/>
              </a:ext>
            </a:extLst>
          </p:cNvPr>
          <p:cNvSpPr>
            <a:spLocks noGrp="1"/>
          </p:cNvSpPr>
          <p:nvPr>
            <p:ph idx="1"/>
          </p:nvPr>
        </p:nvSpPr>
        <p:spPr/>
        <p:txBody>
          <a:bodyPr/>
          <a:lstStyle/>
          <a:p>
            <a:r>
              <a:rPr lang="en-US"/>
              <a:t>Rights are highly significant and important in a political system because of the following reasons.</a:t>
            </a:r>
          </a:p>
          <a:p>
            <a:r>
              <a:rPr lang="en-US"/>
              <a:t>In a democratic government rights are essential.</a:t>
            </a:r>
          </a:p>
          <a:p>
            <a:r>
              <a:rPr lang="en-US"/>
              <a:t>Political rights enable people to participate in a political system.</a:t>
            </a:r>
          </a:p>
          <a:p>
            <a:r>
              <a:rPr lang="en-US"/>
              <a:t>Evonomic rights help to establish economic justice.</a:t>
            </a:r>
          </a:p>
          <a:p>
            <a:r>
              <a:rPr lang="en-US"/>
              <a:t>Rights protect the individuals from social evils such as the caste system, gender inequality etc.</a:t>
            </a:r>
          </a:p>
        </p:txBody>
      </p:sp>
    </p:spTree>
    <p:extLst>
      <p:ext uri="{BB962C8B-B14F-4D97-AF65-F5344CB8AC3E}">
        <p14:creationId xmlns:p14="http://schemas.microsoft.com/office/powerpoint/2010/main" val="813174563"/>
      </p:ext>
    </p:extLst>
  </p:cSld>
  <p:clrMapOvr>
    <a:masterClrMapping/>
  </p:clrMapOvr>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508F7963-D0B5-43F7-BB2C-FCE3009C08EC}"/>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8</Slides>
  <Notes>0</Notes>
  <HiddenSlides>0</HiddenSlide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Atlas</vt:lpstr>
      <vt:lpstr>Rights</vt:lpstr>
      <vt:lpstr>Introduction</vt:lpstr>
      <vt:lpstr>Types of rights</vt:lpstr>
      <vt:lpstr>Types of rights ( cont.)</vt:lpstr>
      <vt:lpstr>Types of rights ( cont.)</vt:lpstr>
      <vt:lpstr>Types of rights ( cont.)</vt:lpstr>
      <vt:lpstr>Safeguards of rights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Rights</dc:title>
  <dc:creator>paromita.jnu@gmail.com</dc:creator>
  <cp:lastModifiedBy>paromita.jnu@gmail.com</cp:lastModifiedBy>
  <cp:revision>4</cp:revision>
  <dcterms:created xsi:type="dcterms:W3CDTF">2021-03-09T06:13:17Z</dcterms:created>
  <dcterms:modified xsi:type="dcterms:W3CDTF">2021-03-09T07:59:57Z</dcterms:modified>
</cp:coreProperties>
</file>