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3/8/2021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3/8/2021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3/8/2021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3/8/2021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3/8/2021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3/8/2021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3/8/2021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3/8/2021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376C-5A4A-9D45-B355-24566DF3F12B}"/>
              </a:ext>
            </a:extLst>
          </p:cNvPr>
          <p:cNvSpPr>
            <a:spLocks noGrp="1"/>
          </p:cNvSpPr>
          <p:nvPr>
            <p:ph type="ctrTitle"/>
          </p:nvPr>
        </p:nvSpPr>
        <p:spPr/>
        <p:txBody>
          <a:bodyPr/>
          <a:lstStyle/>
          <a:p>
            <a:r>
              <a:rPr lang="en-US"/>
              <a:t>Law</a:t>
            </a:r>
          </a:p>
        </p:txBody>
      </p:sp>
      <p:sp>
        <p:nvSpPr>
          <p:cNvPr id="3" name="Subtitle 2">
            <a:extLst>
              <a:ext uri="{FF2B5EF4-FFF2-40B4-BE49-F238E27FC236}">
                <a16:creationId xmlns:a16="http://schemas.microsoft.com/office/drawing/2014/main" id="{0A108469-B90A-DF4B-9162-31E8057CBFB7}"/>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25694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2707-2B77-4049-98F3-C2B45947B956}"/>
              </a:ext>
            </a:extLst>
          </p:cNvPr>
          <p:cNvSpPr>
            <a:spLocks noGrp="1"/>
          </p:cNvSpPr>
          <p:nvPr>
            <p:ph type="title"/>
          </p:nvPr>
        </p:nvSpPr>
        <p:spPr/>
        <p:txBody>
          <a:bodyPr/>
          <a:lstStyle/>
          <a:p>
            <a:r>
              <a:rPr lang="en-US"/>
              <a:t>Features of law</a:t>
            </a:r>
          </a:p>
        </p:txBody>
      </p:sp>
      <p:sp>
        <p:nvSpPr>
          <p:cNvPr id="3" name="Content Placeholder 2">
            <a:extLst>
              <a:ext uri="{FF2B5EF4-FFF2-40B4-BE49-F238E27FC236}">
                <a16:creationId xmlns:a16="http://schemas.microsoft.com/office/drawing/2014/main" id="{3B5CBBFB-7BA5-0E4E-B1DA-C75D76B35D2D}"/>
              </a:ext>
            </a:extLst>
          </p:cNvPr>
          <p:cNvSpPr>
            <a:spLocks noGrp="1"/>
          </p:cNvSpPr>
          <p:nvPr>
            <p:ph idx="1"/>
          </p:nvPr>
        </p:nvSpPr>
        <p:spPr/>
        <p:txBody>
          <a:bodyPr/>
          <a:lstStyle/>
          <a:p>
            <a:r>
              <a:rPr lang="en-US"/>
              <a:t>Law is considered the most important feature of a modern state. The term law generally means a body of rules to guide human action. The state operates through the government and the government interprets the will of the state through law.</a:t>
            </a:r>
          </a:p>
          <a:p>
            <a:r>
              <a:rPr lang="en-US"/>
              <a:t>Law has the following features:</a:t>
            </a:r>
          </a:p>
          <a:p>
            <a:r>
              <a:rPr lang="en-US"/>
              <a:t>Law is considered an expression of the state. Hence the rules and regulations of the state is called a law.</a:t>
            </a:r>
          </a:p>
          <a:p>
            <a:r>
              <a:rPr lang="en-US"/>
              <a:t>Law regulates the external conduct and actions of the individual.</a:t>
            </a:r>
          </a:p>
          <a:p>
            <a:r>
              <a:rPr lang="en-US"/>
              <a:t>Laws are universally applicable to all and the citizens should get equal protection of laws.</a:t>
            </a:r>
          </a:p>
          <a:p>
            <a:pPr marL="0" indent="0">
              <a:buNone/>
            </a:pPr>
            <a:endParaRPr lang="en-US"/>
          </a:p>
          <a:p>
            <a:endParaRPr lang="en-US"/>
          </a:p>
        </p:txBody>
      </p:sp>
    </p:spTree>
    <p:extLst>
      <p:ext uri="{BB962C8B-B14F-4D97-AF65-F5344CB8AC3E}">
        <p14:creationId xmlns:p14="http://schemas.microsoft.com/office/powerpoint/2010/main" val="2073571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05CC-A4E0-1546-BB1B-FB532E381392}"/>
              </a:ext>
            </a:extLst>
          </p:cNvPr>
          <p:cNvSpPr>
            <a:spLocks noGrp="1"/>
          </p:cNvSpPr>
          <p:nvPr>
            <p:ph type="title"/>
          </p:nvPr>
        </p:nvSpPr>
        <p:spPr/>
        <p:txBody>
          <a:bodyPr/>
          <a:lstStyle/>
          <a:p>
            <a:r>
              <a:rPr lang="en-US"/>
              <a:t>Features of law ( cont.)</a:t>
            </a:r>
          </a:p>
        </p:txBody>
      </p:sp>
      <p:sp>
        <p:nvSpPr>
          <p:cNvPr id="3" name="Content Placeholder 2">
            <a:extLst>
              <a:ext uri="{FF2B5EF4-FFF2-40B4-BE49-F238E27FC236}">
                <a16:creationId xmlns:a16="http://schemas.microsoft.com/office/drawing/2014/main" id="{0AFC73C7-C49F-6545-BA98-17EF25988010}"/>
              </a:ext>
            </a:extLst>
          </p:cNvPr>
          <p:cNvSpPr>
            <a:spLocks noGrp="1"/>
          </p:cNvSpPr>
          <p:nvPr>
            <p:ph idx="1"/>
          </p:nvPr>
        </p:nvSpPr>
        <p:spPr/>
        <p:txBody>
          <a:bodyPr/>
          <a:lstStyle/>
          <a:p>
            <a:r>
              <a:rPr lang="en-US"/>
              <a:t>Laws should be constitutionally valid and should be written down precisely.</a:t>
            </a:r>
          </a:p>
          <a:p>
            <a:r>
              <a:rPr lang="en-US"/>
              <a:t>There is a coercive authority behind law and law invites punishment from the state.</a:t>
            </a:r>
          </a:p>
        </p:txBody>
      </p:sp>
    </p:spTree>
    <p:extLst>
      <p:ext uri="{BB962C8B-B14F-4D97-AF65-F5344CB8AC3E}">
        <p14:creationId xmlns:p14="http://schemas.microsoft.com/office/powerpoint/2010/main" val="1501488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BFA9-5CDA-9543-AA18-108309224A2A}"/>
              </a:ext>
            </a:extLst>
          </p:cNvPr>
          <p:cNvSpPr>
            <a:spLocks noGrp="1"/>
          </p:cNvSpPr>
          <p:nvPr>
            <p:ph type="title"/>
          </p:nvPr>
        </p:nvSpPr>
        <p:spPr/>
        <p:txBody>
          <a:bodyPr/>
          <a:lstStyle/>
          <a:p>
            <a:r>
              <a:rPr lang="en-US"/>
              <a:t>Sources of law</a:t>
            </a:r>
          </a:p>
        </p:txBody>
      </p:sp>
      <p:sp>
        <p:nvSpPr>
          <p:cNvPr id="3" name="Content Placeholder 2">
            <a:extLst>
              <a:ext uri="{FF2B5EF4-FFF2-40B4-BE49-F238E27FC236}">
                <a16:creationId xmlns:a16="http://schemas.microsoft.com/office/drawing/2014/main" id="{C70F3822-244E-A94E-ABC2-5DF9BF84FDC9}"/>
              </a:ext>
            </a:extLst>
          </p:cNvPr>
          <p:cNvSpPr>
            <a:spLocks noGrp="1"/>
          </p:cNvSpPr>
          <p:nvPr>
            <p:ph idx="1"/>
          </p:nvPr>
        </p:nvSpPr>
        <p:spPr/>
        <p:txBody>
          <a:bodyPr>
            <a:normAutofit lnSpcReduction="10000"/>
          </a:bodyPr>
          <a:lstStyle/>
          <a:p>
            <a:r>
              <a:rPr lang="en-US"/>
              <a:t>Customs- it is considered as the first source of law as it cam into existence before even the state came into being. Customs were the earliest form of regulatio  of human society.  Customs became valued and respected by the people. Violation of customs led to public displeasure.</a:t>
            </a:r>
          </a:p>
          <a:p>
            <a:r>
              <a:rPr lang="en-US"/>
              <a:t>Religion- in the earlier times every aspect of customs was regulated by religion. People had faith in religion and hence followed religious practices. </a:t>
            </a:r>
          </a:p>
          <a:p>
            <a:r>
              <a:rPr lang="en-US"/>
              <a:t>Judicial decisions- the primary function of the judges was to interpret law. Certain judgements were used for the future and created new laws.</a:t>
            </a:r>
          </a:p>
          <a:p>
            <a:r>
              <a:rPr lang="en-US"/>
              <a:t>Legislation-legislature emerged as an organ of the government and became one of the chief sources of law.</a:t>
            </a:r>
          </a:p>
          <a:p>
            <a:endParaRPr lang="en-US"/>
          </a:p>
        </p:txBody>
      </p:sp>
    </p:spTree>
    <p:extLst>
      <p:ext uri="{BB962C8B-B14F-4D97-AF65-F5344CB8AC3E}">
        <p14:creationId xmlns:p14="http://schemas.microsoft.com/office/powerpoint/2010/main" val="263213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D2FB-C17A-7A4F-AE12-4FC96405315F}"/>
              </a:ext>
            </a:extLst>
          </p:cNvPr>
          <p:cNvSpPr>
            <a:spLocks noGrp="1"/>
          </p:cNvSpPr>
          <p:nvPr>
            <p:ph type="title"/>
          </p:nvPr>
        </p:nvSpPr>
        <p:spPr/>
        <p:txBody>
          <a:bodyPr/>
          <a:lstStyle/>
          <a:p>
            <a:r>
              <a:rPr lang="en-US"/>
              <a:t>Types of law </a:t>
            </a:r>
          </a:p>
        </p:txBody>
      </p:sp>
      <p:sp>
        <p:nvSpPr>
          <p:cNvPr id="3" name="Content Placeholder 2">
            <a:extLst>
              <a:ext uri="{FF2B5EF4-FFF2-40B4-BE49-F238E27FC236}">
                <a16:creationId xmlns:a16="http://schemas.microsoft.com/office/drawing/2014/main" id="{30C7521D-536A-CA46-A0DE-83B136DC2446}"/>
              </a:ext>
            </a:extLst>
          </p:cNvPr>
          <p:cNvSpPr>
            <a:spLocks noGrp="1"/>
          </p:cNvSpPr>
          <p:nvPr>
            <p:ph idx="1"/>
          </p:nvPr>
        </p:nvSpPr>
        <p:spPr/>
        <p:txBody>
          <a:bodyPr>
            <a:normAutofit fontScale="92500"/>
          </a:bodyPr>
          <a:lstStyle/>
          <a:p>
            <a:r>
              <a:rPr lang="en-US"/>
              <a:t>Natural law- they are authorized by nature and is not man made. Such as the right to life.</a:t>
            </a:r>
          </a:p>
          <a:p>
            <a:r>
              <a:rPr lang="en-US"/>
              <a:t>Positive law- these laws are created by man and has legal sanctions.</a:t>
            </a:r>
          </a:p>
          <a:p>
            <a:r>
              <a:rPr lang="en-US"/>
              <a:t>International law- it regulates the relations between nations.the states voluntary accepts these laws. Since every nation is so reign no one can be forced to obey these laws.</a:t>
            </a:r>
          </a:p>
          <a:p>
            <a:r>
              <a:rPr lang="en-US"/>
              <a:t>Common law- these laws are derived from customs, traditions and evolves over time.</a:t>
            </a:r>
          </a:p>
          <a:p>
            <a:r>
              <a:rPr lang="en-US"/>
              <a:t>Civil and criminal law- civil law deals with non- payment of dues while criminal law deals with robbery, theft and murder.</a:t>
            </a:r>
          </a:p>
          <a:p>
            <a:r>
              <a:rPr lang="en-US"/>
              <a:t>Constitutional law- these laws flows from the constitution of a state and is the fundamental law of the land.</a:t>
            </a:r>
          </a:p>
          <a:p>
            <a:endParaRPr lang="en-US"/>
          </a:p>
        </p:txBody>
      </p:sp>
    </p:spTree>
    <p:extLst>
      <p:ext uri="{BB962C8B-B14F-4D97-AF65-F5344CB8AC3E}">
        <p14:creationId xmlns:p14="http://schemas.microsoft.com/office/powerpoint/2010/main" val="29986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66E7-7EE3-D945-9FA1-5ADE2F855E9C}"/>
              </a:ext>
            </a:extLst>
          </p:cNvPr>
          <p:cNvSpPr>
            <a:spLocks noGrp="1"/>
          </p:cNvSpPr>
          <p:nvPr>
            <p:ph type="title"/>
          </p:nvPr>
        </p:nvSpPr>
        <p:spPr/>
        <p:txBody>
          <a:bodyPr/>
          <a:lstStyle/>
          <a:p>
            <a:r>
              <a:rPr lang="en-US"/>
              <a:t>Importance of laws</a:t>
            </a:r>
          </a:p>
        </p:txBody>
      </p:sp>
      <p:sp>
        <p:nvSpPr>
          <p:cNvPr id="3" name="Content Placeholder 2">
            <a:extLst>
              <a:ext uri="{FF2B5EF4-FFF2-40B4-BE49-F238E27FC236}">
                <a16:creationId xmlns:a16="http://schemas.microsoft.com/office/drawing/2014/main" id="{E0D0129B-AF72-A94C-A90B-CFB8A4416533}"/>
              </a:ext>
            </a:extLst>
          </p:cNvPr>
          <p:cNvSpPr>
            <a:spLocks noGrp="1"/>
          </p:cNvSpPr>
          <p:nvPr>
            <p:ph idx="1"/>
          </p:nvPr>
        </p:nvSpPr>
        <p:spPr/>
        <p:txBody>
          <a:bodyPr/>
          <a:lstStyle/>
          <a:p>
            <a:r>
              <a:rPr lang="en-US"/>
              <a:t>A law regulates human behaviour and social interactions. It is also necessary to maintain peace, order and stability in society. </a:t>
            </a:r>
          </a:p>
          <a:p>
            <a:r>
              <a:rPr lang="en-US"/>
              <a:t>Law protects the weak and creates an environment that allows people to participate freely in the affairs of the state. </a:t>
            </a:r>
          </a:p>
        </p:txBody>
      </p:sp>
    </p:spTree>
    <p:extLst>
      <p:ext uri="{BB962C8B-B14F-4D97-AF65-F5344CB8AC3E}">
        <p14:creationId xmlns:p14="http://schemas.microsoft.com/office/powerpoint/2010/main" val="22003398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Atlas</vt:lpstr>
      <vt:lpstr>Law</vt:lpstr>
      <vt:lpstr>Features of law</vt:lpstr>
      <vt:lpstr>Features of law ( cont.)</vt:lpstr>
      <vt:lpstr>Sources of law</vt:lpstr>
      <vt:lpstr>Types of law </vt:lpstr>
      <vt:lpstr>Importance of laws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dc:title>
  <dc:creator>paromita.jnu@gmail.com</dc:creator>
  <cp:lastModifiedBy>paromita.jnu@gmail.com</cp:lastModifiedBy>
  <cp:revision>2</cp:revision>
  <dcterms:created xsi:type="dcterms:W3CDTF">2021-03-08T04:55:08Z</dcterms:created>
  <dcterms:modified xsi:type="dcterms:W3CDTF">2021-03-08T07:25:43Z</dcterms:modified>
</cp:coreProperties>
</file>