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412"/>
    <a:srgbClr val="4F3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485" autoAdjust="0"/>
  </p:normalViewPr>
  <p:slideViewPr>
    <p:cSldViewPr snapToGrid="0">
      <p:cViewPr>
        <p:scale>
          <a:sx n="75" d="100"/>
          <a:sy n="75" d="100"/>
        </p:scale>
        <p:origin x="1836" y="4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453DE-24AC-48EA-A846-9C8945CCDA2F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964C-C908-4F9D-B8D7-65E279535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1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그렇다면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await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무엇일까요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 await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async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 내에서만 사용할 수 있는 함수로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promise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끝날 때까지 기다리는 함수입니다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못생긴 그림은 놔두고 코드를 먼저 보시면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제일 먼저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startAsyncJobs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라는 함수가 호출됩니다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안에서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await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setTimeoutPromise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함수가 실행되는데요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함수는 그냥 주어진 시간만큼 기다리는 함수입니다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초만큼 기다린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후에야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인수로 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promise1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객체를 선언하고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15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인수로 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promise2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객체를 선언합니다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기다리는 역할을 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await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함수는 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async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내에서만 사용이 가능할까요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그건 동기 환경에서는 비동기 작업을 기다리는 게 의미가 없기 때문입니다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그림처럼 예시를 들어 설명하면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항구에서 고기잡이 배가 떠난 후에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그것만을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애타게 기다리고 있다면 그건 비동기 작업의 의의를 없애는 일입니다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그럴 거면 그냥 동기 코드를 사용하면 되겠죠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그건 효율이 떨어지기 때문에 배가 떠난 후에 항구 사람들은 항구의 일을 계속 할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뭐 다른 배를 또 보든가 있는 물고기들을 손질하든가 하겠죠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항구 입장에서는 배에서 동기 작업을 하든 비동기 작업을 하든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모두 비동기 작업일 겁니다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그런데 비동기 환경에서 비동기 작업의 결과를 기다리는 것은 의미가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고기잡이 배에서 소형 배를 내보냈는데 그 소형 배가 돌아와야 할 수 있는 작업이 있다면 소형 배가 돌아올 때까지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기다려야겠죠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마치 비동기 환경에서 동기 코드를 사용하는 것처럼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말이에요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이처럼 비동기 환경에서 비동기 작업의 결과를 기다리는 걸 위해서 바로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await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사용하는 겁니다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!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이해가 가시나요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2964C-C908-4F9D-B8D7-65E279535E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6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3371E-E91A-0242-27B6-81623BEDC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2E15A-4E0C-6911-273E-CCF4F600B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05868-3B13-F600-31F7-46FDAD69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E3AD2-E82C-C525-36E4-F9BD0395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8D57A-A4DE-A7C4-DFC8-635F4155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9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EB869-4BC6-370F-25CD-F7D16F8A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BB387-BF61-FB28-6F01-CDBECF85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46CEF-11E1-D1CB-B4AB-87F47FE1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68DE4-E98B-7C79-657F-089F6A8A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E4495-A097-245E-93EC-8651A095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8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6F3751-F732-8DE9-2580-BFA1B349F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677A9-6B54-4B55-02F5-1B16EC88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4ACCC-F338-F653-2BD1-1EF678A2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B9DB8-27C3-4C0F-9361-A5D5FCE3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9221F-395B-885C-0C03-F0E8D9E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2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DAFD5-E389-6CF4-FC7D-AD5369F9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1B6A1-8F27-1956-C80E-F12CDD73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3BCC5-3673-3168-1212-700B4BD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A4C89-AEB6-B65E-4142-80BBE6B8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C44EA-C5C5-50FD-41A2-5BE7A3B1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5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DC74D-C7C3-8A8C-17C8-F0CD96A3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7120B-5F53-2481-2A58-1BF8E2E2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63C08-F5D0-D368-8E48-C8F5274D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F0917-79BF-6260-BEFA-AF383A11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07F2-07E0-6D32-3280-52A1C7D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83634-D526-E933-BA13-1010C4E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DA180-96CC-2DE1-55BC-FDD301FBF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6806E-FE25-20DF-EE97-4AF61F4AF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704EE-D726-E016-B730-AAAC3C41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44390-5606-0ED0-2835-C00BC9AB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ED5B5-4BD8-C3B4-1EC8-BE62020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C2FBB-3B03-9CC3-E1FC-EC9F52BF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2A25A-40A5-AFFE-8D93-C41909EA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DC7A6-FB8E-C385-BEA8-1B8C652F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AA5225-AA9C-CC04-3BAB-C0AEA82AD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2D6272-9727-2473-5B7F-A9EBC9B21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1FC424-BA99-994D-F2A6-4D394491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AE4A0A-D600-A2BA-4488-8704B5A3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E2423-ACEE-F35B-01F6-30C22C4D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B846B-A269-8531-14A2-FD21CEA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DCF47B-724A-5D2F-E47F-449ADB6C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54848-AEAF-8EA2-A1C1-3A508839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483D7-DD43-8046-2C0C-C6659EE2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3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BE3738-50CB-9667-8F16-179D46C2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AEB74-56AB-B59F-1105-93EDD38C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364F-3144-52F6-C59B-FDE5261C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0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4641-7B65-EACD-5C1A-503FCAF1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D7AB4-6395-9A07-0444-8D361142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87E153-F5C6-384A-ACFC-8E88B3683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5847C-A7CD-D251-B6A9-8A93E417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B9CDD-9B10-B51F-E0C6-00CEC99A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0F6B0C-014D-6F47-245A-21D84801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19F7-3567-EF0F-5801-E381AC40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67F58D-6DE7-322B-A5B0-A12A6AF77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B6159-F5D6-1378-01F9-05296D53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E4475-8CE2-FB2C-61B8-8960BAC5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BB297-1537-F34D-DD75-58055914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0934A-8F83-BF97-9086-F82C3C73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EE01D7-C509-304F-2F06-CBF404E1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27C45-66FF-D2F8-304B-5E0AB49A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AEA92-E59E-C902-D3F6-8714F6AFD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D09E-16FD-42A2-A1B3-BCAF9208F365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57111-C22E-32A0-FDCB-36861DC0C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3FADF-D3AE-30F4-7131-20EDDC7BF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A597-AF27-4517-B1A1-55F23025F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693" y="1530028"/>
            <a:ext cx="5037221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5400" dirty="0">
                <a:solidFill>
                  <a:schemeClr val="bg1"/>
                </a:solidFill>
              </a:rPr>
              <a:t>자바스크립트의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ko-KR" altLang="en-US" sz="5400" dirty="0">
                <a:solidFill>
                  <a:srgbClr val="F8C412"/>
                </a:solidFill>
              </a:rPr>
              <a:t>비동기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BA3E9-E9D9-D19C-DA1F-8CF6FC54D978}"/>
              </a:ext>
            </a:extLst>
          </p:cNvPr>
          <p:cNvSpPr/>
          <p:nvPr/>
        </p:nvSpPr>
        <p:spPr>
          <a:xfrm>
            <a:off x="1094071" y="3864933"/>
            <a:ext cx="11178139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CAD11-A723-4239-B154-CB6CB66087BA}"/>
              </a:ext>
            </a:extLst>
          </p:cNvPr>
          <p:cNvSpPr txBox="1"/>
          <p:nvPr/>
        </p:nvSpPr>
        <p:spPr>
          <a:xfrm>
            <a:off x="1201552" y="3899232"/>
            <a:ext cx="64216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rgbClr val="4F3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Promise</a:t>
            </a:r>
            <a:r>
              <a:rPr lang="ko-KR" altLang="en-US" sz="2400" dirty="0">
                <a:solidFill>
                  <a:srgbClr val="4F3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</a:t>
            </a:r>
            <a:r>
              <a:rPr lang="en-US" altLang="ko-KR" sz="2400" dirty="0">
                <a:solidFill>
                  <a:srgbClr val="4F3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async, await</a:t>
            </a:r>
            <a:r>
              <a:rPr lang="ko-KR" altLang="en-US" sz="2400" dirty="0">
                <a:solidFill>
                  <a:srgbClr val="4F3E2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대하여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D083B-3470-BCCA-CA47-4547AD64965D}"/>
              </a:ext>
            </a:extLst>
          </p:cNvPr>
          <p:cNvSpPr txBox="1"/>
          <p:nvPr/>
        </p:nvSpPr>
        <p:spPr>
          <a:xfrm>
            <a:off x="7562249" y="7634943"/>
            <a:ext cx="611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https://elvanov.com/2597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0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05. await: </a:t>
            </a:r>
            <a:r>
              <a:rPr lang="en-US" altLang="ko-KR" sz="5400" dirty="0" err="1">
                <a:solidFill>
                  <a:schemeClr val="bg1"/>
                </a:solidFill>
              </a:rPr>
              <a:t>promise.all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BEAD097-76B3-5711-E554-AE07CAD2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4" y="1942755"/>
            <a:ext cx="5265510" cy="40991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A26539-60BF-F458-C2C2-E407F928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2755"/>
            <a:ext cx="2877041" cy="28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4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05. await: </a:t>
            </a:r>
            <a:r>
              <a:rPr lang="en-US" altLang="ko-KR" sz="5400" dirty="0" err="1">
                <a:solidFill>
                  <a:schemeClr val="bg1"/>
                </a:solidFill>
              </a:rPr>
              <a:t>promise.all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BEAE794-A4D4-780A-E735-95E9F189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4" y="1982891"/>
            <a:ext cx="5198274" cy="4085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50A24C-13FE-C5D3-B45B-309D44A8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4025663"/>
            <a:ext cx="2434711" cy="25008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F2C68E-307E-2270-4939-4EDDA30A31DC}"/>
              </a:ext>
            </a:extLst>
          </p:cNvPr>
          <p:cNvSpPr txBox="1"/>
          <p:nvPr/>
        </p:nvSpPr>
        <p:spPr>
          <a:xfrm>
            <a:off x="6158338" y="2152534"/>
            <a:ext cx="6631541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bg1"/>
                </a:solidFill>
                <a:latin typeface="+mn-ea"/>
              </a:rPr>
              <a:t>Promise.all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</a:t>
            </a:r>
            <a:br>
              <a:rPr lang="en-US" altLang="ko-KR" sz="2800" dirty="0">
                <a:solidFill>
                  <a:schemeClr val="bg1"/>
                </a:solidFill>
                <a:latin typeface="+mn-ea"/>
              </a:rPr>
            </a:b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: promise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의 배열을 </a:t>
            </a:r>
            <a:br>
              <a:rPr lang="en-US" altLang="ko-KR" sz="2800" dirty="0">
                <a:solidFill>
                  <a:schemeClr val="bg1"/>
                </a:solidFill>
                <a:latin typeface="+mn-ea"/>
              </a:rPr>
            </a:b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인자로 받음</a:t>
            </a:r>
            <a:br>
              <a:rPr lang="en-US" altLang="ko-KR" sz="2800" dirty="0">
                <a:solidFill>
                  <a:schemeClr val="bg1"/>
                </a:solidFill>
                <a:latin typeface="+mn-ea"/>
              </a:rPr>
            </a:b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 모든 비동기 작업이 성공하면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resolve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호출</a:t>
            </a:r>
            <a:br>
              <a:rPr lang="en-US" altLang="ko-KR" sz="2800" dirty="0">
                <a:solidFill>
                  <a:schemeClr val="bg1"/>
                </a:solidFill>
                <a:latin typeface="+mn-ea"/>
              </a:rPr>
            </a:b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하나라도 실패하면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reject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호출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13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++. Promise</a:t>
            </a:r>
            <a:r>
              <a:rPr lang="ko-KR" altLang="en-US" sz="5400" dirty="0">
                <a:solidFill>
                  <a:schemeClr val="bg1"/>
                </a:solidFill>
              </a:rPr>
              <a:t>와 </a:t>
            </a:r>
            <a:r>
              <a:rPr lang="en-US" altLang="ko-KR" sz="5400" dirty="0">
                <a:solidFill>
                  <a:schemeClr val="bg1"/>
                </a:solidFill>
              </a:rPr>
              <a:t>async/await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CC5D0D3-3777-8AF3-9E64-1325AA584B6D}"/>
              </a:ext>
            </a:extLst>
          </p:cNvPr>
          <p:cNvSpPr txBox="1"/>
          <p:nvPr/>
        </p:nvSpPr>
        <p:spPr>
          <a:xfrm>
            <a:off x="595738" y="1807465"/>
            <a:ext cx="11593054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에러 핸들링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Promise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를 사용할 때는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.catch()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문을 통해 에러 핸들링이 가능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Async/await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는 기능이 없어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try-catch()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문을 이용해야 함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코드 가독성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Async/await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는 비동기 코드를 동기 코드처럼 읽히게 해준다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코드가 길어질수록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async/await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코드가 가독성이 좋다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Promise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.then()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 지옥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959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389" y="1887890"/>
            <a:ext cx="5037221" cy="223865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 dirty="0">
                <a:solidFill>
                  <a:srgbClr val="F8C412"/>
                </a:solidFill>
              </a:rPr>
              <a:t>Thank</a:t>
            </a:r>
            <a:r>
              <a:rPr lang="en-US" altLang="ko-KR" sz="5400" dirty="0">
                <a:solidFill>
                  <a:schemeClr val="bg1"/>
                </a:solidFill>
              </a:rPr>
              <a:t> You!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BA3E9-E9D9-D19C-DA1F-8CF6FC54D978}"/>
              </a:ext>
            </a:extLst>
          </p:cNvPr>
          <p:cNvSpPr/>
          <p:nvPr/>
        </p:nvSpPr>
        <p:spPr>
          <a:xfrm>
            <a:off x="3933524" y="3676077"/>
            <a:ext cx="5037221" cy="25729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D083B-3470-BCCA-CA47-4547AD64965D}"/>
              </a:ext>
            </a:extLst>
          </p:cNvPr>
          <p:cNvSpPr txBox="1"/>
          <p:nvPr/>
        </p:nvSpPr>
        <p:spPr>
          <a:xfrm>
            <a:off x="7678057" y="6550223"/>
            <a:ext cx="451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alpha val="50000"/>
                  </a:schemeClr>
                </a:solidFill>
                <a:latin typeface="+mn-ea"/>
              </a:rPr>
              <a:t>참고</a:t>
            </a:r>
            <a:r>
              <a:rPr lang="en-US" altLang="ko-KR" sz="1400" dirty="0">
                <a:solidFill>
                  <a:schemeClr val="bg1">
                    <a:alpha val="50000"/>
                  </a:schemeClr>
                </a:solidFill>
                <a:latin typeface="+mn-ea"/>
              </a:rPr>
              <a:t> : Under</a:t>
            </a:r>
            <a:r>
              <a:rPr lang="ko-KR" altLang="en-US" sz="1400" dirty="0">
                <a:solidFill>
                  <a:schemeClr val="bg1">
                    <a:alpha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1">
                    <a:alpha val="50000"/>
                  </a:schemeClr>
                </a:solidFill>
                <a:latin typeface="+mn-ea"/>
              </a:rPr>
              <a:t>The Pencil (https://elvanov.com/)</a:t>
            </a:r>
            <a:endParaRPr lang="ko-KR" altLang="en-US" sz="1400" dirty="0">
              <a:solidFill>
                <a:schemeClr val="bg1">
                  <a:alpha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75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776575" y="2784113"/>
            <a:ext cx="5037221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Contents.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CAD11-A723-4239-B154-CB6CB66087BA}"/>
              </a:ext>
            </a:extLst>
          </p:cNvPr>
          <p:cNvSpPr txBox="1"/>
          <p:nvPr/>
        </p:nvSpPr>
        <p:spPr>
          <a:xfrm>
            <a:off x="5172419" y="720936"/>
            <a:ext cx="8473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2800" dirty="0">
                <a:solidFill>
                  <a:srgbClr val="F8C412">
                    <a:alpha val="80000"/>
                  </a:srgbClr>
                </a:solidFill>
                <a:latin typeface="+mj-ea"/>
                <a:ea typeface="+mj-ea"/>
              </a:rPr>
              <a:t>1</a:t>
            </a:r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>
                  <a:alpha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93B7C-332C-1965-0BF2-661F797BC84D}"/>
              </a:ext>
            </a:extLst>
          </p:cNvPr>
          <p:cNvSpPr txBox="1"/>
          <p:nvPr/>
        </p:nvSpPr>
        <p:spPr>
          <a:xfrm>
            <a:off x="8660686" y="720934"/>
            <a:ext cx="8473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2800" dirty="0">
                <a:solidFill>
                  <a:srgbClr val="F8C412">
                    <a:alpha val="80000"/>
                  </a:srgbClr>
                </a:solidFill>
                <a:latin typeface="+mj-ea"/>
                <a:ea typeface="+mj-ea"/>
              </a:rPr>
              <a:t>2</a:t>
            </a:r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>
                  <a:alpha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E0AA4-77CC-2E8F-F614-C6DEA7F830CE}"/>
              </a:ext>
            </a:extLst>
          </p:cNvPr>
          <p:cNvSpPr txBox="1"/>
          <p:nvPr/>
        </p:nvSpPr>
        <p:spPr>
          <a:xfrm>
            <a:off x="5172419" y="2964602"/>
            <a:ext cx="8473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2800" dirty="0">
                <a:solidFill>
                  <a:srgbClr val="F8C412">
                    <a:alpha val="80000"/>
                  </a:srgbClr>
                </a:solidFill>
                <a:latin typeface="+mj-ea"/>
                <a:ea typeface="+mj-ea"/>
              </a:rPr>
              <a:t>3</a:t>
            </a:r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>
                  <a:alpha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874FD-63EF-2752-9E11-687C366277AB}"/>
              </a:ext>
            </a:extLst>
          </p:cNvPr>
          <p:cNvSpPr txBox="1"/>
          <p:nvPr/>
        </p:nvSpPr>
        <p:spPr>
          <a:xfrm>
            <a:off x="8660686" y="2964601"/>
            <a:ext cx="8473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2800" dirty="0">
                <a:solidFill>
                  <a:srgbClr val="F8C412">
                    <a:alpha val="80000"/>
                  </a:srgbClr>
                </a:solidFill>
                <a:latin typeface="+mj-ea"/>
                <a:ea typeface="+mj-ea"/>
              </a:rPr>
              <a:t>4</a:t>
            </a:r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>
                  <a:alpha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C5F40-745D-060D-63F6-9DBFC75C38B7}"/>
              </a:ext>
            </a:extLst>
          </p:cNvPr>
          <p:cNvSpPr txBox="1"/>
          <p:nvPr/>
        </p:nvSpPr>
        <p:spPr>
          <a:xfrm>
            <a:off x="5172419" y="5208269"/>
            <a:ext cx="8473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2800" dirty="0">
                <a:solidFill>
                  <a:srgbClr val="F8C412">
                    <a:alpha val="80000"/>
                  </a:srgbClr>
                </a:solidFill>
                <a:latin typeface="+mj-ea"/>
                <a:ea typeface="+mj-ea"/>
              </a:rPr>
              <a:t>5</a:t>
            </a:r>
            <a:r>
              <a:rPr lang="en-US" altLang="ko-KR" sz="2800" dirty="0">
                <a:solidFill>
                  <a:schemeClr val="bg1">
                    <a:alpha val="80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>
                  <a:alpha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68A29-1D8E-FC3D-6262-45527507B2C1}"/>
              </a:ext>
            </a:extLst>
          </p:cNvPr>
          <p:cNvSpPr txBox="1"/>
          <p:nvPr/>
        </p:nvSpPr>
        <p:spPr>
          <a:xfrm>
            <a:off x="5172419" y="1221522"/>
            <a:ext cx="25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JavaScript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9B79-4C8A-5B6C-ADAB-7607F68D7ECE}"/>
              </a:ext>
            </a:extLst>
          </p:cNvPr>
          <p:cNvSpPr txBox="1"/>
          <p:nvPr/>
        </p:nvSpPr>
        <p:spPr>
          <a:xfrm>
            <a:off x="8660686" y="1221522"/>
            <a:ext cx="25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비동기 처리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E721A-A421-978C-1BE5-83BBCE0EF516}"/>
              </a:ext>
            </a:extLst>
          </p:cNvPr>
          <p:cNvSpPr txBox="1"/>
          <p:nvPr/>
        </p:nvSpPr>
        <p:spPr>
          <a:xfrm>
            <a:off x="5172419" y="3487821"/>
            <a:ext cx="25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Promise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A015B-2C8F-857D-4D55-FCDF1D5458D2}"/>
              </a:ext>
            </a:extLst>
          </p:cNvPr>
          <p:cNvSpPr txBox="1"/>
          <p:nvPr/>
        </p:nvSpPr>
        <p:spPr>
          <a:xfrm>
            <a:off x="8660686" y="3487821"/>
            <a:ext cx="25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async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1F47D8-43F8-E0F1-7105-E4B9992A7C5F}"/>
              </a:ext>
            </a:extLst>
          </p:cNvPr>
          <p:cNvSpPr txBox="1"/>
          <p:nvPr/>
        </p:nvSpPr>
        <p:spPr>
          <a:xfrm>
            <a:off x="5172419" y="5731489"/>
            <a:ext cx="25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await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756D24-33EF-8C9B-71A7-E9A55E4881F4}"/>
              </a:ext>
            </a:extLst>
          </p:cNvPr>
          <p:cNvSpPr/>
          <p:nvPr/>
        </p:nvSpPr>
        <p:spPr>
          <a:xfrm rot="16200000">
            <a:off x="-1558586" y="3068252"/>
            <a:ext cx="6311901" cy="175393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6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41547D-27D0-166D-6926-2C865CC455F1}"/>
              </a:ext>
            </a:extLst>
          </p:cNvPr>
          <p:cNvSpPr/>
          <p:nvPr/>
        </p:nvSpPr>
        <p:spPr>
          <a:xfrm>
            <a:off x="795233" y="2209967"/>
            <a:ext cx="3046460" cy="3046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ABC797-9010-67BD-6A5A-3C7B56295538}"/>
              </a:ext>
            </a:extLst>
          </p:cNvPr>
          <p:cNvSpPr/>
          <p:nvPr/>
        </p:nvSpPr>
        <p:spPr>
          <a:xfrm>
            <a:off x="8350307" y="2209967"/>
            <a:ext cx="3046460" cy="3046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E9D86BF-37EE-B09E-B01F-948475C4AB39}"/>
              </a:ext>
            </a:extLst>
          </p:cNvPr>
          <p:cNvSpPr/>
          <p:nvPr/>
        </p:nvSpPr>
        <p:spPr>
          <a:xfrm>
            <a:off x="4572770" y="2209967"/>
            <a:ext cx="3046460" cy="3046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01. JavaScript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pic>
        <p:nvPicPr>
          <p:cNvPr id="2050" name="Picture 2" descr="HTML5 CSS3 JS 아이콘 세트입니다. Html, Css 및 Javascript, 프로그래밍 기호의 웹 개발 로고 아이콘 세트  로열티 무료 사진, 그림, 이미지 그리고 스톡포토그래피. Image 139595915.">
            <a:extLst>
              <a:ext uri="{FF2B5EF4-FFF2-40B4-BE49-F238E27FC236}">
                <a16:creationId xmlns:a16="http://schemas.microsoft.com/office/drawing/2014/main" id="{B18010B9-5D05-CC5A-8697-14AD32103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30710" r="38102" b="21746"/>
          <a:stretch/>
        </p:blipFill>
        <p:spPr bwMode="auto">
          <a:xfrm>
            <a:off x="4995263" y="2523271"/>
            <a:ext cx="2201474" cy="241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ML5 CSS3 JS 아이콘 세트입니다. Html, Css 및 Javascript, 프로그래밍 기호의 웹 개발 로고 아이콘 세트  로열티 무료 사진, 그림, 이미지 그리고 스톡포토그래피. Image 139595915.">
            <a:extLst>
              <a:ext uri="{FF2B5EF4-FFF2-40B4-BE49-F238E27FC236}">
                <a16:creationId xmlns:a16="http://schemas.microsoft.com/office/drawing/2014/main" id="{D67785A8-CBDA-D95C-435C-25F312960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9" t="30710" r="65022" b="22015"/>
          <a:stretch/>
        </p:blipFill>
        <p:spPr bwMode="auto">
          <a:xfrm>
            <a:off x="1218673" y="2482100"/>
            <a:ext cx="2199580" cy="24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ML5 CSS3 JS 아이콘 세트입니다. Html, Css 및 Javascript, 프로그래밍 기호의 웹 개발 로고 아이콘 세트  로열티 무료 사진, 그림, 이미지 그리고 스톡포토그래피. Image 139595915.">
            <a:extLst>
              <a:ext uri="{FF2B5EF4-FFF2-40B4-BE49-F238E27FC236}">
                <a16:creationId xmlns:a16="http://schemas.microsoft.com/office/drawing/2014/main" id="{004BCF2B-921A-465F-735B-6457880B2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9" t="30844" r="10382" b="21746"/>
          <a:stretch/>
        </p:blipFill>
        <p:spPr bwMode="auto">
          <a:xfrm>
            <a:off x="8772800" y="2478674"/>
            <a:ext cx="2201474" cy="24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D7486B-7DF2-3D0C-475C-F7C1171D9587}"/>
              </a:ext>
            </a:extLst>
          </p:cNvPr>
          <p:cNvSpPr txBox="1"/>
          <p:nvPr/>
        </p:nvSpPr>
        <p:spPr>
          <a:xfrm>
            <a:off x="1052741" y="5494526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404042-89F1-6B23-AFFC-DABFD6F8FFD6}"/>
              </a:ext>
            </a:extLst>
          </p:cNvPr>
          <p:cNvSpPr txBox="1"/>
          <p:nvPr/>
        </p:nvSpPr>
        <p:spPr>
          <a:xfrm>
            <a:off x="4830278" y="5494526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73E05-89BF-CED5-CC05-13068F2E5448}"/>
              </a:ext>
            </a:extLst>
          </p:cNvPr>
          <p:cNvSpPr txBox="1"/>
          <p:nvPr/>
        </p:nvSpPr>
        <p:spPr>
          <a:xfrm>
            <a:off x="8607815" y="5494526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AE9DEA-9085-23C3-FCBE-CB82D10D0E02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3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02. </a:t>
            </a:r>
            <a:r>
              <a:rPr lang="ko-KR" altLang="en-US" sz="5400" dirty="0">
                <a:solidFill>
                  <a:schemeClr val="bg1"/>
                </a:solidFill>
              </a:rPr>
              <a:t>동기 처리 </a:t>
            </a:r>
            <a:r>
              <a:rPr lang="en-US" altLang="ko-KR" sz="5400" dirty="0">
                <a:solidFill>
                  <a:schemeClr val="bg1"/>
                </a:solidFill>
              </a:rPr>
              <a:t>vs. </a:t>
            </a:r>
            <a:r>
              <a:rPr lang="ko-KR" altLang="en-US" sz="5400" dirty="0">
                <a:solidFill>
                  <a:schemeClr val="bg1"/>
                </a:solidFill>
              </a:rPr>
              <a:t>비동기 처리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621EAD-985A-FBFD-944B-CEA542047CF8}"/>
              </a:ext>
            </a:extLst>
          </p:cNvPr>
          <p:cNvGrpSpPr/>
          <p:nvPr/>
        </p:nvGrpSpPr>
        <p:grpSpPr>
          <a:xfrm>
            <a:off x="4486949" y="3504934"/>
            <a:ext cx="3213100" cy="437661"/>
            <a:chOff x="4486949" y="3424976"/>
            <a:chExt cx="3213100" cy="437661"/>
          </a:xfrm>
        </p:grpSpPr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2C83F52E-BFFE-19E6-6973-DAD898AEE915}"/>
                </a:ext>
              </a:extLst>
            </p:cNvPr>
            <p:cNvSpPr/>
            <p:nvPr/>
          </p:nvSpPr>
          <p:spPr>
            <a:xfrm>
              <a:off x="4486949" y="3424976"/>
              <a:ext cx="698500" cy="427147"/>
            </a:xfrm>
            <a:prstGeom prst="rightArrow">
              <a:avLst>
                <a:gd name="adj1" fmla="val 50000"/>
                <a:gd name="adj2" fmla="val 654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95EE2EC4-5539-4EED-6957-99B26C4F60C4}"/>
                </a:ext>
              </a:extLst>
            </p:cNvPr>
            <p:cNvSpPr/>
            <p:nvPr/>
          </p:nvSpPr>
          <p:spPr>
            <a:xfrm>
              <a:off x="7001549" y="3435490"/>
              <a:ext cx="698500" cy="427147"/>
            </a:xfrm>
            <a:prstGeom prst="rightArrow">
              <a:avLst>
                <a:gd name="adj1" fmla="val 50000"/>
                <a:gd name="adj2" fmla="val 654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1EAE3F-F0C4-E72E-7367-151E217BCBB6}"/>
              </a:ext>
            </a:extLst>
          </p:cNvPr>
          <p:cNvGrpSpPr/>
          <p:nvPr/>
        </p:nvGrpSpPr>
        <p:grpSpPr>
          <a:xfrm>
            <a:off x="4559257" y="3426112"/>
            <a:ext cx="3105884" cy="584790"/>
            <a:chOff x="4559257" y="6834284"/>
            <a:chExt cx="3105884" cy="584790"/>
          </a:xfrm>
        </p:grpSpPr>
        <p:sp>
          <p:nvSpPr>
            <p:cNvPr id="16" name="십자형 15">
              <a:extLst>
                <a:ext uri="{FF2B5EF4-FFF2-40B4-BE49-F238E27FC236}">
                  <a16:creationId xmlns:a16="http://schemas.microsoft.com/office/drawing/2014/main" id="{2BEC15A7-C9F6-93E6-734E-EBBDD9EF6AB0}"/>
                </a:ext>
              </a:extLst>
            </p:cNvPr>
            <p:cNvSpPr/>
            <p:nvPr/>
          </p:nvSpPr>
          <p:spPr>
            <a:xfrm>
              <a:off x="7084409" y="6834284"/>
              <a:ext cx="580732" cy="584790"/>
            </a:xfrm>
            <a:prstGeom prst="plus">
              <a:avLst>
                <a:gd name="adj" fmla="val 374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십자형 56">
              <a:extLst>
                <a:ext uri="{FF2B5EF4-FFF2-40B4-BE49-F238E27FC236}">
                  <a16:creationId xmlns:a16="http://schemas.microsoft.com/office/drawing/2014/main" id="{48EB8D76-04A8-DEA9-6D2A-83A7D7BB17C5}"/>
                </a:ext>
              </a:extLst>
            </p:cNvPr>
            <p:cNvSpPr/>
            <p:nvPr/>
          </p:nvSpPr>
          <p:spPr>
            <a:xfrm>
              <a:off x="4559257" y="6834284"/>
              <a:ext cx="580732" cy="584790"/>
            </a:xfrm>
            <a:prstGeom prst="plus">
              <a:avLst>
                <a:gd name="adj" fmla="val 374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4C743F-2D46-A7B6-A969-E3F5A54D04C1}"/>
              </a:ext>
            </a:extLst>
          </p:cNvPr>
          <p:cNvGrpSpPr/>
          <p:nvPr/>
        </p:nvGrpSpPr>
        <p:grpSpPr>
          <a:xfrm>
            <a:off x="2304754" y="2948430"/>
            <a:ext cx="7560644" cy="2173052"/>
            <a:chOff x="2304754" y="2769253"/>
            <a:chExt cx="7560644" cy="2173052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CDE67A6-301A-8F7C-DC87-668104276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9070" y="2769254"/>
              <a:ext cx="1452011" cy="1452011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2CC04-CCF0-D422-D60B-4875F6268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3670" y="2769253"/>
              <a:ext cx="1452011" cy="1452011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7D6E2753-8320-EFF6-B3AC-DAAFD010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471" y="2769254"/>
              <a:ext cx="1452011" cy="1452011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A68F1F-4C23-FAF8-A0E0-DC80C4E07736}"/>
                </a:ext>
              </a:extLst>
            </p:cNvPr>
            <p:cNvSpPr txBox="1"/>
            <p:nvPr/>
          </p:nvSpPr>
          <p:spPr>
            <a:xfrm>
              <a:off x="2304754" y="4419085"/>
              <a:ext cx="2531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+mn-ea"/>
                </a:rPr>
                <a:t>요원 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AC24614-94BB-EABA-76DD-F3F8B13E586C}"/>
                </a:ext>
              </a:extLst>
            </p:cNvPr>
            <p:cNvSpPr txBox="1"/>
            <p:nvPr/>
          </p:nvSpPr>
          <p:spPr>
            <a:xfrm>
              <a:off x="4819354" y="4416842"/>
              <a:ext cx="2531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+mn-ea"/>
                </a:rPr>
                <a:t>요원 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472A24-D095-DE8A-60E6-CADE8A3C83FF}"/>
                </a:ext>
              </a:extLst>
            </p:cNvPr>
            <p:cNvSpPr txBox="1"/>
            <p:nvPr/>
          </p:nvSpPr>
          <p:spPr>
            <a:xfrm>
              <a:off x="7333954" y="4414599"/>
              <a:ext cx="25314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+mn-ea"/>
                </a:rPr>
                <a:t>요원 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02. </a:t>
            </a:r>
            <a:r>
              <a:rPr lang="ko-KR" altLang="en-US" sz="5400" dirty="0">
                <a:solidFill>
                  <a:schemeClr val="bg1"/>
                </a:solidFill>
              </a:rPr>
              <a:t>동기 처리 </a:t>
            </a:r>
            <a:r>
              <a:rPr lang="en-US" altLang="ko-KR" sz="5400" dirty="0">
                <a:solidFill>
                  <a:schemeClr val="bg1"/>
                </a:solidFill>
              </a:rPr>
              <a:t>vs. </a:t>
            </a:r>
            <a:r>
              <a:rPr lang="ko-KR" altLang="en-US" sz="5400" dirty="0">
                <a:solidFill>
                  <a:schemeClr val="bg1"/>
                </a:solidFill>
              </a:rPr>
              <a:t>비동기 처리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C43C800-B932-4A38-4D4C-FDBD5AD6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24" y="2523897"/>
            <a:ext cx="5154419" cy="2150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E0EABC-102E-FF7E-76DF-4C04CFE6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4" y="4932095"/>
            <a:ext cx="3103734" cy="10292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2EDB61-3CFE-DD71-790A-77ACBA39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110" y="2523897"/>
            <a:ext cx="5364656" cy="19620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6D5453F-DDB2-2331-FAD4-221082045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110" y="4800892"/>
            <a:ext cx="2921265" cy="1160502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AF8F2273-555B-F932-EFA6-52D1CAD1EB00}"/>
              </a:ext>
            </a:extLst>
          </p:cNvPr>
          <p:cNvGrpSpPr/>
          <p:nvPr/>
        </p:nvGrpSpPr>
        <p:grpSpPr>
          <a:xfrm>
            <a:off x="634234" y="2209967"/>
            <a:ext cx="4964597" cy="4059321"/>
            <a:chOff x="1636228" y="1503277"/>
            <a:chExt cx="4964597" cy="405932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4CEA463-CE72-C06D-9D3B-F61D2C243725}"/>
                </a:ext>
              </a:extLst>
            </p:cNvPr>
            <p:cNvSpPr/>
            <p:nvPr/>
          </p:nvSpPr>
          <p:spPr>
            <a:xfrm>
              <a:off x="1636228" y="1503277"/>
              <a:ext cx="4964597" cy="4059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DAA4057-1C21-E5D3-5C06-E412F8ECD5F8}"/>
                </a:ext>
              </a:extLst>
            </p:cNvPr>
            <p:cNvSpPr/>
            <p:nvPr/>
          </p:nvSpPr>
          <p:spPr>
            <a:xfrm rot="5400000">
              <a:off x="2235200" y="2235200"/>
              <a:ext cx="647700" cy="355600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E01A2261-7946-F620-D14F-75C7B8641E09}"/>
                </a:ext>
              </a:extLst>
            </p:cNvPr>
            <p:cNvSpPr/>
            <p:nvPr/>
          </p:nvSpPr>
          <p:spPr>
            <a:xfrm rot="5400000">
              <a:off x="2235200" y="3031288"/>
              <a:ext cx="647700" cy="355600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89CDDC23-FB84-A662-3350-78DC745B50FE}"/>
                </a:ext>
              </a:extLst>
            </p:cNvPr>
            <p:cNvSpPr/>
            <p:nvPr/>
          </p:nvSpPr>
          <p:spPr>
            <a:xfrm rot="5400000">
              <a:off x="2235200" y="3827376"/>
              <a:ext cx="647700" cy="355600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92F77077-F530-489C-1A40-FB1AC2885511}"/>
                </a:ext>
              </a:extLst>
            </p:cNvPr>
            <p:cNvSpPr/>
            <p:nvPr/>
          </p:nvSpPr>
          <p:spPr>
            <a:xfrm>
              <a:off x="2559050" y="4889539"/>
              <a:ext cx="3314700" cy="355600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AB7BA536-58FC-31E1-9093-2D2F75473D83}"/>
                </a:ext>
              </a:extLst>
            </p:cNvPr>
            <p:cNvSpPr/>
            <p:nvPr/>
          </p:nvSpPr>
          <p:spPr>
            <a:xfrm>
              <a:off x="2838450" y="2533650"/>
              <a:ext cx="1885950" cy="203200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738D748B-870E-46A8-3316-355BAFC8CBF9}"/>
                </a:ext>
              </a:extLst>
            </p:cNvPr>
            <p:cNvSpPr/>
            <p:nvPr/>
          </p:nvSpPr>
          <p:spPr>
            <a:xfrm>
              <a:off x="2838450" y="3329738"/>
              <a:ext cx="1346716" cy="203200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BDFD7DD5-9B7B-BCEC-2C37-EF7C64C1CD03}"/>
                </a:ext>
              </a:extLst>
            </p:cNvPr>
            <p:cNvSpPr/>
            <p:nvPr/>
          </p:nvSpPr>
          <p:spPr>
            <a:xfrm>
              <a:off x="2838450" y="4125826"/>
              <a:ext cx="963504" cy="203200"/>
            </a:xfrm>
            <a:prstGeom prst="rightArrow">
              <a:avLst>
                <a:gd name="adj1" fmla="val 50000"/>
                <a:gd name="adj2" fmla="val 7857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3BE94B-1F5E-9684-5DFB-D9497F623847}"/>
                </a:ext>
              </a:extLst>
            </p:cNvPr>
            <p:cNvSpPr txBox="1"/>
            <p:nvPr/>
          </p:nvSpPr>
          <p:spPr>
            <a:xfrm>
              <a:off x="1790362" y="1722690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프로그램 시작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703084-32AE-C96B-2234-92440224C979}"/>
                </a:ext>
              </a:extLst>
            </p:cNvPr>
            <p:cNvSpPr txBox="1"/>
            <p:nvPr/>
          </p:nvSpPr>
          <p:spPr>
            <a:xfrm>
              <a:off x="2933362" y="2303964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8C41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2000ms</a:t>
              </a:r>
              <a:endParaRPr lang="ko-KR" altLang="en-US" sz="1600" dirty="0">
                <a:solidFill>
                  <a:srgbClr val="F8C41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1EEFA2-33B6-B064-A7DE-BBFCFA012740}"/>
                </a:ext>
              </a:extLst>
            </p:cNvPr>
            <p:cNvSpPr txBox="1"/>
            <p:nvPr/>
          </p:nvSpPr>
          <p:spPr>
            <a:xfrm>
              <a:off x="2791230" y="3068552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1500ms</a:t>
              </a:r>
              <a:endPara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A3621E-34C7-C505-0C9F-C766B51219BF}"/>
                </a:ext>
              </a:extLst>
            </p:cNvPr>
            <p:cNvSpPr txBox="1"/>
            <p:nvPr/>
          </p:nvSpPr>
          <p:spPr>
            <a:xfrm>
              <a:off x="2649098" y="3833140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1000ms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357EF5-ED43-D222-889E-851FDC484F7D}"/>
                </a:ext>
              </a:extLst>
            </p:cNvPr>
            <p:cNvSpPr txBox="1"/>
            <p:nvPr/>
          </p:nvSpPr>
          <p:spPr>
            <a:xfrm>
              <a:off x="2083903" y="4342905"/>
              <a:ext cx="15197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정보 요청</a:t>
              </a:r>
              <a:endParaRPr lang="en-US" altLang="ko-KR" sz="1600" dirty="0">
                <a:solidFill>
                  <a:schemeClr val="accent5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모두 보냄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994A90-9155-CCC3-4981-C538AEB4E60D}"/>
                </a:ext>
              </a:extLst>
            </p:cNvPr>
            <p:cNvSpPr txBox="1"/>
            <p:nvPr/>
          </p:nvSpPr>
          <p:spPr>
            <a:xfrm>
              <a:off x="4733125" y="2465973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번 완료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068E4A-7AEF-4929-46CC-264D83586F33}"/>
                </a:ext>
              </a:extLst>
            </p:cNvPr>
            <p:cNvSpPr txBox="1"/>
            <p:nvPr/>
          </p:nvSpPr>
          <p:spPr>
            <a:xfrm>
              <a:off x="4168820" y="3273927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</a:t>
              </a:r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번 완료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DD98CF-2604-B738-8175-B0DFC82CF2FE}"/>
                </a:ext>
              </a:extLst>
            </p:cNvPr>
            <p:cNvSpPr txBox="1"/>
            <p:nvPr/>
          </p:nvSpPr>
          <p:spPr>
            <a:xfrm>
              <a:off x="3781425" y="4074613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번 완료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7A223A-18E8-B788-C4AC-031C45D52FEA}"/>
                </a:ext>
              </a:extLst>
            </p:cNvPr>
            <p:cNvSpPr txBox="1"/>
            <p:nvPr/>
          </p:nvSpPr>
          <p:spPr>
            <a:xfrm>
              <a:off x="4724400" y="4572079"/>
              <a:ext cx="1519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시간의 흐름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2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114A0BA9-3E3F-AB10-8949-BB1FA6BB0B99}"/>
              </a:ext>
            </a:extLst>
          </p:cNvPr>
          <p:cNvSpPr/>
          <p:nvPr/>
        </p:nvSpPr>
        <p:spPr>
          <a:xfrm>
            <a:off x="6295857" y="2331082"/>
            <a:ext cx="1659557" cy="1007954"/>
          </a:xfrm>
          <a:prstGeom prst="brace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03. Promise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FABF253-27B6-6088-20AB-6ACF108A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48" y="2209967"/>
            <a:ext cx="6653853" cy="318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DFCB17-8C34-694E-639C-83804ADF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49" y="5620441"/>
            <a:ext cx="740165" cy="3430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04E651-A720-111B-E336-70C8DF250513}"/>
              </a:ext>
            </a:extLst>
          </p:cNvPr>
          <p:cNvSpPr txBox="1"/>
          <p:nvPr/>
        </p:nvSpPr>
        <p:spPr>
          <a:xfrm>
            <a:off x="8062763" y="2573449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executor</a:t>
            </a:r>
            <a:endParaRPr lang="ko-KR" altLang="en-US" sz="28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BCBD08-6A01-A771-8C07-8A31F2FBA651}"/>
              </a:ext>
            </a:extLst>
          </p:cNvPr>
          <p:cNvSpPr txBox="1"/>
          <p:nvPr/>
        </p:nvSpPr>
        <p:spPr>
          <a:xfrm>
            <a:off x="5565326" y="4268730"/>
            <a:ext cx="663154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Executor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resolve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reject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인자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then method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catch method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8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03. Promise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33AD95C-F3F9-0179-5A44-72E2CF87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4" y="1990379"/>
            <a:ext cx="4295854" cy="44387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EF6E50-5DD7-4411-C0EB-C21AF31A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25" y="1990379"/>
            <a:ext cx="6240024" cy="14668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FF830B-3113-4020-084B-76B752C73152}"/>
              </a:ext>
            </a:extLst>
          </p:cNvPr>
          <p:cNvSpPr txBox="1"/>
          <p:nvPr/>
        </p:nvSpPr>
        <p:spPr>
          <a:xfrm>
            <a:off x="5306994" y="3608330"/>
            <a:ext cx="6631541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Executor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내부에서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error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가 </a:t>
            </a:r>
            <a:br>
              <a:rPr lang="en-US" altLang="ko-KR" sz="2800" dirty="0">
                <a:solidFill>
                  <a:schemeClr val="bg1"/>
                </a:solidFill>
                <a:latin typeface="+mn-ea"/>
              </a:rPr>
            </a:b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throw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되면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reject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가 수행됨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첫 번째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resolve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또는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reject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만 유효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Executor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return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값은 무시됨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953F5C1-C47B-FCF8-5E47-0EDEB7287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4" y="1990379"/>
            <a:ext cx="4703990" cy="4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04. async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8739D20-BE90-8DF1-5929-B5B80A963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2" y="2111039"/>
            <a:ext cx="4003116" cy="39849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CCAF73-3542-0EB6-F20C-C4DEFFC5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76" y="2111419"/>
            <a:ext cx="6096650" cy="12636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FCCA82-1E71-CB57-A911-6489BE7896F8}"/>
              </a:ext>
            </a:extLst>
          </p:cNvPr>
          <p:cNvSpPr txBox="1"/>
          <p:nvPr/>
        </p:nvSpPr>
        <p:spPr>
          <a:xfrm>
            <a:off x="5100730" y="3482913"/>
            <a:ext cx="663154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async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키워드 추가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promise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객체 선언하는 부분 삭제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bg1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async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함수의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return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값은 </a:t>
            </a:r>
            <a:br>
              <a:rPr lang="en-US" altLang="ko-KR" sz="2800" dirty="0">
                <a:solidFill>
                  <a:schemeClr val="bg1"/>
                </a:solidFill>
                <a:latin typeface="+mn-ea"/>
              </a:rPr>
            </a:b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Promise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객체이다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985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3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DFB3A-0701-8B7F-BF01-97579206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59" y="-399353"/>
            <a:ext cx="10999092" cy="2238652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5400" dirty="0">
                <a:solidFill>
                  <a:schemeClr val="bg1"/>
                </a:solidFill>
              </a:rPr>
              <a:t>05. await</a:t>
            </a:r>
            <a:endParaRPr lang="ko-KR" altLang="en-US" sz="5400" dirty="0">
              <a:solidFill>
                <a:srgbClr val="F8C41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C610B0-2B73-A6FD-7319-1405C7255E94}"/>
              </a:ext>
            </a:extLst>
          </p:cNvPr>
          <p:cNvSpPr/>
          <p:nvPr/>
        </p:nvSpPr>
        <p:spPr>
          <a:xfrm>
            <a:off x="10093693" y="-770021"/>
            <a:ext cx="500514" cy="500514"/>
          </a:xfrm>
          <a:prstGeom prst="rect">
            <a:avLst/>
          </a:prstGeom>
          <a:solidFill>
            <a:srgbClr val="4F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0B5E1D-008A-18A6-7BBA-225D848A65CE}"/>
              </a:ext>
            </a:extLst>
          </p:cNvPr>
          <p:cNvSpPr/>
          <p:nvPr/>
        </p:nvSpPr>
        <p:spPr>
          <a:xfrm>
            <a:off x="10871735" y="-770021"/>
            <a:ext cx="500514" cy="500514"/>
          </a:xfrm>
          <a:prstGeom prst="rect">
            <a:avLst/>
          </a:prstGeom>
          <a:solidFill>
            <a:srgbClr val="F8C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B73DC-9535-827A-B989-31F00C0C6204}"/>
              </a:ext>
            </a:extLst>
          </p:cNvPr>
          <p:cNvSpPr/>
          <p:nvPr/>
        </p:nvSpPr>
        <p:spPr>
          <a:xfrm>
            <a:off x="11688278" y="-770021"/>
            <a:ext cx="500514" cy="5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0F648-16A9-B84D-3C87-C83BADFCDBD1}"/>
              </a:ext>
            </a:extLst>
          </p:cNvPr>
          <p:cNvSpPr txBox="1"/>
          <p:nvPr/>
        </p:nvSpPr>
        <p:spPr>
          <a:xfrm>
            <a:off x="12580219" y="-80971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BF41B-6B99-9A89-0409-76F1ECDD5C87}"/>
              </a:ext>
            </a:extLst>
          </p:cNvPr>
          <p:cNvSpPr txBox="1"/>
          <p:nvPr/>
        </p:nvSpPr>
        <p:spPr>
          <a:xfrm>
            <a:off x="12580219" y="-105287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E496-009B-4A05-4726-EF0F60632B5B}"/>
              </a:ext>
            </a:extLst>
          </p:cNvPr>
          <p:cNvSpPr txBox="1"/>
          <p:nvPr/>
        </p:nvSpPr>
        <p:spPr>
          <a:xfrm>
            <a:off x="12580219" y="599143"/>
            <a:ext cx="253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본문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F826F5F-AA99-E0D5-C3DD-3515BA94D31F}"/>
              </a:ext>
            </a:extLst>
          </p:cNvPr>
          <p:cNvGrpSpPr/>
          <p:nvPr/>
        </p:nvGrpSpPr>
        <p:grpSpPr>
          <a:xfrm>
            <a:off x="428234" y="1465094"/>
            <a:ext cx="11768633" cy="175394"/>
            <a:chOff x="428234" y="1465094"/>
            <a:chExt cx="11768633" cy="1753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13A985-B0F3-5E1C-49EF-463A54DB0585}"/>
                </a:ext>
              </a:extLst>
            </p:cNvPr>
            <p:cNvSpPr/>
            <p:nvPr/>
          </p:nvSpPr>
          <p:spPr>
            <a:xfrm>
              <a:off x="428234" y="1465095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616676-85B1-04BA-C945-D8E6BCF4BCEB}"/>
                </a:ext>
              </a:extLst>
            </p:cNvPr>
            <p:cNvSpPr/>
            <p:nvPr/>
          </p:nvSpPr>
          <p:spPr>
            <a:xfrm>
              <a:off x="5693743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10A4F32-237B-E208-0FCF-A1704FC87B66}"/>
                </a:ext>
              </a:extLst>
            </p:cNvPr>
            <p:cNvSpPr/>
            <p:nvPr/>
          </p:nvSpPr>
          <p:spPr>
            <a:xfrm>
              <a:off x="6751351" y="1465094"/>
              <a:ext cx="5445516" cy="175393"/>
            </a:xfrm>
            <a:prstGeom prst="rect">
              <a:avLst/>
            </a:prstGeom>
            <a:solidFill>
              <a:srgbClr val="F8C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D68A9E-0FBE-5FBC-65DA-CD7A88D08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4" y="2086041"/>
            <a:ext cx="6483169" cy="41460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6485D7-8726-EC87-2A86-D1F8B9BA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33" y="2086041"/>
            <a:ext cx="4395533" cy="41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마켓 산스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522</Words>
  <Application>Microsoft Office PowerPoint</Application>
  <PresentationFormat>와이드스크린</PresentationFormat>
  <Paragraphs>103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맑은 고딕</vt:lpstr>
      <vt:lpstr>함초롬바탕</vt:lpstr>
      <vt:lpstr>Arial</vt:lpstr>
      <vt:lpstr>Office 테마</vt:lpstr>
      <vt:lpstr>자바스크립트의 비동기 처리</vt:lpstr>
      <vt:lpstr>Contents.</vt:lpstr>
      <vt:lpstr>01. JavaScript</vt:lpstr>
      <vt:lpstr>02. 동기 처리 vs. 비동기 처리</vt:lpstr>
      <vt:lpstr>02. 동기 처리 vs. 비동기 처리</vt:lpstr>
      <vt:lpstr>03. Promise</vt:lpstr>
      <vt:lpstr>03. Promise</vt:lpstr>
      <vt:lpstr>04. async</vt:lpstr>
      <vt:lpstr>05. await</vt:lpstr>
      <vt:lpstr>05. await: promise.all</vt:lpstr>
      <vt:lpstr>05. await: promise.all</vt:lpstr>
      <vt:lpstr>++. Promise와 async/await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김영서</dc:creator>
  <cp:lastModifiedBy>김영서</cp:lastModifiedBy>
  <cp:revision>16</cp:revision>
  <dcterms:created xsi:type="dcterms:W3CDTF">2022-05-29T05:53:39Z</dcterms:created>
  <dcterms:modified xsi:type="dcterms:W3CDTF">2022-05-29T13:45:48Z</dcterms:modified>
</cp:coreProperties>
</file>