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Lst>
  <p:notesMasterIdLst>
    <p:notesMasterId r:id="rId13"/>
  </p:notesMasterIdLst>
  <p:handoutMasterIdLst>
    <p:handoutMasterId r:id="rId14"/>
  </p:handoutMasterIdLst>
  <p:sldIdLst>
    <p:sldId id="325" r:id="rId5"/>
    <p:sldId id="327" r:id="rId6"/>
    <p:sldId id="341" r:id="rId7"/>
    <p:sldId id="350" r:id="rId8"/>
    <p:sldId id="352" r:id="rId9"/>
    <p:sldId id="353" r:id="rId10"/>
    <p:sldId id="347" r:id="rId11"/>
    <p:sldId id="35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p:scale>
          <a:sx n="50" d="100"/>
          <a:sy n="50" d="100"/>
        </p:scale>
        <p:origin x="1284" y="23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7FF95820-84BB-3447-8286-60A51307E7F2}" type="datetimeFigureOut">
              <a:rPr lang="en-GB" smtClean="0"/>
              <a:t>18/05/2023</a:t>
            </a:fld>
            <a:endParaRPr lang="en-GB"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0E476440-F66F-F947-8EFC-EA5202ACFD25}" type="slidenum">
              <a:rPr lang="en-GB" smtClean="0"/>
              <a:t>‹#›</a:t>
            </a:fld>
            <a:endParaRPr lang="en-GB"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C08FC54-6AE4-6A4A-9756-823A0F1BE5A6}" type="datetimeFigureOut">
              <a:rPr lang="en-GB" smtClean="0"/>
              <a:t>18/05/2023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6B79E9EB-07EB-9D44-9F5A-AB1FBECCDD88}" type="slidenum">
              <a:rPr lang="en-GB" smtClean="0"/>
              <a:t>‹#›</a:t>
            </a:fld>
            <a:endParaRPr lang="en-GB"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044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2382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pPr rtl="0"/>
            <a:r>
              <a:rPr lang="en-GB"/>
              <a:t>presentation title</a:t>
            </a:r>
          </a:p>
        </p:txBody>
      </p:sp>
      <p:sp>
        <p:nvSpPr>
          <p:cNvPr id="6" name="Slide Number Placeholder 5"/>
          <p:cNvSpPr>
            <a:spLocks noGrp="1"/>
          </p:cNvSpPr>
          <p:nvPr>
            <p:ph type="sldNum" sz="quarter" idx="12"/>
          </p:nvPr>
        </p:nvSpPr>
        <p:spPr>
          <a:xfrm>
            <a:off x="1437664" y="798973"/>
            <a:ext cx="811019" cy="503578"/>
          </a:xfrm>
        </p:spPr>
        <p:txBody>
          <a:bodyPr/>
          <a:lstStyle/>
          <a:p>
            <a:pPr rtl="0"/>
            <a:fld id="{75DF2D63-3FF5-D547-96B9-BE9CCD1ABA58}" type="slidenum">
              <a:rPr lang="en-GB" smtClean="0"/>
              <a:pPr/>
              <a:t>‹#›</a:t>
            </a:fld>
            <a:endParaRPr lang="en-GB"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61603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850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619347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en-GB" sz="2400" cap="all" baseline="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en-GB"/>
            </a:lvl1pPr>
          </a:lstStyle>
          <a:p>
            <a:pPr rtl="0"/>
            <a:r>
              <a:rPr lang="en-US"/>
              <a:t>Click icon to add picture</a:t>
            </a:r>
            <a:endParaRPr lang="en-GB"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en-GB" sz="6000" spc="300" baseline="0"/>
            </a:lvl1pPr>
          </a:lstStyle>
          <a:p>
            <a:pPr rtl="0"/>
            <a:r>
              <a:rPr lang="en-US"/>
              <a:t>Click to edit Master title style</a:t>
            </a:r>
            <a:endParaRPr lang="en-GB"/>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379549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en-GB" spc="300" baseline="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en-GB" sz="2000" cap="none" spc="0" baseline="0"/>
            </a:lvl1pPr>
            <a:lvl2pPr marL="228600">
              <a:defRPr lang="en-GB" spc="0" baseline="0"/>
            </a:lvl2pPr>
            <a:lvl3pPr marL="457200">
              <a:defRPr lang="en-GB" spc="0" baseline="0"/>
            </a:lvl3pPr>
            <a:lvl4pPr marL="685800">
              <a:defRPr lang="en-GB" spc="0" baseline="0"/>
            </a:lvl4pPr>
            <a:lvl5pPr marL="1143000">
              <a:defRPr lang="en-GB" spc="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en-GB">
                <a:solidFill>
                  <a:schemeClr val="bg1"/>
                </a:solidFill>
              </a:defRPr>
            </a:lvl1pPr>
          </a:lstStyle>
          <a:p>
            <a:pPr rtl="0"/>
            <a:fld id="{75DF2D63-3FF5-D547-96B9-BE9CCD1ABA58}" type="slidenum">
              <a:rPr lang="en-GB" smtClean="0"/>
              <a:pPr/>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en-GB">
                <a:solidFill>
                  <a:schemeClr val="bg1"/>
                </a:solidFill>
              </a:defRPr>
            </a:lvl1pPr>
          </a:lstStyle>
          <a:p>
            <a:pPr rtl="0"/>
            <a:r>
              <a:rPr lang="en-GB"/>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en-GB"/>
            </a:lvl1pPr>
          </a:lstStyle>
          <a:p>
            <a:pPr rtl="0"/>
            <a:r>
              <a:rPr lang="en-US"/>
              <a:t>Click icon to add picture</a:t>
            </a:r>
            <a:endParaRPr lang="en-GB"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92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216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en-GB"/>
            </a:defPPr>
          </a:lstStyle>
          <a:p>
            <a:pPr rtl="0"/>
            <a:r>
              <a:rPr lang="en-US"/>
              <a:t>Click icon to add picture</a:t>
            </a:r>
            <a:endParaRPr lang="en-GB"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en-GB" sz="2000" cap="all" spc="200" baseline="0">
                <a:latin typeface="+mj-lt"/>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en-GB" sz="3600" spc="0" baseline="0">
                <a:latin typeface="+mn-lt"/>
              </a:defRPr>
            </a:lvl1pPr>
          </a:lstStyle>
          <a:p>
            <a:pPr rtl="0"/>
            <a:r>
              <a:rPr lang="en-US"/>
              <a:t>Click to edit Master title style</a:t>
            </a:r>
            <a:endParaRPr lang="en-GB"/>
          </a:p>
        </p:txBody>
      </p:sp>
    </p:spTree>
    <p:extLst>
      <p:ext uri="{BB962C8B-B14F-4D97-AF65-F5344CB8AC3E}">
        <p14:creationId xmlns:p14="http://schemas.microsoft.com/office/powerpoint/2010/main" val="340618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en-GB"/>
            </a:lvl1pPr>
          </a:lstStyle>
          <a:p>
            <a:pPr rtl="0"/>
            <a:r>
              <a:rPr lang="en-US"/>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bg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en-GB"/>
            </a:lvl1pPr>
          </a:lstStyle>
          <a:p>
            <a:pPr rtl="0"/>
            <a:r>
              <a:rPr lang="en-US"/>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rtlCol="0"/>
          <a:lstStyle>
            <a:lvl1pPr algn="l">
              <a:lnSpc>
                <a:spcPts val="5760"/>
              </a:lnSpc>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accent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Tree>
    <p:extLst>
      <p:ext uri="{BB962C8B-B14F-4D97-AF65-F5344CB8AC3E}">
        <p14:creationId xmlns:p14="http://schemas.microsoft.com/office/powerpoint/2010/main" val="2333783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en-GB"/>
            </a:defPPr>
          </a:lstStyle>
          <a:p>
            <a:pPr rtl="0"/>
            <a:r>
              <a:rPr lang="en-US"/>
              <a:t>Click icon to add picture</a:t>
            </a:r>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en-GB"/>
            </a:defPPr>
          </a:lstStyle>
          <a:p>
            <a:pPr rtl="0"/>
            <a:r>
              <a:rPr lang="en-US"/>
              <a:t>Click to edit Master title style</a:t>
            </a:r>
            <a:endParaRPr lang="en-GB"/>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406246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63591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en-GB"/>
            </a:defPPr>
          </a:lstStyle>
          <a:p>
            <a:pPr rtl="0"/>
            <a:r>
              <a:rPr lang="en-US"/>
              <a:t>Click to edit Master title style</a:t>
            </a:r>
            <a:endParaRPr lang="en-GB"/>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en-GB"/>
            </a:lvl1pPr>
          </a:lstStyle>
          <a:p>
            <a:pPr rtl="0"/>
            <a:r>
              <a:rPr lang="en-US"/>
              <a:t>Click icon to add picture</a:t>
            </a:r>
            <a:endParaRPr lang="en-GB"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en-GB" sz="900"/>
            </a:lvl1pPr>
          </a:lstStyle>
          <a:p>
            <a:pPr rtl="0"/>
            <a:r>
              <a:rPr lang="en-US"/>
              <a:t>Click icon to add picture</a:t>
            </a:r>
            <a:endParaRPr lang="en-GB"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en-GB" sz="900"/>
            </a:lvl1pPr>
          </a:lstStyle>
          <a:p>
            <a:pPr rtl="0"/>
            <a:r>
              <a:rPr lang="en-US"/>
              <a:t>Click icon to add picture</a:t>
            </a:r>
            <a:endParaRPr lang="en-GB"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en-GB" sz="900"/>
            </a:lvl1pPr>
          </a:lstStyle>
          <a:p>
            <a:pPr rtl="0"/>
            <a:r>
              <a:rPr lang="en-US"/>
              <a:t>Click icon to add picture</a:t>
            </a:r>
            <a:endParaRPr lang="en-GB"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en-GB"/>
            </a:defPPr>
          </a:lstStyle>
          <a:p>
            <a:pPr rtl="0"/>
            <a:r>
              <a:rPr lang="en-GB"/>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en-GB" sz="2000"/>
            </a:lvl1pPr>
          </a:lstStyle>
          <a:p>
            <a:pPr lvl="0" rt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en-GB"/>
            </a:defPPr>
          </a:lstStyle>
          <a:p>
            <a:pPr rtl="0"/>
            <a:r>
              <a:rPr lang="en-US"/>
              <a:t>Click icon to add picture</a:t>
            </a:r>
            <a:endParaRPr lang="en-GB"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en-GB"/>
            </a:lvl1pPr>
          </a:lstStyle>
          <a:p>
            <a:pPr rtl="0"/>
            <a:r>
              <a:rPr lang="en-US"/>
              <a:t>Click to edit Master title style</a:t>
            </a:r>
            <a:endParaRPr lang="en-GB"/>
          </a:p>
        </p:txBody>
      </p:sp>
    </p:spTree>
    <p:extLst>
      <p:ext uri="{BB962C8B-B14F-4D97-AF65-F5344CB8AC3E}">
        <p14:creationId xmlns:p14="http://schemas.microsoft.com/office/powerpoint/2010/main" val="1466626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en-GB"/>
            </a:defPPr>
          </a:lstStyle>
          <a:p>
            <a:pPr rtl="0"/>
            <a:r>
              <a:rPr lang="en-US"/>
              <a:t>Click icon to add picture</a:t>
            </a:r>
            <a:endParaRPr lang="en-GB"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en-GB"/>
            </a:lvl1pPr>
          </a:lstStyle>
          <a:p>
            <a:pPr rtl="0"/>
            <a:r>
              <a:rPr lang="en-US"/>
              <a:t>Click to edit Master title style</a:t>
            </a:r>
            <a:endParaRPr lang="en-GB"/>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en-GB" sz="1050"/>
            </a:lvl1pPr>
          </a:lstStyle>
          <a:p>
            <a:pPr rtl="0"/>
            <a:r>
              <a:rPr lang="en-US"/>
              <a:t>Click icon to add picture</a:t>
            </a:r>
            <a:endParaRPr lang="en-GB"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en-GB" sz="2000" cap="all" baseline="0"/>
            </a:lvl1pPr>
          </a:lstStyle>
          <a:p>
            <a:pPr lvl="0" rt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91911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46531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5/18/2023</a:t>
            </a:fld>
            <a:endParaRPr lang="en-US"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75DF2D63-3FF5-D547-96B9-BE9CCD1ABA58}" type="slidenum">
              <a:rPr lang="en-GB" smtClean="0"/>
              <a:pPr/>
              <a:t>‹#›</a:t>
            </a:fld>
            <a:endParaRPr lang="en-GB"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662144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5/18/2023</a:t>
            </a:fld>
            <a:endParaRPr lang="en-US" dirty="0"/>
          </a:p>
        </p:txBody>
      </p:sp>
      <p:sp>
        <p:nvSpPr>
          <p:cNvPr id="8" name="Footer Placeholder 7"/>
          <p:cNvSpPr>
            <a:spLocks noGrp="1"/>
          </p:cNvSpPr>
          <p:nvPr>
            <p:ph type="ftr" sz="quarter" idx="11"/>
          </p:nvPr>
        </p:nvSpPr>
        <p:spPr/>
        <p:txBody>
          <a:bodyPr/>
          <a:lstStyle/>
          <a:p>
            <a:pPr rtl="0"/>
            <a:r>
              <a:rPr lang="en-GB"/>
              <a:t>presentation title</a:t>
            </a:r>
          </a:p>
        </p:txBody>
      </p:sp>
      <p:sp>
        <p:nvSpPr>
          <p:cNvPr id="9" name="Slide Number Placeholder 8"/>
          <p:cNvSpPr>
            <a:spLocks noGrp="1"/>
          </p:cNvSpPr>
          <p:nvPr>
            <p:ph type="sldNum" sz="quarter" idx="12"/>
          </p:nvPr>
        </p:nvSpPr>
        <p:spPr/>
        <p:txBody>
          <a:bodyPr/>
          <a:lstStyle/>
          <a:p>
            <a:pPr rtl="0"/>
            <a:fld id="{75DF2D63-3FF5-D547-96B9-BE9CCD1ABA58}" type="slidenum">
              <a:rPr lang="en-GB" smtClean="0"/>
              <a:pPr/>
              <a:t>‹#›</a:t>
            </a:fld>
            <a:endParaRPr lang="en-GB"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13021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5/18/2023</a:t>
            </a:fld>
            <a:endParaRPr lang="en-US" dirty="0"/>
          </a:p>
        </p:txBody>
      </p:sp>
      <p:sp>
        <p:nvSpPr>
          <p:cNvPr id="4" name="Footer Placeholder 3"/>
          <p:cNvSpPr>
            <a:spLocks noGrp="1"/>
          </p:cNvSpPr>
          <p:nvPr>
            <p:ph type="ftr" sz="quarter" idx="11"/>
          </p:nvPr>
        </p:nvSpPr>
        <p:spPr/>
        <p:txBody>
          <a:bodyPr/>
          <a:lstStyle/>
          <a:p>
            <a:pPr rtl="0"/>
            <a:r>
              <a:rPr lang="en-GB"/>
              <a:t>presentation title</a:t>
            </a:r>
          </a:p>
        </p:txBody>
      </p:sp>
      <p:sp>
        <p:nvSpPr>
          <p:cNvPr id="5" name="Slide Number Placeholder 4"/>
          <p:cNvSpPr>
            <a:spLocks noGrp="1"/>
          </p:cNvSpPr>
          <p:nvPr>
            <p:ph type="sldNum" sz="quarter" idx="12"/>
          </p:nvPr>
        </p:nvSpPr>
        <p:spPr/>
        <p:txBody>
          <a:bodyPr/>
          <a:lstStyle/>
          <a:p>
            <a:pPr rtl="0"/>
            <a:fld id="{75DF2D63-3FF5-D547-96B9-BE9CCD1ABA58}" type="slidenum">
              <a:rPr lang="en-GB" smtClean="0"/>
              <a:t>‹#›</a:t>
            </a:fld>
            <a:endParaRPr lang="en-GB"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964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5/18/2023</a:t>
            </a:fld>
            <a:endParaRPr lang="en-US" dirty="0"/>
          </a:p>
        </p:txBody>
      </p:sp>
      <p:sp>
        <p:nvSpPr>
          <p:cNvPr id="3" name="Footer Placeholder 2"/>
          <p:cNvSpPr>
            <a:spLocks noGrp="1"/>
          </p:cNvSpPr>
          <p:nvPr>
            <p:ph type="ftr" sz="quarter" idx="11"/>
          </p:nvPr>
        </p:nvSpPr>
        <p:spPr/>
        <p:txBody>
          <a:bodyPr/>
          <a:lstStyle/>
          <a:p>
            <a:pPr rtl="0"/>
            <a:r>
              <a:rPr lang="en-GB"/>
              <a:t>presentation title</a:t>
            </a:r>
          </a:p>
        </p:txBody>
      </p:sp>
      <p:sp>
        <p:nvSpPr>
          <p:cNvPr id="4" name="Slide Number Placeholder 3"/>
          <p:cNvSpPr>
            <a:spLocks noGrp="1"/>
          </p:cNvSpPr>
          <p:nvPr>
            <p:ph type="sldNum" sz="quarter" idx="12"/>
          </p:nvPr>
        </p:nvSpPr>
        <p:spPr/>
        <p:txBody>
          <a:bodyPr/>
          <a:lstStyle/>
          <a:p>
            <a:pPr rtl="0"/>
            <a:fld id="{75DF2D63-3FF5-D547-96B9-BE9CCD1ABA58}" type="slidenum">
              <a:rPr lang="en-GB" smtClean="0"/>
              <a:t>‹#›</a:t>
            </a:fld>
            <a:endParaRPr lang="en-GB" dirty="0"/>
          </a:p>
        </p:txBody>
      </p:sp>
    </p:spTree>
    <p:extLst>
      <p:ext uri="{BB962C8B-B14F-4D97-AF65-F5344CB8AC3E}">
        <p14:creationId xmlns:p14="http://schemas.microsoft.com/office/powerpoint/2010/main" val="73207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5/18/2023</a:t>
            </a:fld>
            <a:endParaRPr lang="en-US"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75DF2D63-3FF5-D547-96B9-BE9CCD1ABA58}" type="slidenum">
              <a:rPr lang="en-GB" smtClean="0"/>
              <a:t>‹#›</a:t>
            </a:fld>
            <a:endParaRPr lang="en-GB"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7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75DF2D63-3FF5-D547-96B9-BE9CCD1ABA58}" type="slidenum">
              <a:rPr lang="en-GB" smtClean="0"/>
              <a:t>‹#›</a:t>
            </a:fld>
            <a:endParaRPr lang="en-GB"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59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r>
              <a:rPr lang="en-GB"/>
              <a:t>presentation title</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75DF2D63-3FF5-D547-96B9-BE9CCD1ABA58}" type="slidenum">
              <a:rPr lang="en-GB" smtClean="0"/>
              <a:pPr/>
              <a:t>‹#›</a:t>
            </a:fld>
            <a:endParaRPr lang="en-GB"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CCD5E9-0A07-CB92-A6BE-2FA01C8FB81D}"/>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0519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8" r:id="rId13"/>
    <p:sldLayoutId id="2147483689" r:id="rId14"/>
    <p:sldLayoutId id="2147483666" r:id="rId15"/>
    <p:sldLayoutId id="2147483667" r:id="rId16"/>
    <p:sldLayoutId id="2147483669" r:id="rId17"/>
    <p:sldLayoutId id="2147483670" r:id="rId18"/>
    <p:sldLayoutId id="2147483653" r:id="rId19"/>
    <p:sldLayoutId id="2147483671" r:id="rId20"/>
    <p:sldLayoutId id="2147483672" r:id="rId21"/>
    <p:sldLayoutId id="2147483673"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normAutofit fontScale="70000" lnSpcReduction="20000"/>
          </a:bodyPr>
          <a:lstStyle>
            <a:defPPr>
              <a:defRPr lang="en-GB"/>
            </a:defPPr>
          </a:lstStyle>
          <a:p>
            <a:pPr rtl="0"/>
            <a:r>
              <a:rPr lang="en-GB" dirty="0">
                <a:latin typeface="Hadassah Friedlaender" panose="02020603050405020304" pitchFamily="18" charset="-79"/>
                <a:cs typeface="Hadassah Friedlaender" panose="02020603050405020304" pitchFamily="18" charset="-79"/>
              </a:rPr>
              <a:t>Shannon Randhawa</a:t>
            </a: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208170"/>
            <a:ext cx="10515600" cy="1346434"/>
          </a:xfrm>
        </p:spPr>
        <p:txBody>
          <a:bodyPr rtlCol="0">
            <a:normAutofit fontScale="90000"/>
          </a:bodyPr>
          <a:lstStyle>
            <a:defPPr>
              <a:defRPr lang="en-GB"/>
            </a:defPPr>
          </a:lstStyle>
          <a:p>
            <a:pPr rtl="0"/>
            <a:r>
              <a:rPr lang="en-GB" dirty="0" err="1">
                <a:latin typeface="Hadassah Friedlaender" panose="020B0604020202020204" pitchFamily="18" charset="-79"/>
                <a:cs typeface="Hadassah Friedlaender" panose="020B0604020202020204" pitchFamily="18" charset="-79"/>
              </a:rPr>
              <a:t>Rockbuster</a:t>
            </a:r>
            <a:r>
              <a:rPr lang="en-GB" dirty="0">
                <a:latin typeface="Hadassah Friedlaender" panose="020B0604020202020204" pitchFamily="18" charset="-79"/>
                <a:cs typeface="Hadassah Friedlaender" panose="020B0604020202020204" pitchFamily="18" charset="-79"/>
              </a:rPr>
              <a:t> </a:t>
            </a:r>
            <a:br>
              <a:rPr lang="en-GB" dirty="0">
                <a:latin typeface="Hadassah Friedlaender" panose="020B0604020202020204" pitchFamily="18" charset="-79"/>
                <a:cs typeface="Hadassah Friedlaender" panose="020B0604020202020204" pitchFamily="18" charset="-79"/>
              </a:rPr>
            </a:br>
            <a:r>
              <a:rPr lang="en-GB" dirty="0">
                <a:latin typeface="Hadassah Friedlaender" panose="020B0604020202020204" pitchFamily="18" charset="-79"/>
                <a:cs typeface="Hadassah Friedlaender" panose="020B0604020202020204" pitchFamily="18" charset="-79"/>
              </a:rPr>
              <a:t>Stealth</a:t>
            </a:r>
            <a:br>
              <a:rPr lang="en-GB" dirty="0">
                <a:latin typeface="Hadassah Friedlaender" panose="020B0604020202020204" pitchFamily="18" charset="-79"/>
                <a:cs typeface="Hadassah Friedlaender" panose="020B0604020202020204" pitchFamily="18" charset="-79"/>
              </a:rPr>
            </a:br>
            <a:r>
              <a:rPr lang="en-GB" dirty="0">
                <a:latin typeface="Hadassah Friedlaender" panose="020B0604020202020204" pitchFamily="18" charset="-79"/>
                <a:cs typeface="Hadassah Friedlaender" panose="020B0604020202020204" pitchFamily="18" charset="-79"/>
              </a:rPr>
              <a:t>Rental</a:t>
            </a:r>
            <a:br>
              <a:rPr lang="en-GB" dirty="0">
                <a:latin typeface="Hadassah Friedlaender" panose="020B0604020202020204" pitchFamily="18" charset="-79"/>
                <a:cs typeface="Hadassah Friedlaender" panose="020B0604020202020204" pitchFamily="18" charset="-79"/>
              </a:rPr>
            </a:br>
            <a:r>
              <a:rPr lang="en-GB" dirty="0">
                <a:latin typeface="Hadassah Friedlaender" panose="020B0604020202020204" pitchFamily="18" charset="-79"/>
                <a:cs typeface="Hadassah Friedlaender" panose="020B0604020202020204" pitchFamily="18" charset="-79"/>
              </a:rPr>
              <a:t>Strategy</a:t>
            </a:r>
            <a:br>
              <a:rPr lang="en-GB" dirty="0">
                <a:latin typeface="Hadassah Friedlaender" panose="020B0604020202020204" pitchFamily="18" charset="-79"/>
                <a:cs typeface="Hadassah Friedlaender" panose="020B0604020202020204" pitchFamily="18" charset="-79"/>
              </a:rPr>
            </a:br>
            <a:br>
              <a:rPr lang="en-GB" dirty="0">
                <a:latin typeface="Hadassah Friedlaender" panose="020B0604020202020204" pitchFamily="18" charset="-79"/>
                <a:cs typeface="Hadassah Friedlaender" panose="020B0604020202020204" pitchFamily="18" charset="-79"/>
              </a:rPr>
            </a:br>
            <a:endParaRPr lang="en-GB" dirty="0">
              <a:latin typeface="Hadassah Friedlaender" panose="020B0604020202020204" pitchFamily="18" charset="-79"/>
              <a:cs typeface="Hadassah Friedlaender" panose="020B0604020202020204" pitchFamily="18" charset="-79"/>
            </a:endParaRP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rtlCol="0"/>
          <a:lstStyle>
            <a:defPPr>
              <a:defRPr lang="en-GB"/>
            </a:defPPr>
          </a:lstStyle>
          <a:p>
            <a:pPr rtl="0"/>
            <a:r>
              <a:rPr lang="en-GB" dirty="0">
                <a:latin typeface="Impact" panose="020B0806030902050204" pitchFamily="34" charset="0"/>
                <a:cs typeface="Hadassah Friedlaender" panose="02020603050405020304" pitchFamily="18" charset="-79"/>
              </a:rPr>
              <a:t>Introduction</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414016"/>
            <a:ext cx="5760720" cy="3319272"/>
          </a:xfrm>
        </p:spPr>
        <p:txBody>
          <a:bodyPr rtlCol="0">
            <a:normAutofit/>
          </a:bodyPr>
          <a:lstStyle>
            <a:defPPr>
              <a:defRPr lang="en-GB"/>
            </a:defPPr>
          </a:lstStyle>
          <a:p>
            <a:pPr marL="0" indent="0" rtl="0">
              <a:lnSpc>
                <a:spcPts val="2400"/>
              </a:lnSpc>
              <a:buNone/>
            </a:pPr>
            <a:r>
              <a:rPr lang="en-GB" sz="2400" b="1" spc="0" dirty="0">
                <a:latin typeface="Hadassah Friedlaender" panose="02020603050405020304" pitchFamily="18" charset="-79"/>
                <a:ea typeface="+mn-lt"/>
                <a:cs typeface="Hadassah Friedlaender" panose="02020603050405020304" pitchFamily="18" charset="-79"/>
              </a:rPr>
              <a:t>Objective</a:t>
            </a:r>
            <a:r>
              <a:rPr lang="en-GB" sz="2400" spc="0" dirty="0">
                <a:latin typeface="Hadassah Friedlaender" panose="02020603050405020304" pitchFamily="18" charset="-79"/>
                <a:ea typeface="+mn-lt"/>
                <a:cs typeface="Hadassah Friedlaender" panose="02020603050405020304" pitchFamily="18" charset="-79"/>
              </a:rPr>
              <a:t>: To aid </a:t>
            </a:r>
            <a:r>
              <a:rPr lang="en-GB" sz="2400" spc="0" dirty="0" err="1">
                <a:latin typeface="Hadassah Friedlaender" panose="02020603050405020304" pitchFamily="18" charset="-79"/>
                <a:ea typeface="+mn-lt"/>
                <a:cs typeface="Hadassah Friedlaender" panose="02020603050405020304" pitchFamily="18" charset="-79"/>
              </a:rPr>
              <a:t>Rockbuster</a:t>
            </a:r>
            <a:r>
              <a:rPr lang="en-GB" sz="2400" spc="0" dirty="0">
                <a:latin typeface="Hadassah Friedlaender" panose="02020603050405020304" pitchFamily="18" charset="-79"/>
                <a:ea typeface="+mn-lt"/>
                <a:cs typeface="Hadassah Friedlaender" panose="02020603050405020304" pitchFamily="18" charset="-79"/>
              </a:rPr>
              <a:t> Stealth’s Business Intelligence department with the strategy in preparation for the new online video rental launch using existing movie licenses.</a:t>
            </a:r>
          </a:p>
          <a:p>
            <a:pPr marL="0" indent="0" rtl="0">
              <a:lnSpc>
                <a:spcPts val="2400"/>
              </a:lnSpc>
              <a:buNone/>
            </a:pPr>
            <a:endParaRPr lang="en-GB" sz="2400" spc="0" dirty="0">
              <a:latin typeface="Hadassah Friedlaender" panose="02020603050405020304" pitchFamily="18" charset="-79"/>
              <a:ea typeface="+mn-lt"/>
              <a:cs typeface="Hadassah Friedlaender" panose="02020603050405020304" pitchFamily="18" charset="-79"/>
            </a:endParaRPr>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5E2E-D1F1-F978-3701-A0ACEEE48227}"/>
              </a:ext>
            </a:extLst>
          </p:cNvPr>
          <p:cNvSpPr>
            <a:spLocks noGrp="1"/>
          </p:cNvSpPr>
          <p:nvPr>
            <p:ph type="title"/>
          </p:nvPr>
        </p:nvSpPr>
        <p:spPr>
          <a:xfrm>
            <a:off x="540026" y="626323"/>
            <a:ext cx="2545080" cy="539496"/>
          </a:xfrm>
        </p:spPr>
        <p:txBody>
          <a:bodyPr/>
          <a:lstStyle/>
          <a:p>
            <a:r>
              <a:rPr lang="en-GB" dirty="0">
                <a:latin typeface="Impact" panose="020B0806030902050204" pitchFamily="34" charset="0"/>
              </a:rPr>
              <a:t>overview</a:t>
            </a:r>
          </a:p>
        </p:txBody>
      </p:sp>
      <p:sp>
        <p:nvSpPr>
          <p:cNvPr id="9" name="Text Placeholder 8">
            <a:extLst>
              <a:ext uri="{FF2B5EF4-FFF2-40B4-BE49-F238E27FC236}">
                <a16:creationId xmlns:a16="http://schemas.microsoft.com/office/drawing/2014/main" id="{64474348-CA0B-1AC7-3A06-534270CC91B9}"/>
              </a:ext>
            </a:extLst>
          </p:cNvPr>
          <p:cNvSpPr>
            <a:spLocks noGrp="1"/>
          </p:cNvSpPr>
          <p:nvPr>
            <p:ph type="body" sz="quarter" idx="16"/>
          </p:nvPr>
        </p:nvSpPr>
        <p:spPr>
          <a:xfrm>
            <a:off x="1374006" y="1885132"/>
            <a:ext cx="1828800" cy="411480"/>
          </a:xfrm>
        </p:spPr>
        <p:txBody>
          <a:bodyPr/>
          <a:lstStyle/>
          <a:p>
            <a:r>
              <a:rPr lang="en-GB" dirty="0"/>
              <a:t>Number of films</a:t>
            </a:r>
          </a:p>
        </p:txBody>
      </p:sp>
      <p:sp>
        <p:nvSpPr>
          <p:cNvPr id="32" name="Text Placeholder 8">
            <a:extLst>
              <a:ext uri="{FF2B5EF4-FFF2-40B4-BE49-F238E27FC236}">
                <a16:creationId xmlns:a16="http://schemas.microsoft.com/office/drawing/2014/main" id="{828534E9-0F00-FD1E-79AC-B4A4FB026AB8}"/>
              </a:ext>
            </a:extLst>
          </p:cNvPr>
          <p:cNvSpPr txBox="1">
            <a:spLocks/>
          </p:cNvSpPr>
          <p:nvPr/>
        </p:nvSpPr>
        <p:spPr>
          <a:xfrm>
            <a:off x="8530794" y="1900376"/>
            <a:ext cx="1828800" cy="411480"/>
          </a:xfrm>
          <a:prstGeom prst="rect">
            <a:avLst/>
          </a:prstGeom>
        </p:spPr>
        <p:txBody>
          <a:bodyPr vert="horz" lIns="0" tIns="0" rIns="0" bIns="0" rtlCol="0" anchor="b">
            <a:noAutofit/>
          </a:bodyPr>
          <a:lstStyle>
            <a:defPPr>
              <a:defRPr lang="en-GB"/>
            </a:defPPr>
            <a:lvl1pPr marL="0" indent="0" algn="ctr" defTabSz="914400" rtl="0" eaLnBrk="1" latinLnBrk="0" hangingPunct="1">
              <a:lnSpc>
                <a:spcPct val="100000"/>
              </a:lnSpc>
              <a:spcBef>
                <a:spcPts val="0"/>
              </a:spcBef>
              <a:buFont typeface="Arial" panose="020B0604020202020204" pitchFamily="34" charset="0"/>
              <a:buNone/>
              <a:defRPr lang="en-GB"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a:lstStyle>
          <a:p>
            <a:r>
              <a:rPr lang="en-GB" dirty="0"/>
              <a:t>Current revenue</a:t>
            </a:r>
          </a:p>
        </p:txBody>
      </p:sp>
      <p:sp>
        <p:nvSpPr>
          <p:cNvPr id="34" name="Text Placeholder 8">
            <a:extLst>
              <a:ext uri="{FF2B5EF4-FFF2-40B4-BE49-F238E27FC236}">
                <a16:creationId xmlns:a16="http://schemas.microsoft.com/office/drawing/2014/main" id="{B2AF2009-3195-022B-F15F-89F727767283}"/>
              </a:ext>
            </a:extLst>
          </p:cNvPr>
          <p:cNvSpPr txBox="1">
            <a:spLocks/>
          </p:cNvSpPr>
          <p:nvPr/>
        </p:nvSpPr>
        <p:spPr>
          <a:xfrm>
            <a:off x="5032006" y="1885132"/>
            <a:ext cx="1828800" cy="411480"/>
          </a:xfrm>
          <a:prstGeom prst="rect">
            <a:avLst/>
          </a:prstGeom>
        </p:spPr>
        <p:txBody>
          <a:bodyPr vert="horz" lIns="0" tIns="0" rIns="0" bIns="0" rtlCol="0" anchor="b">
            <a:noAutofit/>
          </a:bodyPr>
          <a:lstStyle>
            <a:defPPr>
              <a:defRPr lang="en-GB"/>
            </a:defPPr>
            <a:lvl1pPr marL="0" indent="0" algn="ctr" defTabSz="914400" rtl="0" eaLnBrk="1" latinLnBrk="0" hangingPunct="1">
              <a:lnSpc>
                <a:spcPct val="100000"/>
              </a:lnSpc>
              <a:spcBef>
                <a:spcPts val="0"/>
              </a:spcBef>
              <a:buFont typeface="Arial" panose="020B0604020202020204" pitchFamily="34" charset="0"/>
              <a:buNone/>
              <a:defRPr lang="en-GB"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a:lstStyle>
          <a:p>
            <a:r>
              <a:rPr lang="en-GB" dirty="0"/>
              <a:t>Number of customers</a:t>
            </a:r>
          </a:p>
        </p:txBody>
      </p:sp>
      <p:sp>
        <p:nvSpPr>
          <p:cNvPr id="35" name="Text Placeholder 8">
            <a:extLst>
              <a:ext uri="{FF2B5EF4-FFF2-40B4-BE49-F238E27FC236}">
                <a16:creationId xmlns:a16="http://schemas.microsoft.com/office/drawing/2014/main" id="{F90F01DE-3492-04E2-3FF6-1EE340623213}"/>
              </a:ext>
            </a:extLst>
          </p:cNvPr>
          <p:cNvSpPr txBox="1">
            <a:spLocks/>
          </p:cNvSpPr>
          <p:nvPr/>
        </p:nvSpPr>
        <p:spPr>
          <a:xfrm>
            <a:off x="1363980" y="4216625"/>
            <a:ext cx="1828800" cy="411480"/>
          </a:xfrm>
          <a:prstGeom prst="rect">
            <a:avLst/>
          </a:prstGeom>
        </p:spPr>
        <p:txBody>
          <a:bodyPr vert="horz" lIns="0" tIns="0" rIns="0" bIns="0" rtlCol="0" anchor="b">
            <a:noAutofit/>
          </a:bodyPr>
          <a:lstStyle>
            <a:defPPr>
              <a:defRPr lang="en-GB"/>
            </a:defPPr>
            <a:lvl1pPr marL="0" indent="0" algn="ctr" defTabSz="914400" rtl="0" eaLnBrk="1" latinLnBrk="0" hangingPunct="1">
              <a:lnSpc>
                <a:spcPct val="100000"/>
              </a:lnSpc>
              <a:spcBef>
                <a:spcPts val="0"/>
              </a:spcBef>
              <a:buFont typeface="Arial" panose="020B0604020202020204" pitchFamily="34" charset="0"/>
              <a:buNone/>
              <a:defRPr lang="en-GB"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a:lstStyle>
          <a:p>
            <a:r>
              <a:rPr lang="en-GB" dirty="0"/>
              <a:t>Average Rental Cost</a:t>
            </a:r>
          </a:p>
        </p:txBody>
      </p:sp>
      <p:sp>
        <p:nvSpPr>
          <p:cNvPr id="36" name="Text Placeholder 8">
            <a:extLst>
              <a:ext uri="{FF2B5EF4-FFF2-40B4-BE49-F238E27FC236}">
                <a16:creationId xmlns:a16="http://schemas.microsoft.com/office/drawing/2014/main" id="{5D118B61-AA42-FDB8-C394-409073957019}"/>
              </a:ext>
            </a:extLst>
          </p:cNvPr>
          <p:cNvSpPr txBox="1">
            <a:spLocks/>
          </p:cNvSpPr>
          <p:nvPr/>
        </p:nvSpPr>
        <p:spPr>
          <a:xfrm>
            <a:off x="5002662" y="4147646"/>
            <a:ext cx="1887487" cy="413743"/>
          </a:xfrm>
          <a:prstGeom prst="rect">
            <a:avLst/>
          </a:prstGeom>
        </p:spPr>
        <p:txBody>
          <a:bodyPr vert="horz" lIns="0" tIns="0" rIns="0" bIns="0" rtlCol="0" anchor="b">
            <a:noAutofit/>
          </a:bodyPr>
          <a:lstStyle>
            <a:defPPr>
              <a:defRPr lang="en-GB"/>
            </a:defPPr>
            <a:lvl1pPr marL="0" indent="0" algn="ctr" defTabSz="914400" rtl="0" eaLnBrk="1" latinLnBrk="0" hangingPunct="1">
              <a:lnSpc>
                <a:spcPct val="100000"/>
              </a:lnSpc>
              <a:spcBef>
                <a:spcPts val="0"/>
              </a:spcBef>
              <a:buFont typeface="Arial" panose="020B0604020202020204" pitchFamily="34" charset="0"/>
              <a:buNone/>
              <a:defRPr lang="en-GB"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a:lstStyle>
          <a:p>
            <a:r>
              <a:rPr lang="en-GB" dirty="0"/>
              <a:t>Average Rental Duration</a:t>
            </a:r>
          </a:p>
        </p:txBody>
      </p:sp>
      <p:sp>
        <p:nvSpPr>
          <p:cNvPr id="38" name="Text Placeholder 8">
            <a:extLst>
              <a:ext uri="{FF2B5EF4-FFF2-40B4-BE49-F238E27FC236}">
                <a16:creationId xmlns:a16="http://schemas.microsoft.com/office/drawing/2014/main" id="{F77222F0-4009-3046-91C8-74A0D1859A22}"/>
              </a:ext>
            </a:extLst>
          </p:cNvPr>
          <p:cNvSpPr txBox="1">
            <a:spLocks/>
          </p:cNvSpPr>
          <p:nvPr/>
        </p:nvSpPr>
        <p:spPr>
          <a:xfrm>
            <a:off x="8989196" y="4216625"/>
            <a:ext cx="1828800" cy="411480"/>
          </a:xfrm>
          <a:prstGeom prst="rect">
            <a:avLst/>
          </a:prstGeom>
        </p:spPr>
        <p:txBody>
          <a:bodyPr vert="horz" lIns="0" tIns="0" rIns="0" bIns="0" rtlCol="0" anchor="b">
            <a:noAutofit/>
          </a:bodyPr>
          <a:lstStyle>
            <a:defPPr>
              <a:defRPr lang="en-GB"/>
            </a:defPPr>
            <a:lvl1pPr marL="0" indent="0" algn="ctr" defTabSz="914400" rtl="0" eaLnBrk="1" latinLnBrk="0" hangingPunct="1">
              <a:lnSpc>
                <a:spcPct val="100000"/>
              </a:lnSpc>
              <a:spcBef>
                <a:spcPts val="0"/>
              </a:spcBef>
              <a:buFont typeface="Arial" panose="020B0604020202020204" pitchFamily="34" charset="0"/>
              <a:buNone/>
              <a:defRPr lang="en-GB"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a:lstStyle>
          <a:p>
            <a:r>
              <a:rPr lang="en-GB" dirty="0"/>
              <a:t>Number of genres</a:t>
            </a:r>
          </a:p>
        </p:txBody>
      </p:sp>
      <p:sp>
        <p:nvSpPr>
          <p:cNvPr id="52" name="Rectangle: Rounded Corners 51">
            <a:extLst>
              <a:ext uri="{FF2B5EF4-FFF2-40B4-BE49-F238E27FC236}">
                <a16:creationId xmlns:a16="http://schemas.microsoft.com/office/drawing/2014/main" id="{534560E5-8551-8161-9C50-DE91CE26D49C}"/>
              </a:ext>
            </a:extLst>
          </p:cNvPr>
          <p:cNvSpPr/>
          <p:nvPr/>
        </p:nvSpPr>
        <p:spPr>
          <a:xfrm>
            <a:off x="1571324" y="2667000"/>
            <a:ext cx="1434164"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1000</a:t>
            </a:r>
          </a:p>
        </p:txBody>
      </p:sp>
      <p:sp>
        <p:nvSpPr>
          <p:cNvPr id="4" name="Arrow: Pentagon 3">
            <a:extLst>
              <a:ext uri="{FF2B5EF4-FFF2-40B4-BE49-F238E27FC236}">
                <a16:creationId xmlns:a16="http://schemas.microsoft.com/office/drawing/2014/main" id="{72D1FAA5-3298-FA9F-3FCB-E8F59BC04481}"/>
              </a:ext>
            </a:extLst>
          </p:cNvPr>
          <p:cNvSpPr/>
          <p:nvPr/>
        </p:nvSpPr>
        <p:spPr>
          <a:xfrm>
            <a:off x="1463040" y="2638783"/>
            <a:ext cx="2011680" cy="1106643"/>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1000</a:t>
            </a:r>
          </a:p>
        </p:txBody>
      </p:sp>
      <p:sp>
        <p:nvSpPr>
          <p:cNvPr id="5" name="Arrow: Pentagon 4">
            <a:extLst>
              <a:ext uri="{FF2B5EF4-FFF2-40B4-BE49-F238E27FC236}">
                <a16:creationId xmlns:a16="http://schemas.microsoft.com/office/drawing/2014/main" id="{8C9F7497-5165-AC4C-ED3B-E5E0C27D61D8}"/>
              </a:ext>
            </a:extLst>
          </p:cNvPr>
          <p:cNvSpPr/>
          <p:nvPr/>
        </p:nvSpPr>
        <p:spPr>
          <a:xfrm>
            <a:off x="5090160" y="2570878"/>
            <a:ext cx="2011680" cy="1106643"/>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599</a:t>
            </a:r>
          </a:p>
        </p:txBody>
      </p:sp>
      <p:sp>
        <p:nvSpPr>
          <p:cNvPr id="7" name="Arrow: Pentagon 6">
            <a:extLst>
              <a:ext uri="{FF2B5EF4-FFF2-40B4-BE49-F238E27FC236}">
                <a16:creationId xmlns:a16="http://schemas.microsoft.com/office/drawing/2014/main" id="{C0B7E948-6CDB-B5DF-7E0E-F9880BB83FC3}"/>
              </a:ext>
            </a:extLst>
          </p:cNvPr>
          <p:cNvSpPr/>
          <p:nvPr/>
        </p:nvSpPr>
        <p:spPr>
          <a:xfrm>
            <a:off x="8717280" y="2570878"/>
            <a:ext cx="2011680" cy="1106643"/>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$61,312</a:t>
            </a:r>
          </a:p>
        </p:txBody>
      </p:sp>
      <p:sp>
        <p:nvSpPr>
          <p:cNvPr id="8" name="Arrow: Pentagon 7">
            <a:extLst>
              <a:ext uri="{FF2B5EF4-FFF2-40B4-BE49-F238E27FC236}">
                <a16:creationId xmlns:a16="http://schemas.microsoft.com/office/drawing/2014/main" id="{D4C96BBE-BB9E-147D-66E2-E60F14766DF5}"/>
              </a:ext>
            </a:extLst>
          </p:cNvPr>
          <p:cNvSpPr/>
          <p:nvPr/>
        </p:nvSpPr>
        <p:spPr>
          <a:xfrm>
            <a:off x="1463040" y="4826061"/>
            <a:ext cx="2011680" cy="1106643"/>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$2.98</a:t>
            </a:r>
          </a:p>
        </p:txBody>
      </p:sp>
      <p:sp>
        <p:nvSpPr>
          <p:cNvPr id="10" name="Arrow: Pentagon 9">
            <a:extLst>
              <a:ext uri="{FF2B5EF4-FFF2-40B4-BE49-F238E27FC236}">
                <a16:creationId xmlns:a16="http://schemas.microsoft.com/office/drawing/2014/main" id="{5868AC8B-2A08-EF2D-27D5-0509B89E54F3}"/>
              </a:ext>
            </a:extLst>
          </p:cNvPr>
          <p:cNvSpPr/>
          <p:nvPr/>
        </p:nvSpPr>
        <p:spPr>
          <a:xfrm>
            <a:off x="5090160" y="4826062"/>
            <a:ext cx="2011680" cy="1106643"/>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4.99 Days</a:t>
            </a:r>
          </a:p>
        </p:txBody>
      </p:sp>
      <p:sp>
        <p:nvSpPr>
          <p:cNvPr id="12" name="Arrow: Pentagon 11">
            <a:extLst>
              <a:ext uri="{FF2B5EF4-FFF2-40B4-BE49-F238E27FC236}">
                <a16:creationId xmlns:a16="http://schemas.microsoft.com/office/drawing/2014/main" id="{9E4A108E-E10E-BE33-88F9-3371FE015854}"/>
              </a:ext>
            </a:extLst>
          </p:cNvPr>
          <p:cNvSpPr/>
          <p:nvPr/>
        </p:nvSpPr>
        <p:spPr>
          <a:xfrm>
            <a:off x="8717280" y="4826063"/>
            <a:ext cx="2011680" cy="1106643"/>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20</a:t>
            </a:r>
          </a:p>
        </p:txBody>
      </p:sp>
      <p:sp>
        <p:nvSpPr>
          <p:cNvPr id="6" name="TextBox 5">
            <a:extLst>
              <a:ext uri="{FF2B5EF4-FFF2-40B4-BE49-F238E27FC236}">
                <a16:creationId xmlns:a16="http://schemas.microsoft.com/office/drawing/2014/main" id="{3DBE0E1E-F3A7-79D7-C9E0-508CAD380FB9}"/>
              </a:ext>
            </a:extLst>
          </p:cNvPr>
          <p:cNvSpPr txBox="1"/>
          <p:nvPr/>
        </p:nvSpPr>
        <p:spPr>
          <a:xfrm>
            <a:off x="3085106" y="262324"/>
            <a:ext cx="8707320" cy="1477328"/>
          </a:xfrm>
          <a:prstGeom prst="rect">
            <a:avLst/>
          </a:prstGeom>
          <a:solidFill>
            <a:schemeClr val="accent2">
              <a:lumMod val="75000"/>
            </a:schemeClr>
          </a:solidFill>
        </p:spPr>
        <p:txBody>
          <a:bodyPr wrap="none" rtlCol="0">
            <a:spAutoFit/>
          </a:bodyPr>
          <a:lstStyle/>
          <a:p>
            <a:r>
              <a:rPr lang="en-US" dirty="0"/>
              <a:t>The economic dynamics of our company reflect a positive trajectory. Our revenue </a:t>
            </a:r>
          </a:p>
          <a:p>
            <a:r>
              <a:rPr lang="en-US" dirty="0"/>
              <a:t>demonstrates the financial viability and resilience of our business model. Our average </a:t>
            </a:r>
          </a:p>
          <a:p>
            <a:r>
              <a:rPr lang="en-US" dirty="0"/>
              <a:t>rental costs underline our commitment to value-for-money for customers. We have a high </a:t>
            </a:r>
          </a:p>
          <a:p>
            <a:r>
              <a:rPr lang="en-US" dirty="0"/>
              <a:t>level of customer engagement and satisfaction, with 20 distinct genres to suit a wide variety</a:t>
            </a:r>
          </a:p>
          <a:p>
            <a:r>
              <a:rPr lang="en-US" dirty="0"/>
              <a:t>of preferences.</a:t>
            </a:r>
          </a:p>
        </p:txBody>
      </p:sp>
    </p:spTree>
    <p:extLst>
      <p:ext uri="{BB962C8B-B14F-4D97-AF65-F5344CB8AC3E}">
        <p14:creationId xmlns:p14="http://schemas.microsoft.com/office/powerpoint/2010/main" val="279890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45D5-5FCF-59F5-7E7B-B98433985C1F}"/>
              </a:ext>
            </a:extLst>
          </p:cNvPr>
          <p:cNvSpPr>
            <a:spLocks noGrp="1"/>
          </p:cNvSpPr>
          <p:nvPr>
            <p:ph type="title"/>
          </p:nvPr>
        </p:nvSpPr>
        <p:spPr>
          <a:xfrm>
            <a:off x="4251785" y="304552"/>
            <a:ext cx="5053352" cy="1281967"/>
          </a:xfrm>
        </p:spPr>
        <p:txBody>
          <a:bodyPr>
            <a:normAutofit/>
          </a:bodyPr>
          <a:lstStyle/>
          <a:p>
            <a:r>
              <a:rPr lang="en-US" b="1" dirty="0">
                <a:latin typeface="Impact" panose="020B0806030902050204" pitchFamily="34" charset="0"/>
                <a:cs typeface="Hadassah Friedlaender" panose="02020603050405020304" pitchFamily="18" charset="-79"/>
              </a:rPr>
              <a:t>Global success</a:t>
            </a:r>
          </a:p>
        </p:txBody>
      </p:sp>
      <p:sp>
        <p:nvSpPr>
          <p:cNvPr id="4" name="Footer Placeholder 3">
            <a:extLst>
              <a:ext uri="{FF2B5EF4-FFF2-40B4-BE49-F238E27FC236}">
                <a16:creationId xmlns:a16="http://schemas.microsoft.com/office/drawing/2014/main" id="{A79F6FF1-9F40-BB12-2871-A3A9F02FE0AC}"/>
              </a:ext>
            </a:extLst>
          </p:cNvPr>
          <p:cNvSpPr>
            <a:spLocks noGrp="1"/>
          </p:cNvSpPr>
          <p:nvPr>
            <p:ph type="ftr" sz="quarter" idx="11"/>
          </p:nvPr>
        </p:nvSpPr>
        <p:spPr>
          <a:xfrm>
            <a:off x="1282367" y="1624929"/>
            <a:ext cx="5938836" cy="309201"/>
          </a:xfrm>
        </p:spPr>
        <p:txBody>
          <a:bodyPr/>
          <a:lstStyle/>
          <a:p>
            <a:pPr rtl="0"/>
            <a:r>
              <a:rPr lang="en-GB"/>
              <a:t>presentation title</a:t>
            </a:r>
            <a:endParaRPr lang="en-GB" dirty="0"/>
          </a:p>
        </p:txBody>
      </p:sp>
      <p:pic>
        <p:nvPicPr>
          <p:cNvPr id="30" name="Picture Placeholder 29" descr="A map of the world with blue dots&#10;&#10;Description automatically generated with medium confidence">
            <a:extLst>
              <a:ext uri="{FF2B5EF4-FFF2-40B4-BE49-F238E27FC236}">
                <a16:creationId xmlns:a16="http://schemas.microsoft.com/office/drawing/2014/main" id="{08B6C80C-39B4-48E1-1B20-F3EFF6BD6A0E}"/>
              </a:ext>
            </a:extLst>
          </p:cNvPr>
          <p:cNvPicPr>
            <a:picLocks noGrp="1" noChangeAspect="1"/>
          </p:cNvPicPr>
          <p:nvPr>
            <p:ph type="pic" sz="quarter" idx="12"/>
          </p:nvPr>
        </p:nvPicPr>
        <p:blipFill>
          <a:blip r:embed="rId2"/>
          <a:srcRect l="27219" r="27219"/>
          <a:stretch>
            <a:fillRect/>
          </a:stretch>
        </p:blipFill>
        <p:spPr>
          <a:xfrm>
            <a:off x="-58419" y="48591"/>
            <a:ext cx="4409440" cy="4409440"/>
          </a:xfrm>
        </p:spPr>
      </p:pic>
      <p:sp>
        <p:nvSpPr>
          <p:cNvPr id="50" name="TextBox 49">
            <a:extLst>
              <a:ext uri="{FF2B5EF4-FFF2-40B4-BE49-F238E27FC236}">
                <a16:creationId xmlns:a16="http://schemas.microsoft.com/office/drawing/2014/main" id="{DD736A54-EA0B-B2EA-8D12-E8A215DC4A3A}"/>
              </a:ext>
            </a:extLst>
          </p:cNvPr>
          <p:cNvSpPr txBox="1"/>
          <p:nvPr/>
        </p:nvSpPr>
        <p:spPr>
          <a:xfrm>
            <a:off x="302115" y="4519652"/>
            <a:ext cx="3949670" cy="1200329"/>
          </a:xfrm>
          <a:prstGeom prst="rect">
            <a:avLst/>
          </a:prstGeom>
          <a:solidFill>
            <a:schemeClr val="accent4">
              <a:lumMod val="60000"/>
              <a:lumOff val="40000"/>
            </a:schemeClr>
          </a:solidFill>
        </p:spPr>
        <p:txBody>
          <a:bodyPr wrap="square" rtlCol="0">
            <a:spAutoFit/>
          </a:bodyPr>
          <a:lstStyle/>
          <a:p>
            <a:r>
              <a:rPr lang="en-US" dirty="0">
                <a:latin typeface="Hadassah Friedlaender" panose="02020603050405020304" pitchFamily="18" charset="-79"/>
                <a:cs typeface="Hadassah Friedlaender" panose="02020603050405020304" pitchFamily="18" charset="-79"/>
              </a:rPr>
              <a:t>Highest Revenue Countries:</a:t>
            </a:r>
          </a:p>
          <a:p>
            <a:r>
              <a:rPr lang="en-US" dirty="0">
                <a:latin typeface="Hadassah Friedlaender" panose="02020603050405020304" pitchFamily="18" charset="-79"/>
                <a:cs typeface="Hadassah Friedlaender" panose="02020603050405020304" pitchFamily="18" charset="-79"/>
              </a:rPr>
              <a:t>India, China, United States, Japan, Mexico, Brazil,</a:t>
            </a:r>
          </a:p>
          <a:p>
            <a:r>
              <a:rPr lang="en-US" dirty="0">
                <a:latin typeface="Hadassah Friedlaender" panose="02020603050405020304" pitchFamily="18" charset="-79"/>
                <a:cs typeface="Hadassah Friedlaender" panose="02020603050405020304" pitchFamily="18" charset="-79"/>
              </a:rPr>
              <a:t>Russian Federation</a:t>
            </a:r>
          </a:p>
        </p:txBody>
      </p:sp>
      <p:pic>
        <p:nvPicPr>
          <p:cNvPr id="5" name="Picture 4" descr="A picture containing text, screenshot, font, line&#10;&#10;Description automatically generated">
            <a:extLst>
              <a:ext uri="{FF2B5EF4-FFF2-40B4-BE49-F238E27FC236}">
                <a16:creationId xmlns:a16="http://schemas.microsoft.com/office/drawing/2014/main" id="{677DE855-B5D3-2D3B-9764-256FE9D1D085}"/>
              </a:ext>
            </a:extLst>
          </p:cNvPr>
          <p:cNvPicPr>
            <a:picLocks noChangeAspect="1"/>
          </p:cNvPicPr>
          <p:nvPr/>
        </p:nvPicPr>
        <p:blipFill rotWithShape="1">
          <a:blip r:embed="rId3"/>
          <a:srcRect t="6563"/>
          <a:stretch/>
        </p:blipFill>
        <p:spPr>
          <a:xfrm>
            <a:off x="4409440" y="1548110"/>
            <a:ext cx="7587977" cy="4167489"/>
          </a:xfrm>
          <a:prstGeom prst="rect">
            <a:avLst/>
          </a:prstGeom>
        </p:spPr>
      </p:pic>
      <p:sp>
        <p:nvSpPr>
          <p:cNvPr id="6" name="TextBox 5">
            <a:extLst>
              <a:ext uri="{FF2B5EF4-FFF2-40B4-BE49-F238E27FC236}">
                <a16:creationId xmlns:a16="http://schemas.microsoft.com/office/drawing/2014/main" id="{538D68CF-A812-5BFD-83B2-5859348CB758}"/>
              </a:ext>
            </a:extLst>
          </p:cNvPr>
          <p:cNvSpPr txBox="1"/>
          <p:nvPr/>
        </p:nvSpPr>
        <p:spPr>
          <a:xfrm>
            <a:off x="4508676" y="1056967"/>
            <a:ext cx="5956300" cy="1754326"/>
          </a:xfrm>
          <a:prstGeom prst="rect">
            <a:avLst/>
          </a:prstGeom>
          <a:solidFill>
            <a:schemeClr val="accent2">
              <a:lumMod val="40000"/>
              <a:lumOff val="60000"/>
            </a:schemeClr>
          </a:solidFill>
        </p:spPr>
        <p:txBody>
          <a:bodyPr wrap="square" rtlCol="0">
            <a:spAutoFit/>
          </a:bodyPr>
          <a:lstStyle/>
          <a:p>
            <a:r>
              <a:rPr lang="en-US" dirty="0"/>
              <a:t>We have penetrated two of the world’s largest markets, India and China, where we have realized exceptional growth and profitability. This performance underscores the global appeal of our comprehensive movie catalog. Understanding customer preferences and efficient service delivery in these regions played a crucial role in our success.</a:t>
            </a:r>
          </a:p>
        </p:txBody>
      </p:sp>
    </p:spTree>
    <p:extLst>
      <p:ext uri="{BB962C8B-B14F-4D97-AF65-F5344CB8AC3E}">
        <p14:creationId xmlns:p14="http://schemas.microsoft.com/office/powerpoint/2010/main" val="280793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ABDB0C-AA4F-C986-F353-A593F89AD68F}"/>
              </a:ext>
            </a:extLst>
          </p:cNvPr>
          <p:cNvSpPr>
            <a:spLocks noGrp="1"/>
          </p:cNvSpPr>
          <p:nvPr>
            <p:ph type="ftr" sz="quarter" idx="11"/>
          </p:nvPr>
        </p:nvSpPr>
        <p:spPr>
          <a:xfrm>
            <a:off x="797192" y="317501"/>
            <a:ext cx="6276707" cy="584200"/>
          </a:xfrm>
        </p:spPr>
        <p:txBody>
          <a:bodyPr/>
          <a:lstStyle/>
          <a:p>
            <a:pPr rtl="0"/>
            <a:r>
              <a:rPr lang="en-GB" sz="3200" dirty="0">
                <a:solidFill>
                  <a:schemeClr val="tx1"/>
                </a:solidFill>
                <a:latin typeface="Impact" panose="020B0806030902050204" pitchFamily="34" charset="0"/>
              </a:rPr>
              <a:t>Movie Genre Diversity and Success</a:t>
            </a:r>
          </a:p>
        </p:txBody>
      </p:sp>
      <p:pic>
        <p:nvPicPr>
          <p:cNvPr id="30" name="Picture 29" descr="A picture containing text, screenshot, diagram&#10;&#10;Description automatically generated">
            <a:extLst>
              <a:ext uri="{FF2B5EF4-FFF2-40B4-BE49-F238E27FC236}">
                <a16:creationId xmlns:a16="http://schemas.microsoft.com/office/drawing/2014/main" id="{EDA508F9-5223-757B-5849-6DDF96132DAB}"/>
              </a:ext>
            </a:extLst>
          </p:cNvPr>
          <p:cNvPicPr>
            <a:picLocks noChangeAspect="1"/>
          </p:cNvPicPr>
          <p:nvPr/>
        </p:nvPicPr>
        <p:blipFill rotWithShape="1">
          <a:blip r:embed="rId2"/>
          <a:srcRect t="7538"/>
          <a:stretch/>
        </p:blipFill>
        <p:spPr>
          <a:xfrm>
            <a:off x="797193" y="1282700"/>
            <a:ext cx="8933565" cy="4673600"/>
          </a:xfrm>
          <a:prstGeom prst="rect">
            <a:avLst/>
          </a:prstGeom>
        </p:spPr>
      </p:pic>
      <p:sp>
        <p:nvSpPr>
          <p:cNvPr id="31" name="TextBox 30">
            <a:extLst>
              <a:ext uri="{FF2B5EF4-FFF2-40B4-BE49-F238E27FC236}">
                <a16:creationId xmlns:a16="http://schemas.microsoft.com/office/drawing/2014/main" id="{3035571C-0D23-644D-CEE5-53E9AFFB0A0D}"/>
              </a:ext>
            </a:extLst>
          </p:cNvPr>
          <p:cNvSpPr txBox="1"/>
          <p:nvPr/>
        </p:nvSpPr>
        <p:spPr>
          <a:xfrm>
            <a:off x="8356600" y="2326838"/>
            <a:ext cx="3657600" cy="2585323"/>
          </a:xfrm>
          <a:prstGeom prst="rect">
            <a:avLst/>
          </a:prstGeom>
          <a:solidFill>
            <a:schemeClr val="accent4">
              <a:lumMod val="60000"/>
              <a:lumOff val="40000"/>
            </a:schemeClr>
          </a:solidFill>
        </p:spPr>
        <p:txBody>
          <a:bodyPr wrap="square" rtlCol="0">
            <a:spAutoFit/>
          </a:bodyPr>
          <a:lstStyle/>
          <a:p>
            <a:r>
              <a:rPr lang="en-US" dirty="0"/>
              <a:t>This eclectic mix underscores our commitment to provide our audience with a diverse array of high-quality entertainment options.</a:t>
            </a:r>
          </a:p>
          <a:p>
            <a:endParaRPr lang="en-US" dirty="0"/>
          </a:p>
          <a:p>
            <a:r>
              <a:rPr lang="en-US" dirty="0"/>
              <a:t>It also reflects our dedication to understanding and catering to the entertainment preferences of our global customer base.</a:t>
            </a:r>
          </a:p>
        </p:txBody>
      </p:sp>
    </p:spTree>
    <p:extLst>
      <p:ext uri="{BB962C8B-B14F-4D97-AF65-F5344CB8AC3E}">
        <p14:creationId xmlns:p14="http://schemas.microsoft.com/office/powerpoint/2010/main" val="253076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6">
            <a:extLst>
              <a:ext uri="{FF2B5EF4-FFF2-40B4-BE49-F238E27FC236}">
                <a16:creationId xmlns:a16="http://schemas.microsoft.com/office/drawing/2014/main" id="{B6F82591-D9A7-6477-8649-346B51C911FC}"/>
              </a:ext>
            </a:extLst>
          </p:cNvPr>
          <p:cNvGraphicFramePr>
            <a:graphicFrameLocks/>
          </p:cNvGraphicFramePr>
          <p:nvPr>
            <p:extLst>
              <p:ext uri="{D42A27DB-BD31-4B8C-83A1-F6EECF244321}">
                <p14:modId xmlns:p14="http://schemas.microsoft.com/office/powerpoint/2010/main" val="501178654"/>
              </p:ext>
            </p:extLst>
          </p:nvPr>
        </p:nvGraphicFramePr>
        <p:xfrm>
          <a:off x="5727700" y="356717"/>
          <a:ext cx="5956299" cy="2805583"/>
        </p:xfrm>
        <a:graphic>
          <a:graphicData uri="http://schemas.openxmlformats.org/drawingml/2006/table">
            <a:tbl>
              <a:tblPr firstRow="1" bandRow="1">
                <a:tableStyleId>{5C22544A-7EE6-4342-B048-85BDC9FD1C3A}</a:tableStyleId>
              </a:tblPr>
              <a:tblGrid>
                <a:gridCol w="1985433">
                  <a:extLst>
                    <a:ext uri="{9D8B030D-6E8A-4147-A177-3AD203B41FA5}">
                      <a16:colId xmlns:a16="http://schemas.microsoft.com/office/drawing/2014/main" val="1754438414"/>
                    </a:ext>
                  </a:extLst>
                </a:gridCol>
                <a:gridCol w="1985433">
                  <a:extLst>
                    <a:ext uri="{9D8B030D-6E8A-4147-A177-3AD203B41FA5}">
                      <a16:colId xmlns:a16="http://schemas.microsoft.com/office/drawing/2014/main" val="248271324"/>
                    </a:ext>
                  </a:extLst>
                </a:gridCol>
                <a:gridCol w="1985433">
                  <a:extLst>
                    <a:ext uri="{9D8B030D-6E8A-4147-A177-3AD203B41FA5}">
                      <a16:colId xmlns:a16="http://schemas.microsoft.com/office/drawing/2014/main" val="3724843720"/>
                    </a:ext>
                  </a:extLst>
                </a:gridCol>
              </a:tblGrid>
              <a:tr h="331242">
                <a:tc>
                  <a:txBody>
                    <a:bodyPr/>
                    <a:lstStyle/>
                    <a:p>
                      <a:pPr algn="ctr"/>
                      <a:r>
                        <a:rPr lang="en-GB" dirty="0">
                          <a:latin typeface="Hadassah Friedlaender" panose="02020603050405020304" pitchFamily="18" charset="-79"/>
                          <a:cs typeface="Hadassah Friedlaender" panose="02020603050405020304" pitchFamily="18" charset="-79"/>
                        </a:rPr>
                        <a:t>Name</a:t>
                      </a:r>
                    </a:p>
                  </a:txBody>
                  <a:tcPr>
                    <a:solidFill>
                      <a:schemeClr val="tx1"/>
                    </a:solidFill>
                  </a:tcPr>
                </a:tc>
                <a:tc>
                  <a:txBody>
                    <a:bodyPr/>
                    <a:lstStyle/>
                    <a:p>
                      <a:pPr algn="ctr"/>
                      <a:r>
                        <a:rPr lang="en-GB" dirty="0">
                          <a:latin typeface="Hadassah Friedlaender" panose="02020603050405020304" pitchFamily="18" charset="-79"/>
                          <a:cs typeface="Hadassah Friedlaender" panose="02020603050405020304" pitchFamily="18" charset="-79"/>
                        </a:rPr>
                        <a:t>Location</a:t>
                      </a:r>
                    </a:p>
                  </a:txBody>
                  <a:tcPr>
                    <a:solidFill>
                      <a:schemeClr val="tx1"/>
                    </a:solidFill>
                  </a:tcPr>
                </a:tc>
                <a:tc>
                  <a:txBody>
                    <a:bodyPr/>
                    <a:lstStyle/>
                    <a:p>
                      <a:pPr algn="ctr"/>
                      <a:r>
                        <a:rPr lang="en-GB" dirty="0">
                          <a:latin typeface="Hadassah Friedlaender" panose="02020603050405020304" pitchFamily="18" charset="-79"/>
                          <a:cs typeface="Hadassah Friedlaender" panose="02020603050405020304" pitchFamily="18" charset="-79"/>
                        </a:rPr>
                        <a:t>Total Spent</a:t>
                      </a:r>
                    </a:p>
                  </a:txBody>
                  <a:tcPr>
                    <a:solidFill>
                      <a:schemeClr val="tx1"/>
                    </a:solidFill>
                  </a:tcPr>
                </a:tc>
                <a:extLst>
                  <a:ext uri="{0D108BD9-81ED-4DB2-BD59-A6C34878D82A}">
                    <a16:rowId xmlns:a16="http://schemas.microsoft.com/office/drawing/2014/main" val="3105598612"/>
                  </a:ext>
                </a:extLst>
              </a:tr>
              <a:tr h="479015">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Cecil Vines</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London, UK</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$115.74</a:t>
                      </a:r>
                    </a:p>
                  </a:txBody>
                  <a:tcPr marL="6350" marR="6350" marT="6350" marB="0" anchor="b">
                    <a:solidFill>
                      <a:schemeClr val="tx1"/>
                    </a:solidFill>
                  </a:tcPr>
                </a:tc>
                <a:extLst>
                  <a:ext uri="{0D108BD9-81ED-4DB2-BD59-A6C34878D82A}">
                    <a16:rowId xmlns:a16="http://schemas.microsoft.com/office/drawing/2014/main" val="1835814738"/>
                  </a:ext>
                </a:extLst>
              </a:tr>
              <a:tr h="295838">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Amanda Carter</a:t>
                      </a:r>
                    </a:p>
                  </a:txBody>
                  <a:tcPr marL="6350" marR="6350" marT="6350" marB="0" anchor="b">
                    <a:solidFill>
                      <a:schemeClr val="tx1"/>
                    </a:solidFill>
                  </a:tcPr>
                </a:tc>
                <a:tc>
                  <a:txBody>
                    <a:bodyPr/>
                    <a:lstStyle/>
                    <a:p>
                      <a:pPr algn="ctr" fontAlgn="b"/>
                      <a:r>
                        <a:rPr lang="en-GB" sz="1800" b="0" i="0" u="none" strike="noStrike" dirty="0" err="1">
                          <a:solidFill>
                            <a:schemeClr val="bg2">
                              <a:lumMod val="50000"/>
                            </a:schemeClr>
                          </a:solidFill>
                          <a:effectLst/>
                          <a:latin typeface="Hadassah Friedlaender" panose="02020603050405020304" pitchFamily="18" charset="-79"/>
                          <a:cs typeface="Hadassah Friedlaender" panose="02020603050405020304" pitchFamily="18" charset="-79"/>
                        </a:rPr>
                        <a:t>Nador</a:t>
                      </a:r>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 Morocco</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$105.74</a:t>
                      </a:r>
                    </a:p>
                  </a:txBody>
                  <a:tcPr marL="6350" marR="6350" marT="6350" marB="0" anchor="b">
                    <a:solidFill>
                      <a:schemeClr val="tx1"/>
                    </a:solidFill>
                  </a:tcPr>
                </a:tc>
                <a:extLst>
                  <a:ext uri="{0D108BD9-81ED-4DB2-BD59-A6C34878D82A}">
                    <a16:rowId xmlns:a16="http://schemas.microsoft.com/office/drawing/2014/main" val="1735774122"/>
                  </a:ext>
                </a:extLst>
              </a:tr>
              <a:tr h="502614">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Dale Ratcliff</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Rustenburg, South Africa</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$104.74</a:t>
                      </a:r>
                    </a:p>
                  </a:txBody>
                  <a:tcPr marL="6350" marR="6350" marT="6350" marB="0" anchor="b">
                    <a:solidFill>
                      <a:schemeClr val="tx1"/>
                    </a:solidFill>
                  </a:tcPr>
                </a:tc>
                <a:extLst>
                  <a:ext uri="{0D108BD9-81ED-4DB2-BD59-A6C34878D82A}">
                    <a16:rowId xmlns:a16="http://schemas.microsoft.com/office/drawing/2014/main" val="3366864939"/>
                  </a:ext>
                </a:extLst>
              </a:tr>
              <a:tr h="502614">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Clinton Buford</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Aurora, United States</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$98.76</a:t>
                      </a:r>
                    </a:p>
                  </a:txBody>
                  <a:tcPr marL="6350" marR="6350" marT="6350" marB="0" anchor="b">
                    <a:solidFill>
                      <a:schemeClr val="tx1"/>
                    </a:solidFill>
                  </a:tcPr>
                </a:tc>
                <a:extLst>
                  <a:ext uri="{0D108BD9-81ED-4DB2-BD59-A6C34878D82A}">
                    <a16:rowId xmlns:a16="http://schemas.microsoft.com/office/drawing/2014/main" val="3574753803"/>
                  </a:ext>
                </a:extLst>
              </a:tr>
              <a:tr h="502614">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Edwin Burk</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Newcastle, South Africa</a:t>
                      </a:r>
                    </a:p>
                  </a:txBody>
                  <a:tcPr marL="6350" marR="6350" marT="6350" marB="0" anchor="b">
                    <a:solidFill>
                      <a:schemeClr val="tx1"/>
                    </a:solidFill>
                  </a:tcPr>
                </a:tc>
                <a:tc>
                  <a:txBody>
                    <a:bodyPr/>
                    <a:lstStyle/>
                    <a:p>
                      <a:pPr algn="ctr" fontAlgn="b"/>
                      <a:r>
                        <a:rPr lang="en-GB" sz="1800" b="0" i="0" u="none" strike="noStrike" dirty="0">
                          <a:solidFill>
                            <a:schemeClr val="bg2">
                              <a:lumMod val="50000"/>
                            </a:schemeClr>
                          </a:solidFill>
                          <a:effectLst/>
                          <a:latin typeface="Hadassah Friedlaender" panose="02020603050405020304" pitchFamily="18" charset="-79"/>
                          <a:cs typeface="Hadassah Friedlaender" panose="02020603050405020304" pitchFamily="18" charset="-79"/>
                        </a:rPr>
                        <a:t>$93.8</a:t>
                      </a:r>
                    </a:p>
                  </a:txBody>
                  <a:tcPr marL="6350" marR="6350" marT="6350" marB="0" anchor="b">
                    <a:solidFill>
                      <a:schemeClr val="tx1"/>
                    </a:solidFill>
                  </a:tcPr>
                </a:tc>
                <a:extLst>
                  <a:ext uri="{0D108BD9-81ED-4DB2-BD59-A6C34878D82A}">
                    <a16:rowId xmlns:a16="http://schemas.microsoft.com/office/drawing/2014/main" val="2589344475"/>
                  </a:ext>
                </a:extLst>
              </a:tr>
            </a:tbl>
          </a:graphicData>
        </a:graphic>
      </p:graphicFrame>
      <p:pic>
        <p:nvPicPr>
          <p:cNvPr id="33" name="Picture 32" descr="A picture containing text, screenshot, colorfulness, diagram&#10;&#10;Description automatically generated">
            <a:extLst>
              <a:ext uri="{FF2B5EF4-FFF2-40B4-BE49-F238E27FC236}">
                <a16:creationId xmlns:a16="http://schemas.microsoft.com/office/drawing/2014/main" id="{BC0D3461-D188-A0EC-9077-D597D3B3A9DE}"/>
              </a:ext>
            </a:extLst>
          </p:cNvPr>
          <p:cNvPicPr>
            <a:picLocks noChangeAspect="1"/>
          </p:cNvPicPr>
          <p:nvPr/>
        </p:nvPicPr>
        <p:blipFill>
          <a:blip r:embed="rId2"/>
          <a:stretch>
            <a:fillRect/>
          </a:stretch>
        </p:blipFill>
        <p:spPr>
          <a:xfrm>
            <a:off x="348124" y="1485242"/>
            <a:ext cx="5001852" cy="3887515"/>
          </a:xfrm>
          <a:prstGeom prst="rect">
            <a:avLst/>
          </a:prstGeom>
        </p:spPr>
      </p:pic>
      <p:sp>
        <p:nvSpPr>
          <p:cNvPr id="34" name="TextBox 33">
            <a:extLst>
              <a:ext uri="{FF2B5EF4-FFF2-40B4-BE49-F238E27FC236}">
                <a16:creationId xmlns:a16="http://schemas.microsoft.com/office/drawing/2014/main" id="{E8BC30BC-D0C4-7D5E-9E10-DA161A7480E4}"/>
              </a:ext>
            </a:extLst>
          </p:cNvPr>
          <p:cNvSpPr txBox="1"/>
          <p:nvPr/>
        </p:nvSpPr>
        <p:spPr>
          <a:xfrm>
            <a:off x="348124" y="494396"/>
            <a:ext cx="5113900" cy="584775"/>
          </a:xfrm>
          <a:prstGeom prst="rect">
            <a:avLst/>
          </a:prstGeom>
          <a:noFill/>
        </p:spPr>
        <p:txBody>
          <a:bodyPr wrap="none" rtlCol="0">
            <a:spAutoFit/>
          </a:bodyPr>
          <a:lstStyle/>
          <a:p>
            <a:r>
              <a:rPr lang="en-US" sz="3200" dirty="0">
                <a:latin typeface="Impact" panose="020B0806030902050204" pitchFamily="34" charset="0"/>
              </a:rPr>
              <a:t>Top Titles and Top Customers</a:t>
            </a:r>
          </a:p>
        </p:txBody>
      </p:sp>
      <p:sp>
        <p:nvSpPr>
          <p:cNvPr id="35" name="TextBox 34">
            <a:extLst>
              <a:ext uri="{FF2B5EF4-FFF2-40B4-BE49-F238E27FC236}">
                <a16:creationId xmlns:a16="http://schemas.microsoft.com/office/drawing/2014/main" id="{7A7BE62F-87DD-6F66-C036-67060BBF8D7D}"/>
              </a:ext>
            </a:extLst>
          </p:cNvPr>
          <p:cNvSpPr txBox="1"/>
          <p:nvPr/>
        </p:nvSpPr>
        <p:spPr>
          <a:xfrm>
            <a:off x="5727700" y="3695700"/>
            <a:ext cx="6375400" cy="2308324"/>
          </a:xfrm>
          <a:prstGeom prst="rect">
            <a:avLst/>
          </a:prstGeom>
          <a:solidFill>
            <a:schemeClr val="bg2">
              <a:lumMod val="75000"/>
            </a:schemeClr>
          </a:solidFill>
        </p:spPr>
        <p:txBody>
          <a:bodyPr wrap="square" rtlCol="0">
            <a:spAutoFit/>
          </a:bodyPr>
          <a:lstStyle/>
          <a:p>
            <a:r>
              <a:rPr lang="en-US" dirty="0"/>
              <a:t>Left. Our top three movie rental titles, “Telegraph Voyage”, “Zorro Ark”, and “Wife Turn” contributed around $200 per title.  We continue to capitalize on their popularity by promoting these high performing titles and analyzing their success to inform our future acquisitions and recommendations.</a:t>
            </a:r>
          </a:p>
          <a:p>
            <a:endParaRPr lang="en-US" dirty="0"/>
          </a:p>
          <a:p>
            <a:r>
              <a:rPr lang="en-US" dirty="0"/>
              <a:t>Above. The loyalty of our top lifetime customers are a testament to our global reach and the trust of our platform.</a:t>
            </a:r>
          </a:p>
        </p:txBody>
      </p:sp>
    </p:spTree>
    <p:extLst>
      <p:ext uri="{BB962C8B-B14F-4D97-AF65-F5344CB8AC3E}">
        <p14:creationId xmlns:p14="http://schemas.microsoft.com/office/powerpoint/2010/main" val="389864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2A73-41ED-6349-EE24-51ED4FDCE843}"/>
              </a:ext>
            </a:extLst>
          </p:cNvPr>
          <p:cNvSpPr>
            <a:spLocks noGrp="1"/>
          </p:cNvSpPr>
          <p:nvPr>
            <p:ph type="title"/>
          </p:nvPr>
        </p:nvSpPr>
        <p:spPr>
          <a:xfrm>
            <a:off x="4083036" y="327514"/>
            <a:ext cx="7524764" cy="1403335"/>
          </a:xfrm>
        </p:spPr>
        <p:txBody>
          <a:bodyPr>
            <a:normAutofit fontScale="90000"/>
          </a:bodyPr>
          <a:lstStyle/>
          <a:p>
            <a:r>
              <a:rPr lang="en-GB" dirty="0">
                <a:latin typeface="Hadassah Friedlaender" panose="02020603050405020304" pitchFamily="18" charset="-79"/>
                <a:cs typeface="Hadassah Friedlaender" panose="02020603050405020304" pitchFamily="18" charset="-79"/>
              </a:rPr>
              <a:t>Key findings &amp; Recommendations for future growth</a:t>
            </a:r>
          </a:p>
        </p:txBody>
      </p:sp>
      <p:sp>
        <p:nvSpPr>
          <p:cNvPr id="3" name="Content Placeholder 2">
            <a:extLst>
              <a:ext uri="{FF2B5EF4-FFF2-40B4-BE49-F238E27FC236}">
                <a16:creationId xmlns:a16="http://schemas.microsoft.com/office/drawing/2014/main" id="{21161D25-5D35-15DF-D772-F778869497A7}"/>
              </a:ext>
            </a:extLst>
          </p:cNvPr>
          <p:cNvSpPr>
            <a:spLocks noGrp="1"/>
          </p:cNvSpPr>
          <p:nvPr>
            <p:ph idx="1"/>
          </p:nvPr>
        </p:nvSpPr>
        <p:spPr>
          <a:xfrm>
            <a:off x="3820276" y="1730849"/>
            <a:ext cx="7685924" cy="5127151"/>
          </a:xfrm>
          <a:solidFill>
            <a:schemeClr val="bg1"/>
          </a:solidFill>
        </p:spPr>
        <p:txBody>
          <a:bodyPr>
            <a:normAutofit fontScale="92500" lnSpcReduction="20000"/>
          </a:bodyPr>
          <a:lstStyle/>
          <a:p>
            <a:pPr>
              <a:lnSpc>
                <a:spcPct val="100000"/>
              </a:lnSpc>
            </a:pPr>
            <a:r>
              <a:rPr lang="en-GB" b="1" dirty="0">
                <a:latin typeface="Hadassah Friedlaender" panose="02020603050405020304" pitchFamily="18" charset="-79"/>
                <a:cs typeface="Hadassah Friedlaender" panose="02020603050405020304" pitchFamily="18" charset="-79"/>
              </a:rPr>
              <a:t>1. Strong Financial Performance. </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The company has a robust financial footing with revenues of $62,310. Top markets, India and China, individually contribute over $5,000 to our revenues.</a:t>
            </a:r>
          </a:p>
          <a:p>
            <a:pPr>
              <a:lnSpc>
                <a:spcPct val="100000"/>
              </a:lnSpc>
            </a:pPr>
            <a:r>
              <a:rPr lang="en-GB" b="1" dirty="0">
                <a:latin typeface="Hadassah Friedlaender" panose="02020603050405020304" pitchFamily="18" charset="-79"/>
                <a:cs typeface="Hadassah Friedlaender" panose="02020603050405020304" pitchFamily="18" charset="-79"/>
              </a:rPr>
              <a:t>2. Customer Engagement</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With an average rental duration of 4.99 days and an average rental cost of $2.98, the company has maintained customer engagement and affordability.</a:t>
            </a:r>
          </a:p>
          <a:p>
            <a:pPr>
              <a:lnSpc>
                <a:spcPct val="100000"/>
              </a:lnSpc>
            </a:pPr>
            <a:r>
              <a:rPr lang="en-GB" b="1" dirty="0">
                <a:latin typeface="Hadassah Friedlaender" panose="02020603050405020304" pitchFamily="18" charset="-79"/>
                <a:cs typeface="Hadassah Friedlaender" panose="02020603050405020304" pitchFamily="18" charset="-79"/>
              </a:rPr>
              <a:t>3. Global Customer Base</a:t>
            </a:r>
          </a:p>
          <a:p>
            <a:pPr marL="457200" indent="-4572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The company boasts customers from various countries, including top lifetime customers from the UK, Morocco, and South Africa.</a:t>
            </a:r>
          </a:p>
          <a:p>
            <a:pPr>
              <a:lnSpc>
                <a:spcPct val="100000"/>
              </a:lnSpc>
            </a:pPr>
            <a:r>
              <a:rPr lang="en-GB" b="1" dirty="0">
                <a:latin typeface="Hadassah Friedlaender" panose="02020603050405020304" pitchFamily="18" charset="-79"/>
                <a:cs typeface="Hadassah Friedlaender" panose="02020603050405020304" pitchFamily="18" charset="-79"/>
              </a:rPr>
              <a:t>4. Diverse Movie Catalog</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The company offers a wide array of genres, including sports, Sci-Fi, animation, drama, comedy, action, and foreign films.</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Top-performing titles are “Telegraph Voyage”, “Zorro Ark”, and “Wife Turn”.</a:t>
            </a:r>
          </a:p>
          <a:p>
            <a:pPr>
              <a:lnSpc>
                <a:spcPct val="100000"/>
              </a:lnSpc>
            </a:pPr>
            <a:endParaRPr lang="en-GB" dirty="0">
              <a:latin typeface="Hadassah Friedlaender" panose="02020603050405020304" pitchFamily="18" charset="-79"/>
              <a:cs typeface="Hadassah Friedlaender" panose="02020603050405020304" pitchFamily="18" charset="-79"/>
            </a:endParaRPr>
          </a:p>
          <a:p>
            <a:endParaRPr lang="en-GB" u="sng" dirty="0">
              <a:latin typeface="Hadassah Friedlaender" panose="02020603050405020304" pitchFamily="18" charset="-79"/>
              <a:cs typeface="Hadassah Friedlaender" panose="02020603050405020304" pitchFamily="18" charset="-79"/>
            </a:endParaRPr>
          </a:p>
          <a:p>
            <a:endParaRPr lang="en-GB" dirty="0">
              <a:latin typeface="Hadassah Friedlaender" panose="02020603050405020304" pitchFamily="18" charset="-79"/>
              <a:cs typeface="Hadassah Friedlaender" panose="02020603050405020304" pitchFamily="18" charset="-79"/>
            </a:endParaRPr>
          </a:p>
          <a:p>
            <a:pPr marL="342900" indent="-342900">
              <a:buFont typeface="Arial" panose="020B0604020202020204" pitchFamily="34" charset="0"/>
              <a:buChar char="•"/>
            </a:pPr>
            <a:endParaRPr lang="en-GB" dirty="0">
              <a:latin typeface="Hadassah Friedlaender" panose="02020603050405020304" pitchFamily="18" charset="-79"/>
              <a:cs typeface="Hadassah Friedlaender" panose="02020603050405020304" pitchFamily="18" charset="-79"/>
            </a:endParaRPr>
          </a:p>
        </p:txBody>
      </p:sp>
    </p:spTree>
    <p:extLst>
      <p:ext uri="{BB962C8B-B14F-4D97-AF65-F5344CB8AC3E}">
        <p14:creationId xmlns:p14="http://schemas.microsoft.com/office/powerpoint/2010/main" val="3933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2A73-41ED-6349-EE24-51ED4FDCE843}"/>
              </a:ext>
            </a:extLst>
          </p:cNvPr>
          <p:cNvSpPr>
            <a:spLocks noGrp="1"/>
          </p:cNvSpPr>
          <p:nvPr>
            <p:ph type="title"/>
          </p:nvPr>
        </p:nvSpPr>
        <p:spPr>
          <a:xfrm>
            <a:off x="4083036" y="327514"/>
            <a:ext cx="7524764" cy="1403335"/>
          </a:xfrm>
        </p:spPr>
        <p:txBody>
          <a:bodyPr>
            <a:normAutofit fontScale="90000"/>
          </a:bodyPr>
          <a:lstStyle/>
          <a:p>
            <a:r>
              <a:rPr lang="en-GB" dirty="0">
                <a:latin typeface="Hadassah Friedlaender" panose="02020603050405020304" pitchFamily="18" charset="-79"/>
                <a:cs typeface="Hadassah Friedlaender" panose="02020603050405020304" pitchFamily="18" charset="-79"/>
              </a:rPr>
              <a:t>Key findings &amp; Recommendations for future growth</a:t>
            </a:r>
          </a:p>
        </p:txBody>
      </p:sp>
      <p:sp>
        <p:nvSpPr>
          <p:cNvPr id="3" name="Content Placeholder 2">
            <a:extLst>
              <a:ext uri="{FF2B5EF4-FFF2-40B4-BE49-F238E27FC236}">
                <a16:creationId xmlns:a16="http://schemas.microsoft.com/office/drawing/2014/main" id="{21161D25-5D35-15DF-D772-F778869497A7}"/>
              </a:ext>
            </a:extLst>
          </p:cNvPr>
          <p:cNvSpPr>
            <a:spLocks noGrp="1"/>
          </p:cNvSpPr>
          <p:nvPr>
            <p:ph idx="1"/>
          </p:nvPr>
        </p:nvSpPr>
        <p:spPr>
          <a:xfrm>
            <a:off x="3820276" y="1730849"/>
            <a:ext cx="7279523" cy="5127151"/>
          </a:xfrm>
          <a:solidFill>
            <a:schemeClr val="bg1"/>
          </a:solidFill>
        </p:spPr>
        <p:txBody>
          <a:bodyPr>
            <a:normAutofit fontScale="92500" lnSpcReduction="20000"/>
          </a:bodyPr>
          <a:lstStyle/>
          <a:p>
            <a:pPr>
              <a:lnSpc>
                <a:spcPct val="100000"/>
              </a:lnSpc>
            </a:pPr>
            <a:r>
              <a:rPr lang="en-GB" dirty="0">
                <a:latin typeface="Hadassah Friedlaender" panose="02020603050405020304" pitchFamily="18" charset="-79"/>
                <a:cs typeface="Hadassah Friedlaender" panose="02020603050405020304" pitchFamily="18" charset="-79"/>
              </a:rPr>
              <a:t>Recommendations:</a:t>
            </a:r>
          </a:p>
          <a:p>
            <a:pPr>
              <a:lnSpc>
                <a:spcPct val="100000"/>
              </a:lnSpc>
            </a:pPr>
            <a:r>
              <a:rPr lang="en-GB" b="1" dirty="0">
                <a:latin typeface="Hadassah Friedlaender" panose="02020603050405020304" pitchFamily="18" charset="-79"/>
                <a:cs typeface="Hadassah Friedlaender" panose="02020603050405020304" pitchFamily="18" charset="-79"/>
              </a:rPr>
              <a:t>1. Leverage Top Markets. </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Continue to strengthen our presence in the top revenue-generating markets, like India and China, and explore opportunities for expansion in other potential high-growth regions.</a:t>
            </a:r>
          </a:p>
          <a:p>
            <a:pPr>
              <a:lnSpc>
                <a:spcPct val="100000"/>
              </a:lnSpc>
            </a:pPr>
            <a:r>
              <a:rPr lang="en-GB" b="1" dirty="0">
                <a:latin typeface="Hadassah Friedlaender" panose="02020603050405020304" pitchFamily="18" charset="-79"/>
                <a:cs typeface="Hadassah Friedlaender" panose="02020603050405020304" pitchFamily="18" charset="-79"/>
              </a:rPr>
              <a:t>2. Capitalize on Popular Titles and Genres in Global Markets.</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Given the success of the top three movies titles and the most popular genres, similar movies should be sourced and featured to leverage existing customer preferences. </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Incorporating more local and foreign films could enhance appeal in various international markets.</a:t>
            </a:r>
          </a:p>
          <a:p>
            <a:pPr>
              <a:lnSpc>
                <a:spcPct val="100000"/>
              </a:lnSpc>
            </a:pPr>
            <a:r>
              <a:rPr lang="en-GB" b="1" dirty="0">
                <a:latin typeface="Hadassah Friedlaender" panose="02020603050405020304" pitchFamily="18" charset="-79"/>
                <a:cs typeface="Hadassah Friedlaender" panose="02020603050405020304" pitchFamily="18" charset="-79"/>
              </a:rPr>
              <a:t>3. Customer Loyalty Programs.</a:t>
            </a:r>
          </a:p>
          <a:p>
            <a:pPr marL="342900" indent="-342900">
              <a:lnSpc>
                <a:spcPct val="100000"/>
              </a:lnSpc>
              <a:buFont typeface="Arial" panose="020B0604020202020204" pitchFamily="34" charset="0"/>
              <a:buChar char="•"/>
            </a:pPr>
            <a:r>
              <a:rPr lang="en-GB" dirty="0">
                <a:latin typeface="Hadassah Friedlaender" panose="02020603050405020304" pitchFamily="18" charset="-79"/>
                <a:cs typeface="Hadassah Friedlaender" panose="02020603050405020304" pitchFamily="18" charset="-79"/>
              </a:rPr>
              <a:t>To retain and encourage spending from top lifetime customers and attract new customers, consider introducing customer loyalty programs, offering incentives like discounts or exclusive access.</a:t>
            </a:r>
          </a:p>
          <a:p>
            <a:endParaRPr lang="en-GB" u="sng" dirty="0">
              <a:latin typeface="Hadassah Friedlaender" panose="02020603050405020304" pitchFamily="18" charset="-79"/>
              <a:cs typeface="Hadassah Friedlaender" panose="02020603050405020304" pitchFamily="18" charset="-79"/>
            </a:endParaRPr>
          </a:p>
          <a:p>
            <a:endParaRPr lang="en-GB" dirty="0">
              <a:latin typeface="Hadassah Friedlaender" panose="02020603050405020304" pitchFamily="18" charset="-79"/>
              <a:cs typeface="Hadassah Friedlaender" panose="02020603050405020304" pitchFamily="18" charset="-79"/>
            </a:endParaRPr>
          </a:p>
          <a:p>
            <a:pPr marL="342900" indent="-342900">
              <a:buFont typeface="Arial" panose="020B0604020202020204" pitchFamily="34" charset="0"/>
              <a:buChar char="•"/>
            </a:pPr>
            <a:endParaRPr lang="en-GB" dirty="0">
              <a:latin typeface="Hadassah Friedlaender" panose="02020603050405020304" pitchFamily="18" charset="-79"/>
              <a:cs typeface="Hadassah Friedlaender" panose="02020603050405020304" pitchFamily="18" charset="-79"/>
            </a:endParaRPr>
          </a:p>
        </p:txBody>
      </p:sp>
    </p:spTree>
    <p:extLst>
      <p:ext uri="{BB962C8B-B14F-4D97-AF65-F5344CB8AC3E}">
        <p14:creationId xmlns:p14="http://schemas.microsoft.com/office/powerpoint/2010/main" val="2507043945"/>
      </p:ext>
    </p:extLst>
  </p:cSld>
  <p:clrMapOvr>
    <a:masterClrMapping/>
  </p:clrMapOvr>
</p:sld>
</file>

<file path=ppt/theme/theme1.xml><?xml version="1.0" encoding="utf-8"?>
<a:theme xmlns:a="http://schemas.openxmlformats.org/drawingml/2006/main" name="Gallery">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71af3243-3dd4-4a8d-8c0d-dd76da1f02a5"/>
    <ds:schemaRef ds:uri="http://purl.org/dc/terms/"/>
    <ds:schemaRef ds:uri="http://www.w3.org/XML/1998/namespace"/>
    <ds:schemaRef ds:uri="http://schemas.microsoft.com/office/2006/documentManagement/types"/>
    <ds:schemaRef ds:uri="http://purl.org/dc/elements/1.1/"/>
    <ds:schemaRef ds:uri="16c05727-aa75-4e4a-9b5f-8a80a1165891"/>
    <ds:schemaRef ds:uri="http://schemas.microsoft.com/office/infopath/2007/PartnerControls"/>
    <ds:schemaRef ds:uri="http://schemas.microsoft.com/office/2006/metadata/properties"/>
    <ds:schemaRef ds:uri="http://schemas.openxmlformats.org/package/2006/metadata/core-properties"/>
    <ds:schemaRef ds:uri="230e9df3-be65-4c73-a93b-d1236ebd677e"/>
    <ds:schemaRef ds:uri="http://schemas.microsoft.com/sharepoint/v3"/>
    <ds:schemaRef ds:uri="http://purl.org/dc/dcmityp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8677</TotalTime>
  <Words>644</Words>
  <Application>Microsoft Office PowerPoint</Application>
  <PresentationFormat>Widescreen</PresentationFormat>
  <Paragraphs>77</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Hadassah Friedlaender</vt:lpstr>
      <vt:lpstr>Impact</vt:lpstr>
      <vt:lpstr>Gallery</vt:lpstr>
      <vt:lpstr>Rockbuster  Stealth Rental Strategy  </vt:lpstr>
      <vt:lpstr>Introduction</vt:lpstr>
      <vt:lpstr>overview</vt:lpstr>
      <vt:lpstr>Global success</vt:lpstr>
      <vt:lpstr>PowerPoint Presentation</vt:lpstr>
      <vt:lpstr>PowerPoint Presentation</vt:lpstr>
      <vt:lpstr>Key findings &amp; Recommendations for future growth</vt:lpstr>
      <vt:lpstr>Key findings &amp; Recommendations for future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Film SALES STRATEGY 2020</dc:title>
  <dc:creator>Shannon Randhawa</dc:creator>
  <cp:lastModifiedBy>Shannon</cp:lastModifiedBy>
  <cp:revision>4</cp:revision>
  <dcterms:created xsi:type="dcterms:W3CDTF">2023-05-05T10:16:46Z</dcterms:created>
  <dcterms:modified xsi:type="dcterms:W3CDTF">2023-05-19T18:34:26Z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