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2" userDrawn="1">
          <p15:clr>
            <a:srgbClr val="A4A3A4"/>
          </p15:clr>
        </p15:guide>
        <p15:guide id="2" pos="22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6"/>
    <a:srgbClr val="005493"/>
    <a:srgbClr val="F4DA40"/>
    <a:srgbClr val="CBA052"/>
    <a:srgbClr val="8D744A"/>
    <a:srgbClr val="FFFFA7"/>
    <a:srgbClr val="DFC683"/>
    <a:srgbClr val="FFF1C6"/>
    <a:srgbClr val="EDDCB1"/>
    <a:srgbClr val="F4E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81" autoAdjust="0"/>
    <p:restoredTop sz="94677" autoAdjust="0"/>
  </p:normalViewPr>
  <p:slideViewPr>
    <p:cSldViewPr showGuides="1">
      <p:cViewPr varScale="1">
        <p:scale>
          <a:sx n="23" d="100"/>
          <a:sy n="23" d="100"/>
        </p:scale>
        <p:origin x="1992" y="624"/>
      </p:cViewPr>
      <p:guideLst>
        <p:guide orient="horz" pos="5312"/>
        <p:guide pos="228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08-Feb-22</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emf"/><Relationship Id="rId7" Type="http://schemas.openxmlformats.org/officeDocument/2006/relationships/image" Target="../media/image20.jpeg"/><Relationship Id="rId2" Type="http://schemas.openxmlformats.org/officeDocument/2006/relationships/hyperlink" Target="http://www.usna.edu/Library/reference/liaison.html"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hyperlink" Target="mailto:mscgraphics@usna.edu" TargetMode="External"/><Relationship Id="rId2" Type="http://schemas.openxmlformats.org/officeDocument/2006/relationships/hyperlink" Target="http://www.usna.edu/Library/reference/liaison.html" TargetMode="Externa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descr="main-bg2 copy.jpg"/>
          <p:cNvPicPr>
            <a:picLocks noChangeAspect="1"/>
          </p:cNvPicPr>
          <p:nvPr/>
        </p:nvPicPr>
        <p:blipFill>
          <a:blip r:embed="rId2">
            <a:lum/>
          </a:blip>
          <a:stretch>
            <a:fillRect/>
          </a:stretch>
        </p:blipFill>
        <p:spPr>
          <a:xfrm>
            <a:off x="1647266" y="5715004"/>
            <a:ext cx="32948658" cy="18674082"/>
          </a:xfrm>
          <a:prstGeom prst="rect">
            <a:avLst/>
          </a:prstGeom>
        </p:spPr>
      </p:pic>
      <p:sp>
        <p:nvSpPr>
          <p:cNvPr id="76" name="Rectangle 75"/>
          <p:cNvSpPr/>
          <p:nvPr/>
        </p:nvSpPr>
        <p:spPr>
          <a:xfrm>
            <a:off x="18288002" y="6715128"/>
            <a:ext cx="16344900" cy="16787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87374" tIns="43687" rIns="87374" bIns="43687" rtlCol="0" anchor="ctr"/>
          <a:lstStyle/>
          <a:p>
            <a:pPr algn="ctr"/>
            <a:endParaRPr lang="en-US" sz="25338" dirty="0"/>
          </a:p>
        </p:txBody>
      </p:sp>
      <p:sp>
        <p:nvSpPr>
          <p:cNvPr id="35" name="Rectangle 34"/>
          <p:cNvSpPr/>
          <p:nvPr/>
        </p:nvSpPr>
        <p:spPr>
          <a:xfrm>
            <a:off x="1721224" y="6715128"/>
            <a:ext cx="16566776" cy="16787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87374" tIns="43687" rIns="87374" bIns="43687" rtlCol="0" anchor="ctr"/>
          <a:lstStyle/>
          <a:p>
            <a:pPr algn="ctr"/>
            <a:endParaRPr lang="en-US" sz="25338" dirty="0"/>
          </a:p>
        </p:txBody>
      </p:sp>
      <p:sp>
        <p:nvSpPr>
          <p:cNvPr id="34" name="Rectangle 33"/>
          <p:cNvSpPr/>
          <p:nvPr/>
        </p:nvSpPr>
        <p:spPr>
          <a:xfrm>
            <a:off x="1721226" y="23502937"/>
            <a:ext cx="32911676" cy="2786065"/>
          </a:xfrm>
          <a:prstGeom prst="rect">
            <a:avLst/>
          </a:prstGeom>
          <a:solidFill>
            <a:srgbClr val="B9B9D9"/>
          </a:solidFill>
          <a:ln w="12700"/>
        </p:spPr>
        <p:style>
          <a:lnRef idx="2">
            <a:schemeClr val="accent1">
              <a:shade val="50000"/>
            </a:schemeClr>
          </a:lnRef>
          <a:fillRef idx="1">
            <a:schemeClr val="accent1"/>
          </a:fillRef>
          <a:effectRef idx="0">
            <a:schemeClr val="accent1"/>
          </a:effectRef>
          <a:fontRef idx="minor">
            <a:schemeClr val="lt1"/>
          </a:fontRef>
        </p:style>
        <p:txBody>
          <a:bodyPr lIns="87374" tIns="43687" rIns="87374" bIns="43687" rtlCol="0" anchor="ctr"/>
          <a:lstStyle/>
          <a:p>
            <a:pPr algn="ctr"/>
            <a:endParaRPr lang="en-US" sz="25338" dirty="0"/>
          </a:p>
        </p:txBody>
      </p:sp>
      <p:sp>
        <p:nvSpPr>
          <p:cNvPr id="33" name="Rectangle 32"/>
          <p:cNvSpPr/>
          <p:nvPr/>
        </p:nvSpPr>
        <p:spPr>
          <a:xfrm>
            <a:off x="1721226" y="3071813"/>
            <a:ext cx="32911676" cy="3643313"/>
          </a:xfrm>
          <a:prstGeom prst="rect">
            <a:avLst/>
          </a:prstGeom>
          <a:solidFill>
            <a:srgbClr val="B9B9D9"/>
          </a:solidFill>
          <a:ln w="12700"/>
        </p:spPr>
        <p:style>
          <a:lnRef idx="2">
            <a:schemeClr val="accent1">
              <a:shade val="50000"/>
            </a:schemeClr>
          </a:lnRef>
          <a:fillRef idx="1">
            <a:schemeClr val="accent1"/>
          </a:fillRef>
          <a:effectRef idx="0">
            <a:schemeClr val="accent1"/>
          </a:effectRef>
          <a:fontRef idx="minor">
            <a:schemeClr val="lt1"/>
          </a:fontRef>
        </p:style>
        <p:txBody>
          <a:bodyPr lIns="87374" tIns="43687" rIns="87374" bIns="43687" rtlCol="0" anchor="ctr"/>
          <a:lstStyle/>
          <a:p>
            <a:pPr algn="ctr"/>
            <a:endParaRPr lang="en-US" sz="25338" dirty="0"/>
          </a:p>
        </p:txBody>
      </p:sp>
      <p:sp>
        <p:nvSpPr>
          <p:cNvPr id="5" name="TextBox 4"/>
          <p:cNvSpPr txBox="1"/>
          <p:nvPr/>
        </p:nvSpPr>
        <p:spPr>
          <a:xfrm>
            <a:off x="1795184" y="714378"/>
            <a:ext cx="32172088" cy="2152190"/>
          </a:xfrm>
          <a:prstGeom prst="rect">
            <a:avLst/>
          </a:prstGeom>
          <a:noFill/>
        </p:spPr>
        <p:txBody>
          <a:bodyPr wrap="square" lIns="87374" tIns="43687" rIns="87374" bIns="43687" rtlCol="0">
            <a:spAutoFit/>
          </a:bodyPr>
          <a:lstStyle/>
          <a:p>
            <a:pPr algn="ctr"/>
            <a:r>
              <a:rPr lang="en-US" sz="13412" b="1" dirty="0">
                <a:solidFill>
                  <a:srgbClr val="2B2B35"/>
                </a:solidFill>
                <a:latin typeface="+mj-lt"/>
              </a:rPr>
              <a:t>Create a Poster using PowerPoint 2010</a:t>
            </a:r>
          </a:p>
        </p:txBody>
      </p:sp>
      <p:sp>
        <p:nvSpPr>
          <p:cNvPr id="7" name="TextBox 6"/>
          <p:cNvSpPr txBox="1"/>
          <p:nvPr/>
        </p:nvSpPr>
        <p:spPr>
          <a:xfrm>
            <a:off x="1943100" y="3214689"/>
            <a:ext cx="8579224" cy="1196223"/>
          </a:xfrm>
          <a:prstGeom prst="rect">
            <a:avLst/>
          </a:prstGeom>
          <a:noFill/>
        </p:spPr>
        <p:txBody>
          <a:bodyPr wrap="square" lIns="87374" tIns="43687" rIns="87374" bIns="43687" rtlCol="0">
            <a:spAutoFit/>
          </a:bodyPr>
          <a:lstStyle/>
          <a:p>
            <a:r>
              <a:rPr lang="en-US" sz="7200" dirty="0"/>
              <a:t>Open Document</a:t>
            </a:r>
          </a:p>
        </p:txBody>
      </p:sp>
      <p:sp>
        <p:nvSpPr>
          <p:cNvPr id="8" name="TextBox 7"/>
          <p:cNvSpPr txBox="1"/>
          <p:nvPr/>
        </p:nvSpPr>
        <p:spPr>
          <a:xfrm>
            <a:off x="10152529" y="3214687"/>
            <a:ext cx="8579224" cy="1196223"/>
          </a:xfrm>
          <a:prstGeom prst="rect">
            <a:avLst/>
          </a:prstGeom>
          <a:noFill/>
        </p:spPr>
        <p:txBody>
          <a:bodyPr wrap="square" lIns="87374" tIns="43687" rIns="87374" bIns="43687" rtlCol="0">
            <a:spAutoFit/>
          </a:bodyPr>
          <a:lstStyle/>
          <a:p>
            <a:r>
              <a:rPr lang="en-US" sz="7200" dirty="0"/>
              <a:t>Create Poster Size</a:t>
            </a:r>
          </a:p>
        </p:txBody>
      </p:sp>
      <p:sp>
        <p:nvSpPr>
          <p:cNvPr id="9" name="TextBox 8"/>
          <p:cNvSpPr txBox="1"/>
          <p:nvPr/>
        </p:nvSpPr>
        <p:spPr>
          <a:xfrm>
            <a:off x="19693217" y="3214689"/>
            <a:ext cx="12720918" cy="1196223"/>
          </a:xfrm>
          <a:prstGeom prst="rect">
            <a:avLst/>
          </a:prstGeom>
          <a:noFill/>
        </p:spPr>
        <p:txBody>
          <a:bodyPr wrap="square" lIns="87374" tIns="43687" rIns="87374" bIns="43687" rtlCol="0">
            <a:spAutoFit/>
          </a:bodyPr>
          <a:lstStyle/>
          <a:p>
            <a:r>
              <a:rPr lang="en-US" sz="7200" dirty="0"/>
              <a:t>Content First, then Design</a:t>
            </a:r>
          </a:p>
        </p:txBody>
      </p:sp>
      <p:sp>
        <p:nvSpPr>
          <p:cNvPr id="10" name="TextBox 9"/>
          <p:cNvSpPr txBox="1"/>
          <p:nvPr/>
        </p:nvSpPr>
        <p:spPr>
          <a:xfrm>
            <a:off x="1869143" y="6786566"/>
            <a:ext cx="16640735" cy="1500280"/>
          </a:xfrm>
          <a:prstGeom prst="rect">
            <a:avLst/>
          </a:prstGeom>
          <a:noFill/>
        </p:spPr>
        <p:txBody>
          <a:bodyPr wrap="square" lIns="87374" tIns="43687" rIns="87374" bIns="43687" rtlCol="0">
            <a:spAutoFit/>
          </a:bodyPr>
          <a:lstStyle/>
          <a:p>
            <a:pPr algn="ctr"/>
            <a:r>
              <a:rPr lang="en-US" sz="9176" dirty="0"/>
              <a:t>Content</a:t>
            </a:r>
          </a:p>
        </p:txBody>
      </p:sp>
      <p:sp>
        <p:nvSpPr>
          <p:cNvPr id="11" name="TextBox 10"/>
          <p:cNvSpPr txBox="1"/>
          <p:nvPr/>
        </p:nvSpPr>
        <p:spPr>
          <a:xfrm>
            <a:off x="18214043" y="6715124"/>
            <a:ext cx="16196982" cy="1500280"/>
          </a:xfrm>
          <a:prstGeom prst="rect">
            <a:avLst/>
          </a:prstGeom>
          <a:noFill/>
        </p:spPr>
        <p:txBody>
          <a:bodyPr wrap="square" lIns="87374" tIns="43687" rIns="87374" bIns="43687" rtlCol="0">
            <a:spAutoFit/>
          </a:bodyPr>
          <a:lstStyle/>
          <a:p>
            <a:pPr algn="ctr"/>
            <a:r>
              <a:rPr lang="en-US" sz="9176" dirty="0"/>
              <a:t>Design</a:t>
            </a:r>
          </a:p>
        </p:txBody>
      </p:sp>
      <p:sp>
        <p:nvSpPr>
          <p:cNvPr id="14" name="TextBox 13"/>
          <p:cNvSpPr txBox="1"/>
          <p:nvPr/>
        </p:nvSpPr>
        <p:spPr>
          <a:xfrm>
            <a:off x="2386855" y="8072439"/>
            <a:ext cx="7617759" cy="1196223"/>
          </a:xfrm>
          <a:prstGeom prst="rect">
            <a:avLst/>
          </a:prstGeom>
          <a:noFill/>
        </p:spPr>
        <p:txBody>
          <a:bodyPr wrap="square" lIns="87374" tIns="43687" rIns="87374" bIns="43687" rtlCol="0">
            <a:spAutoFit/>
          </a:bodyPr>
          <a:lstStyle/>
          <a:p>
            <a:r>
              <a:rPr lang="en-US" sz="7200" dirty="0"/>
              <a:t>Insert Text</a:t>
            </a:r>
          </a:p>
        </p:txBody>
      </p:sp>
      <p:sp>
        <p:nvSpPr>
          <p:cNvPr id="15" name="TextBox 14"/>
          <p:cNvSpPr txBox="1"/>
          <p:nvPr/>
        </p:nvSpPr>
        <p:spPr>
          <a:xfrm>
            <a:off x="2386853" y="11572874"/>
            <a:ext cx="10502153" cy="1196223"/>
          </a:xfrm>
          <a:prstGeom prst="rect">
            <a:avLst/>
          </a:prstGeom>
          <a:noFill/>
        </p:spPr>
        <p:txBody>
          <a:bodyPr wrap="square" lIns="87374" tIns="43687" rIns="87374" bIns="43687" rtlCol="0">
            <a:spAutoFit/>
          </a:bodyPr>
          <a:lstStyle/>
          <a:p>
            <a:r>
              <a:rPr lang="en-US" sz="7200" dirty="0"/>
              <a:t>Insert Images/Objects</a:t>
            </a:r>
          </a:p>
        </p:txBody>
      </p:sp>
      <p:sp>
        <p:nvSpPr>
          <p:cNvPr id="16" name="TextBox 15"/>
          <p:cNvSpPr txBox="1"/>
          <p:nvPr/>
        </p:nvSpPr>
        <p:spPr>
          <a:xfrm>
            <a:off x="2238935" y="19780255"/>
            <a:ext cx="17750118" cy="1196223"/>
          </a:xfrm>
          <a:prstGeom prst="rect">
            <a:avLst/>
          </a:prstGeom>
          <a:noFill/>
        </p:spPr>
        <p:txBody>
          <a:bodyPr wrap="square" lIns="87374" tIns="43687" rIns="87374" bIns="43687" rtlCol="0">
            <a:spAutoFit/>
          </a:bodyPr>
          <a:lstStyle/>
          <a:p>
            <a:r>
              <a:rPr lang="en-US" sz="7200" dirty="0"/>
              <a:t>Insert slides from other Presentations</a:t>
            </a:r>
          </a:p>
        </p:txBody>
      </p:sp>
      <p:sp>
        <p:nvSpPr>
          <p:cNvPr id="17" name="TextBox 16"/>
          <p:cNvSpPr txBox="1"/>
          <p:nvPr/>
        </p:nvSpPr>
        <p:spPr>
          <a:xfrm>
            <a:off x="19027590" y="9072561"/>
            <a:ext cx="7617759" cy="739944"/>
          </a:xfrm>
          <a:prstGeom prst="rect">
            <a:avLst/>
          </a:prstGeom>
          <a:noFill/>
        </p:spPr>
        <p:txBody>
          <a:bodyPr wrap="square" lIns="87374" tIns="43687" rIns="87374" bIns="43687" rtlCol="0">
            <a:spAutoFit/>
          </a:bodyPr>
          <a:lstStyle/>
          <a:p>
            <a:r>
              <a:rPr lang="en-US" sz="4235" dirty="0"/>
              <a:t>Backgrounds</a:t>
            </a:r>
          </a:p>
        </p:txBody>
      </p:sp>
      <p:sp>
        <p:nvSpPr>
          <p:cNvPr id="18" name="TextBox 17"/>
          <p:cNvSpPr txBox="1"/>
          <p:nvPr/>
        </p:nvSpPr>
        <p:spPr>
          <a:xfrm>
            <a:off x="19027590" y="8072440"/>
            <a:ext cx="7617759" cy="1196223"/>
          </a:xfrm>
          <a:prstGeom prst="rect">
            <a:avLst/>
          </a:prstGeom>
          <a:noFill/>
        </p:spPr>
        <p:txBody>
          <a:bodyPr wrap="square" lIns="87374" tIns="43687" rIns="87374" bIns="43687" rtlCol="0">
            <a:spAutoFit/>
          </a:bodyPr>
          <a:lstStyle/>
          <a:p>
            <a:r>
              <a:rPr lang="en-US" sz="7200" dirty="0"/>
              <a:t>Contrast</a:t>
            </a:r>
          </a:p>
        </p:txBody>
      </p:sp>
      <p:sp>
        <p:nvSpPr>
          <p:cNvPr id="19" name="TextBox 18"/>
          <p:cNvSpPr txBox="1"/>
          <p:nvPr/>
        </p:nvSpPr>
        <p:spPr>
          <a:xfrm>
            <a:off x="19027588" y="16216313"/>
            <a:ext cx="12129247" cy="1196223"/>
          </a:xfrm>
          <a:prstGeom prst="rect">
            <a:avLst/>
          </a:prstGeom>
          <a:noFill/>
        </p:spPr>
        <p:txBody>
          <a:bodyPr wrap="square" lIns="87374" tIns="43687" rIns="87374" bIns="43687" rtlCol="0">
            <a:spAutoFit/>
          </a:bodyPr>
          <a:lstStyle/>
          <a:p>
            <a:r>
              <a:rPr lang="en-US" sz="7200" dirty="0"/>
              <a:t>Balance and Focus</a:t>
            </a:r>
          </a:p>
        </p:txBody>
      </p:sp>
      <p:sp>
        <p:nvSpPr>
          <p:cNvPr id="22" name="TextBox 21"/>
          <p:cNvSpPr txBox="1"/>
          <p:nvPr/>
        </p:nvSpPr>
        <p:spPr>
          <a:xfrm>
            <a:off x="12371296" y="23502940"/>
            <a:ext cx="20338676" cy="1196223"/>
          </a:xfrm>
          <a:prstGeom prst="rect">
            <a:avLst/>
          </a:prstGeom>
          <a:noFill/>
        </p:spPr>
        <p:txBody>
          <a:bodyPr wrap="square" lIns="87374" tIns="43687" rIns="87374" bIns="43687" rtlCol="0">
            <a:spAutoFit/>
          </a:bodyPr>
          <a:lstStyle/>
          <a:p>
            <a:r>
              <a:rPr lang="en-US" sz="7200" dirty="0"/>
              <a:t>Print Requests and MSC Graphics Technology Lab</a:t>
            </a:r>
          </a:p>
        </p:txBody>
      </p:sp>
      <p:sp>
        <p:nvSpPr>
          <p:cNvPr id="24" name="TextBox 23"/>
          <p:cNvSpPr txBox="1"/>
          <p:nvPr/>
        </p:nvSpPr>
        <p:spPr>
          <a:xfrm>
            <a:off x="4383743" y="20931189"/>
            <a:ext cx="11167782" cy="1989389"/>
          </a:xfrm>
          <a:prstGeom prst="rect">
            <a:avLst/>
          </a:prstGeom>
          <a:noFill/>
        </p:spPr>
        <p:txBody>
          <a:bodyPr wrap="square" lIns="87374" tIns="43687" rIns="87374" bIns="43687" rtlCol="0">
            <a:spAutoFit/>
          </a:bodyPr>
          <a:lstStyle/>
          <a:p>
            <a:r>
              <a:rPr lang="en-US" sz="2471" dirty="0"/>
              <a:t>To insert slides from another presentation and retain their background and formatting,  open the source presentation. In the (left) slide view panel, click on the slide you want to copy. Right click &gt;Edit&gt;Copy.  Go back to your poster presentation file. Click on the place in the poster where you want to position your copied slide.  On the Home tab, click on the dropdown arrow under Paste and click &gt;Paste Special</a:t>
            </a:r>
          </a:p>
        </p:txBody>
      </p:sp>
      <p:sp>
        <p:nvSpPr>
          <p:cNvPr id="26" name="TextBox 25"/>
          <p:cNvSpPr txBox="1"/>
          <p:nvPr/>
        </p:nvSpPr>
        <p:spPr>
          <a:xfrm>
            <a:off x="2386853" y="17002124"/>
            <a:ext cx="10058400" cy="1196223"/>
          </a:xfrm>
          <a:prstGeom prst="rect">
            <a:avLst/>
          </a:prstGeom>
          <a:noFill/>
        </p:spPr>
        <p:txBody>
          <a:bodyPr wrap="square" lIns="87374" tIns="43687" rIns="87374" bIns="43687" rtlCol="0">
            <a:spAutoFit/>
          </a:bodyPr>
          <a:lstStyle/>
          <a:p>
            <a:r>
              <a:rPr lang="en-US" sz="7200" dirty="0"/>
              <a:t>Resolution</a:t>
            </a:r>
          </a:p>
        </p:txBody>
      </p:sp>
      <p:sp>
        <p:nvSpPr>
          <p:cNvPr id="29" name="TextBox 28"/>
          <p:cNvSpPr txBox="1"/>
          <p:nvPr/>
        </p:nvSpPr>
        <p:spPr>
          <a:xfrm>
            <a:off x="19841135" y="4279048"/>
            <a:ext cx="10945906" cy="2423995"/>
          </a:xfrm>
          <a:prstGeom prst="rect">
            <a:avLst/>
          </a:prstGeom>
          <a:noFill/>
        </p:spPr>
        <p:txBody>
          <a:bodyPr wrap="square" lIns="87374" tIns="43687" rIns="87374" bIns="43687" rtlCol="0">
            <a:spAutoFit/>
          </a:bodyPr>
          <a:lstStyle/>
          <a:p>
            <a:r>
              <a:rPr lang="en-US" sz="2824" b="1" dirty="0"/>
              <a:t>Do not skip this step! </a:t>
            </a:r>
            <a:r>
              <a:rPr lang="en-US" sz="2471" dirty="0"/>
              <a:t>Create an outline of the content you want to include.  The outline will determine the structure and consequently the design  of your poster.  Once the outline is created, sketch a few blocks on paper to contain each outline topic. Add all your content, text, pictures, graphs, to the poster file, keeping items organized within the structure you created.  Choose a background, formatting and other design elements to complete the poster. </a:t>
            </a:r>
          </a:p>
        </p:txBody>
      </p:sp>
      <p:sp>
        <p:nvSpPr>
          <p:cNvPr id="30" name="TextBox 29"/>
          <p:cNvSpPr txBox="1"/>
          <p:nvPr/>
        </p:nvSpPr>
        <p:spPr>
          <a:xfrm>
            <a:off x="2386853" y="9144002"/>
            <a:ext cx="6952129" cy="1228924"/>
          </a:xfrm>
          <a:prstGeom prst="rect">
            <a:avLst/>
          </a:prstGeom>
          <a:noFill/>
        </p:spPr>
        <p:txBody>
          <a:bodyPr wrap="square" lIns="87374" tIns="43687" rIns="87374" bIns="43687" rtlCol="0">
            <a:spAutoFit/>
          </a:bodyPr>
          <a:lstStyle/>
          <a:p>
            <a:r>
              <a:rPr lang="en-US" sz="2471" dirty="0"/>
              <a:t>Create a title by inserting a text box. Click&gt;Insert tab&gt;Text Box. Click or click-and-drag where you want your text to be. Begin typing.  </a:t>
            </a:r>
          </a:p>
        </p:txBody>
      </p:sp>
      <p:sp>
        <p:nvSpPr>
          <p:cNvPr id="31" name="TextBox 30"/>
          <p:cNvSpPr txBox="1"/>
          <p:nvPr/>
        </p:nvSpPr>
        <p:spPr>
          <a:xfrm>
            <a:off x="19027588" y="12715874"/>
            <a:ext cx="1775012" cy="739944"/>
          </a:xfrm>
          <a:prstGeom prst="rect">
            <a:avLst/>
          </a:prstGeom>
          <a:noFill/>
        </p:spPr>
        <p:txBody>
          <a:bodyPr wrap="square" lIns="87374" tIns="43687" rIns="87374" bIns="43687" rtlCol="0">
            <a:spAutoFit/>
          </a:bodyPr>
          <a:lstStyle/>
          <a:p>
            <a:r>
              <a:rPr lang="en-US" sz="4235" dirty="0"/>
              <a:t>Order</a:t>
            </a:r>
            <a:r>
              <a:rPr lang="en-US" sz="3882" dirty="0"/>
              <a:t> </a:t>
            </a:r>
          </a:p>
        </p:txBody>
      </p:sp>
      <p:sp>
        <p:nvSpPr>
          <p:cNvPr id="32" name="TextBox 31"/>
          <p:cNvSpPr txBox="1"/>
          <p:nvPr/>
        </p:nvSpPr>
        <p:spPr>
          <a:xfrm>
            <a:off x="21911984" y="18645190"/>
            <a:ext cx="3623982" cy="685635"/>
          </a:xfrm>
          <a:prstGeom prst="rect">
            <a:avLst/>
          </a:prstGeom>
          <a:noFill/>
        </p:spPr>
        <p:txBody>
          <a:bodyPr wrap="square" lIns="87374" tIns="43687" rIns="87374" bIns="43687" rtlCol="0">
            <a:spAutoFit/>
          </a:bodyPr>
          <a:lstStyle/>
          <a:p>
            <a:r>
              <a:rPr lang="en-US" sz="3882" dirty="0"/>
              <a:t>Line Spacing</a:t>
            </a:r>
          </a:p>
        </p:txBody>
      </p:sp>
      <p:pic>
        <p:nvPicPr>
          <p:cNvPr id="1027" name="Picture 3"/>
          <p:cNvPicPr>
            <a:picLocks noChangeAspect="1" noChangeArrowheads="1"/>
          </p:cNvPicPr>
          <p:nvPr/>
        </p:nvPicPr>
        <p:blipFill>
          <a:blip r:embed="rId3"/>
          <a:srcRect r="15000" b="61307"/>
          <a:stretch>
            <a:fillRect/>
          </a:stretch>
        </p:blipFill>
        <p:spPr bwMode="auto">
          <a:xfrm>
            <a:off x="3052484" y="4357693"/>
            <a:ext cx="4659406" cy="1456062"/>
          </a:xfrm>
          <a:prstGeom prst="rect">
            <a:avLst/>
          </a:prstGeom>
          <a:noFill/>
          <a:ln w="9525">
            <a:solidFill>
              <a:srgbClr val="646290"/>
            </a:solidFill>
            <a:miter lim="800000"/>
            <a:headEnd/>
            <a:tailEnd/>
          </a:ln>
          <a:effectLst/>
        </p:spPr>
      </p:pic>
      <p:sp>
        <p:nvSpPr>
          <p:cNvPr id="38" name="TextBox 37"/>
          <p:cNvSpPr txBox="1"/>
          <p:nvPr/>
        </p:nvSpPr>
        <p:spPr>
          <a:xfrm>
            <a:off x="2682690" y="5857879"/>
            <a:ext cx="6138582" cy="468460"/>
          </a:xfrm>
          <a:prstGeom prst="rect">
            <a:avLst/>
          </a:prstGeom>
          <a:noFill/>
        </p:spPr>
        <p:txBody>
          <a:bodyPr wrap="square" lIns="87374" tIns="43687" rIns="87374" bIns="43687" rtlCol="0">
            <a:spAutoFit/>
          </a:bodyPr>
          <a:lstStyle/>
          <a:p>
            <a:r>
              <a:rPr lang="en-US" sz="2471" dirty="0"/>
              <a:t>Click File&gt; New &gt;Blank Presentation &gt; Create</a:t>
            </a:r>
          </a:p>
        </p:txBody>
      </p:sp>
      <p:sp>
        <p:nvSpPr>
          <p:cNvPr id="40" name="TextBox 39"/>
          <p:cNvSpPr txBox="1"/>
          <p:nvPr/>
        </p:nvSpPr>
        <p:spPr>
          <a:xfrm>
            <a:off x="14294225" y="4279055"/>
            <a:ext cx="4067735" cy="848692"/>
          </a:xfrm>
          <a:prstGeom prst="rect">
            <a:avLst/>
          </a:prstGeom>
          <a:noFill/>
        </p:spPr>
        <p:txBody>
          <a:bodyPr wrap="square" lIns="87374" tIns="43687" rIns="87374" bIns="43687" rtlCol="0">
            <a:spAutoFit/>
          </a:bodyPr>
          <a:lstStyle/>
          <a:p>
            <a:r>
              <a:rPr lang="en-US" sz="2471" dirty="0"/>
              <a:t>Click &gt;Design tab at the top of the screen, &gt;Page Setup</a:t>
            </a:r>
          </a:p>
        </p:txBody>
      </p:sp>
      <p:pic>
        <p:nvPicPr>
          <p:cNvPr id="1028" name="Picture 4"/>
          <p:cNvPicPr>
            <a:picLocks noChangeAspect="1" noChangeArrowheads="1"/>
          </p:cNvPicPr>
          <p:nvPr/>
        </p:nvPicPr>
        <p:blipFill>
          <a:blip r:embed="rId4"/>
          <a:srcRect r="20312" b="4546"/>
          <a:stretch>
            <a:fillRect/>
          </a:stretch>
        </p:blipFill>
        <p:spPr bwMode="auto">
          <a:xfrm>
            <a:off x="10300449" y="4357690"/>
            <a:ext cx="3771900" cy="2000252"/>
          </a:xfrm>
          <a:prstGeom prst="rect">
            <a:avLst/>
          </a:prstGeom>
          <a:noFill/>
          <a:ln w="9525">
            <a:solidFill>
              <a:srgbClr val="646290"/>
            </a:solidFill>
            <a:miter lim="800000"/>
            <a:headEnd/>
            <a:tailEnd/>
          </a:ln>
          <a:effectLst/>
        </p:spPr>
      </p:pic>
      <p:sp>
        <p:nvSpPr>
          <p:cNvPr id="42" name="TextBox 41"/>
          <p:cNvSpPr txBox="1"/>
          <p:nvPr/>
        </p:nvSpPr>
        <p:spPr>
          <a:xfrm>
            <a:off x="14294224" y="5072065"/>
            <a:ext cx="5325035" cy="1609156"/>
          </a:xfrm>
          <a:prstGeom prst="rect">
            <a:avLst/>
          </a:prstGeom>
          <a:noFill/>
        </p:spPr>
        <p:txBody>
          <a:bodyPr wrap="square" lIns="87374" tIns="43687" rIns="87374" bIns="43687" rtlCol="0">
            <a:spAutoFit/>
          </a:bodyPr>
          <a:lstStyle/>
          <a:p>
            <a:r>
              <a:rPr lang="en-US" sz="2471" dirty="0"/>
              <a:t>Type in poster size and orientation.  (Standard size is 40”w x 30”h</a:t>
            </a:r>
          </a:p>
          <a:p>
            <a:r>
              <a:rPr lang="en-US" sz="2471" dirty="0"/>
              <a:t>Conference/Chemistry </a:t>
            </a:r>
            <a:r>
              <a:rPr lang="en-US" sz="2471" dirty="0" err="1"/>
              <a:t>Dept</a:t>
            </a:r>
            <a:r>
              <a:rPr lang="en-US" sz="2471" dirty="0"/>
              <a:t> </a:t>
            </a:r>
          </a:p>
          <a:p>
            <a:r>
              <a:rPr lang="en-US" sz="2471" dirty="0"/>
              <a:t> size is 56” w x 40” h) &gt;OK</a:t>
            </a:r>
          </a:p>
        </p:txBody>
      </p:sp>
      <p:pic>
        <p:nvPicPr>
          <p:cNvPr id="1029" name="Picture 5"/>
          <p:cNvPicPr>
            <a:picLocks noChangeAspect="1" noChangeArrowheads="1"/>
          </p:cNvPicPr>
          <p:nvPr/>
        </p:nvPicPr>
        <p:blipFill>
          <a:blip r:embed="rId5"/>
          <a:srcRect/>
          <a:stretch>
            <a:fillRect/>
          </a:stretch>
        </p:blipFill>
        <p:spPr bwMode="auto">
          <a:xfrm>
            <a:off x="10448365" y="8429626"/>
            <a:ext cx="6968111" cy="1543052"/>
          </a:xfrm>
          <a:prstGeom prst="rect">
            <a:avLst/>
          </a:prstGeom>
          <a:noFill/>
          <a:ln w="9525">
            <a:solidFill>
              <a:srgbClr val="646290"/>
            </a:solid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0522323" y="12930187"/>
            <a:ext cx="6989111" cy="1389791"/>
          </a:xfrm>
          <a:prstGeom prst="rect">
            <a:avLst/>
          </a:prstGeom>
          <a:noFill/>
          <a:ln w="9525">
            <a:solidFill>
              <a:srgbClr val="646290"/>
            </a:solid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27458896" y="8429629"/>
            <a:ext cx="6582335" cy="2476638"/>
          </a:xfrm>
          <a:prstGeom prst="rect">
            <a:avLst/>
          </a:prstGeom>
          <a:noFill/>
          <a:ln w="9525">
            <a:solidFill>
              <a:srgbClr val="646290"/>
            </a:solidFill>
            <a:miter lim="800000"/>
            <a:headEnd/>
            <a:tailEnd/>
          </a:ln>
          <a:effectLst/>
        </p:spPr>
      </p:pic>
      <p:sp>
        <p:nvSpPr>
          <p:cNvPr id="47" name="TextBox 46"/>
          <p:cNvSpPr txBox="1"/>
          <p:nvPr/>
        </p:nvSpPr>
        <p:spPr>
          <a:xfrm>
            <a:off x="2238937" y="23502941"/>
            <a:ext cx="20338676" cy="1196223"/>
          </a:xfrm>
          <a:prstGeom prst="rect">
            <a:avLst/>
          </a:prstGeom>
          <a:noFill/>
        </p:spPr>
        <p:txBody>
          <a:bodyPr wrap="square" lIns="87374" tIns="43687" rIns="87374" bIns="43687" rtlCol="0">
            <a:spAutoFit/>
          </a:bodyPr>
          <a:lstStyle/>
          <a:p>
            <a:r>
              <a:rPr lang="en-US" sz="7200" dirty="0"/>
              <a:t>Tips</a:t>
            </a:r>
          </a:p>
        </p:txBody>
      </p:sp>
      <p:sp>
        <p:nvSpPr>
          <p:cNvPr id="48" name="TextBox 47"/>
          <p:cNvSpPr txBox="1"/>
          <p:nvPr/>
        </p:nvSpPr>
        <p:spPr>
          <a:xfrm>
            <a:off x="4235824" y="23717248"/>
            <a:ext cx="7987553" cy="903066"/>
          </a:xfrm>
          <a:prstGeom prst="rect">
            <a:avLst/>
          </a:prstGeom>
          <a:noFill/>
        </p:spPr>
        <p:txBody>
          <a:bodyPr wrap="square" lIns="87374" tIns="43687" rIns="87374" bIns="43687" rtlCol="0">
            <a:spAutoFit/>
          </a:bodyPr>
          <a:lstStyle/>
          <a:p>
            <a:r>
              <a:rPr lang="en-US" sz="2824" b="1" dirty="0"/>
              <a:t>Save your file </a:t>
            </a:r>
            <a:r>
              <a:rPr lang="en-US" sz="2471" dirty="0"/>
              <a:t>frequently. &gt;File &gt;PPT Options&gt;Save</a:t>
            </a:r>
          </a:p>
          <a:p>
            <a:r>
              <a:rPr lang="en-US" sz="2471" dirty="0"/>
              <a:t>&gt;Save to set auto–save timing.&gt;OK</a:t>
            </a:r>
          </a:p>
        </p:txBody>
      </p:sp>
      <p:sp>
        <p:nvSpPr>
          <p:cNvPr id="51" name="TextBox 50"/>
          <p:cNvSpPr txBox="1"/>
          <p:nvPr/>
        </p:nvSpPr>
        <p:spPr>
          <a:xfrm>
            <a:off x="2386855" y="10287000"/>
            <a:ext cx="15161559" cy="1228924"/>
          </a:xfrm>
          <a:prstGeom prst="rect">
            <a:avLst/>
          </a:prstGeom>
          <a:noFill/>
        </p:spPr>
        <p:txBody>
          <a:bodyPr wrap="square" lIns="87374" tIns="43687" rIns="87374" bIns="43687" rtlCol="0">
            <a:spAutoFit/>
          </a:bodyPr>
          <a:lstStyle/>
          <a:p>
            <a:r>
              <a:rPr lang="en-US" sz="2471" dirty="0"/>
              <a:t>To copy text from another document, make the text box first, then copy-and-paste into the text box.  Resize text box and font size as necessary.  To resize text box, click on block handles to adjust in one direction.  Hold shift and click on circle handles to resize in proportion. </a:t>
            </a:r>
          </a:p>
        </p:txBody>
      </p:sp>
      <p:sp>
        <p:nvSpPr>
          <p:cNvPr id="54" name="TextBox 53"/>
          <p:cNvSpPr txBox="1"/>
          <p:nvPr/>
        </p:nvSpPr>
        <p:spPr>
          <a:xfrm>
            <a:off x="2386853" y="12787313"/>
            <a:ext cx="7543800" cy="4651015"/>
          </a:xfrm>
          <a:prstGeom prst="rect">
            <a:avLst/>
          </a:prstGeom>
          <a:noFill/>
        </p:spPr>
        <p:txBody>
          <a:bodyPr wrap="square" lIns="87374" tIns="43687" rIns="87374" bIns="43687" rtlCol="0">
            <a:spAutoFit/>
          </a:bodyPr>
          <a:lstStyle/>
          <a:p>
            <a:r>
              <a:rPr lang="en-US" sz="2471" dirty="0"/>
              <a:t>Images can be added to the poster in two ways, Insert Picture from File or Copy-and-Paste.</a:t>
            </a:r>
          </a:p>
          <a:p>
            <a:r>
              <a:rPr lang="en-US" sz="2471" dirty="0"/>
              <a:t>To insert images,(.jpeg, .gif, .</a:t>
            </a:r>
            <a:r>
              <a:rPr lang="en-US" sz="2471" dirty="0" err="1"/>
              <a:t>png</a:t>
            </a:r>
            <a:r>
              <a:rPr lang="en-US" sz="2471" dirty="0"/>
              <a:t> formats) &gt;Insert tab &gt;Picture, then Browse to the current location of the image to select.  Alternately, to use the Copy-and-Paste method, right click on the on screen image, &gt;Copy. Click onto the active PowerPoint poster, right click for options and &gt;Paste.  </a:t>
            </a:r>
          </a:p>
          <a:p>
            <a:r>
              <a:rPr lang="en-US" sz="2471" dirty="0"/>
              <a:t>Images can be resized proportionally by using the round corner handles and dragging. Click and drag in the middle of the graphic to move it. Select the picture to edit it with options under the Format tab. </a:t>
            </a:r>
          </a:p>
        </p:txBody>
      </p:sp>
      <p:pic>
        <p:nvPicPr>
          <p:cNvPr id="1034" name="Picture 10"/>
          <p:cNvPicPr>
            <a:picLocks noChangeAspect="1" noChangeArrowheads="1"/>
          </p:cNvPicPr>
          <p:nvPr/>
        </p:nvPicPr>
        <p:blipFill>
          <a:blip r:embed="rId8"/>
          <a:srcRect/>
          <a:stretch>
            <a:fillRect/>
          </a:stretch>
        </p:blipFill>
        <p:spPr bwMode="auto">
          <a:xfrm>
            <a:off x="10152531" y="14644687"/>
            <a:ext cx="7321924" cy="1324920"/>
          </a:xfrm>
          <a:prstGeom prst="rect">
            <a:avLst/>
          </a:prstGeom>
          <a:noFill/>
          <a:ln w="9525">
            <a:solidFill>
              <a:srgbClr val="646290"/>
            </a:solidFill>
            <a:miter lim="800000"/>
            <a:headEnd/>
            <a:tailEnd/>
          </a:ln>
          <a:effectLst/>
        </p:spPr>
      </p:pic>
      <p:sp>
        <p:nvSpPr>
          <p:cNvPr id="56" name="TextBox 55"/>
          <p:cNvSpPr txBox="1"/>
          <p:nvPr/>
        </p:nvSpPr>
        <p:spPr>
          <a:xfrm>
            <a:off x="2386855" y="18073687"/>
            <a:ext cx="15161559" cy="1989389"/>
          </a:xfrm>
          <a:prstGeom prst="rect">
            <a:avLst/>
          </a:prstGeom>
          <a:noFill/>
        </p:spPr>
        <p:txBody>
          <a:bodyPr wrap="square" lIns="87374" tIns="43687" rIns="87374" bIns="43687" rtlCol="0">
            <a:spAutoFit/>
          </a:bodyPr>
          <a:lstStyle/>
          <a:p>
            <a:r>
              <a:rPr lang="en-US" sz="2471" dirty="0"/>
              <a:t>Low resolution pictures will be “grainy” when blown up to poster size.  When searching, look for images larger than 80k. Do not try to download an image from a search thumbnail.  Go to the source site to download. &gt;Right click image&gt;Save Picture As&gt; your folder. To check resolution at full final poster size, set your Zoom view to 100%. If the image needs considerable editing, such as transparency , color fade or close cropping,  ask the MSC staff for assistance in using Photoshop or Illustrator.</a:t>
            </a:r>
          </a:p>
        </p:txBody>
      </p:sp>
      <p:pic>
        <p:nvPicPr>
          <p:cNvPr id="1035" name="Picture 11"/>
          <p:cNvPicPr>
            <a:picLocks noChangeAspect="1" noChangeArrowheads="1"/>
          </p:cNvPicPr>
          <p:nvPr/>
        </p:nvPicPr>
        <p:blipFill>
          <a:blip r:embed="rId9"/>
          <a:srcRect/>
          <a:stretch>
            <a:fillRect/>
          </a:stretch>
        </p:blipFill>
        <p:spPr bwMode="auto">
          <a:xfrm>
            <a:off x="12519214" y="16930692"/>
            <a:ext cx="4542307" cy="895013"/>
          </a:xfrm>
          <a:prstGeom prst="rect">
            <a:avLst/>
          </a:prstGeom>
          <a:noFill/>
          <a:ln w="9525">
            <a:solidFill>
              <a:srgbClr val="646290"/>
            </a:solidFill>
            <a:miter lim="800000"/>
            <a:headEnd/>
            <a:tailEnd/>
          </a:ln>
          <a:effectLst/>
        </p:spPr>
      </p:pic>
      <p:pic>
        <p:nvPicPr>
          <p:cNvPr id="1036" name="Picture 12"/>
          <p:cNvPicPr>
            <a:picLocks noChangeAspect="1" noChangeArrowheads="1"/>
          </p:cNvPicPr>
          <p:nvPr/>
        </p:nvPicPr>
        <p:blipFill>
          <a:blip r:embed="rId10"/>
          <a:srcRect b="7408"/>
          <a:stretch>
            <a:fillRect/>
          </a:stretch>
        </p:blipFill>
        <p:spPr bwMode="auto">
          <a:xfrm>
            <a:off x="15838066" y="20859754"/>
            <a:ext cx="1710346" cy="1785935"/>
          </a:xfrm>
          <a:prstGeom prst="rect">
            <a:avLst/>
          </a:prstGeom>
          <a:noFill/>
          <a:ln w="9525">
            <a:solidFill>
              <a:srgbClr val="646290"/>
            </a:solidFill>
            <a:miter lim="800000"/>
            <a:headEnd/>
            <a:tailEnd/>
          </a:ln>
          <a:effectLst/>
        </p:spPr>
      </p:pic>
      <p:pic>
        <p:nvPicPr>
          <p:cNvPr id="1037" name="Picture 13"/>
          <p:cNvPicPr>
            <a:picLocks noChangeAspect="1" noChangeArrowheads="1"/>
          </p:cNvPicPr>
          <p:nvPr/>
        </p:nvPicPr>
        <p:blipFill>
          <a:blip r:embed="rId11"/>
          <a:srcRect/>
          <a:stretch>
            <a:fillRect/>
          </a:stretch>
        </p:blipFill>
        <p:spPr bwMode="auto">
          <a:xfrm>
            <a:off x="2534772" y="20859757"/>
            <a:ext cx="1581491" cy="1714500"/>
          </a:xfrm>
          <a:prstGeom prst="rect">
            <a:avLst/>
          </a:prstGeom>
          <a:noFill/>
          <a:ln w="9525">
            <a:solidFill>
              <a:srgbClr val="646290"/>
            </a:solidFill>
            <a:miter lim="800000"/>
            <a:headEnd/>
            <a:tailEnd/>
          </a:ln>
          <a:effectLst/>
        </p:spPr>
      </p:pic>
      <p:sp>
        <p:nvSpPr>
          <p:cNvPr id="61" name="TextBox 60"/>
          <p:cNvSpPr txBox="1"/>
          <p:nvPr/>
        </p:nvSpPr>
        <p:spPr>
          <a:xfrm>
            <a:off x="18953631" y="19288122"/>
            <a:ext cx="2736476" cy="2369621"/>
          </a:xfrm>
          <a:prstGeom prst="rect">
            <a:avLst/>
          </a:prstGeom>
          <a:noFill/>
        </p:spPr>
        <p:txBody>
          <a:bodyPr wrap="square" lIns="87374" tIns="43687" rIns="87374" bIns="43687" rtlCol="0">
            <a:spAutoFit/>
          </a:bodyPr>
          <a:lstStyle/>
          <a:p>
            <a:r>
              <a:rPr lang="en-US" sz="2471" dirty="0"/>
              <a:t>You can change the color of the text, the edge, and the fill as well as other options in the Home tab.</a:t>
            </a:r>
          </a:p>
        </p:txBody>
      </p:sp>
      <p:sp>
        <p:nvSpPr>
          <p:cNvPr id="62" name="TextBox 61"/>
          <p:cNvSpPr txBox="1"/>
          <p:nvPr/>
        </p:nvSpPr>
        <p:spPr>
          <a:xfrm>
            <a:off x="2386854" y="24574500"/>
            <a:ext cx="9836524" cy="848692"/>
          </a:xfrm>
          <a:prstGeom prst="rect">
            <a:avLst/>
          </a:prstGeom>
          <a:noFill/>
        </p:spPr>
        <p:txBody>
          <a:bodyPr wrap="square" lIns="87374" tIns="43687" rIns="87374" bIns="43687" rtlCol="0">
            <a:spAutoFit/>
          </a:bodyPr>
          <a:lstStyle/>
          <a:p>
            <a:r>
              <a:rPr lang="en-US" sz="2471" dirty="0"/>
              <a:t>Proofread twice and ask someone not familiar with the project to read it again. MSC cannot reprint  posters for spelling mistakes. </a:t>
            </a:r>
          </a:p>
        </p:txBody>
      </p:sp>
      <p:pic>
        <p:nvPicPr>
          <p:cNvPr id="2" name="Picture 3"/>
          <p:cNvPicPr>
            <a:picLocks noChangeAspect="1" noChangeArrowheads="1"/>
          </p:cNvPicPr>
          <p:nvPr/>
        </p:nvPicPr>
        <p:blipFill>
          <a:blip r:embed="rId12" cstate="print"/>
          <a:srcRect/>
          <a:stretch>
            <a:fillRect/>
          </a:stretch>
        </p:blipFill>
        <p:spPr bwMode="auto">
          <a:xfrm>
            <a:off x="31156837" y="4143378"/>
            <a:ext cx="3032312" cy="2092101"/>
          </a:xfrm>
          <a:prstGeom prst="rect">
            <a:avLst/>
          </a:prstGeom>
          <a:noFill/>
          <a:ln w="9525">
            <a:solidFill>
              <a:srgbClr val="646290"/>
            </a:solidFill>
            <a:miter lim="800000"/>
            <a:headEnd/>
            <a:tailEnd/>
          </a:ln>
          <a:effectLst/>
        </p:spPr>
      </p:pic>
      <p:sp>
        <p:nvSpPr>
          <p:cNvPr id="50" name="TextBox 49"/>
          <p:cNvSpPr txBox="1"/>
          <p:nvPr/>
        </p:nvSpPr>
        <p:spPr>
          <a:xfrm>
            <a:off x="19027590" y="9786941"/>
            <a:ext cx="7765676" cy="1228924"/>
          </a:xfrm>
          <a:prstGeom prst="rect">
            <a:avLst/>
          </a:prstGeom>
          <a:noFill/>
        </p:spPr>
        <p:txBody>
          <a:bodyPr wrap="square" lIns="87374" tIns="43687" rIns="87374" bIns="43687" rtlCol="0">
            <a:spAutoFit/>
          </a:bodyPr>
          <a:lstStyle/>
          <a:p>
            <a:r>
              <a:rPr lang="en-US" sz="2471" dirty="0"/>
              <a:t>From the Design tab, click &gt;Background Styles &gt;Format Background.  Select Fill for a solid color; Fill Effects to create a gradient; or Picture to select an image.  </a:t>
            </a:r>
          </a:p>
        </p:txBody>
      </p:sp>
      <p:sp>
        <p:nvSpPr>
          <p:cNvPr id="52" name="TextBox 51"/>
          <p:cNvSpPr txBox="1"/>
          <p:nvPr/>
        </p:nvSpPr>
        <p:spPr>
          <a:xfrm>
            <a:off x="19027590" y="10929939"/>
            <a:ext cx="15013641" cy="1989389"/>
          </a:xfrm>
          <a:prstGeom prst="rect">
            <a:avLst/>
          </a:prstGeom>
          <a:noFill/>
        </p:spPr>
        <p:txBody>
          <a:bodyPr wrap="square" lIns="87374" tIns="43687" rIns="87374" bIns="43687" rtlCol="0">
            <a:spAutoFit/>
          </a:bodyPr>
          <a:lstStyle/>
          <a:p>
            <a:r>
              <a:rPr lang="en-US" sz="2471" dirty="0"/>
              <a:t>High contrast between the text and the immediate background makes the text the focal point and easier to read.  The best backgrounds are either very dark or very light with text in the opposite value.  Mid range background colors/values or busy images make it harder for the reader to distinguish the text.  To correct this, consider putting an outline, glow or shadow around the text, fade out the background image or place the text in a high contrast box over the background. </a:t>
            </a:r>
          </a:p>
        </p:txBody>
      </p:sp>
      <p:sp>
        <p:nvSpPr>
          <p:cNvPr id="53" name="TextBox 52"/>
          <p:cNvSpPr txBox="1"/>
          <p:nvPr/>
        </p:nvSpPr>
        <p:spPr>
          <a:xfrm>
            <a:off x="19027588" y="13287380"/>
            <a:ext cx="3993776" cy="2369621"/>
          </a:xfrm>
          <a:prstGeom prst="rect">
            <a:avLst/>
          </a:prstGeom>
          <a:noFill/>
        </p:spPr>
        <p:txBody>
          <a:bodyPr wrap="square" lIns="87374" tIns="43687" rIns="87374" bIns="43687" rtlCol="0">
            <a:spAutoFit/>
          </a:bodyPr>
          <a:lstStyle/>
          <a:p>
            <a:r>
              <a:rPr lang="en-US" sz="2471" dirty="0"/>
              <a:t>To place an image, text box or graphic in front or behind another, right click on the object and select bring to front, bring forward, send to back or send backward.</a:t>
            </a:r>
          </a:p>
        </p:txBody>
      </p:sp>
      <p:sp>
        <p:nvSpPr>
          <p:cNvPr id="55" name="TextBox 54"/>
          <p:cNvSpPr txBox="1"/>
          <p:nvPr/>
        </p:nvSpPr>
        <p:spPr>
          <a:xfrm>
            <a:off x="23228449" y="12715874"/>
            <a:ext cx="3845859" cy="739944"/>
          </a:xfrm>
          <a:prstGeom prst="rect">
            <a:avLst/>
          </a:prstGeom>
          <a:noFill/>
        </p:spPr>
        <p:txBody>
          <a:bodyPr wrap="square" lIns="87374" tIns="43687" rIns="87374" bIns="43687" rtlCol="0">
            <a:spAutoFit/>
          </a:bodyPr>
          <a:lstStyle/>
          <a:p>
            <a:r>
              <a:rPr lang="en-US" sz="4235" dirty="0"/>
              <a:t>Shadows</a:t>
            </a:r>
          </a:p>
        </p:txBody>
      </p:sp>
      <p:sp>
        <p:nvSpPr>
          <p:cNvPr id="57" name="TextBox 56"/>
          <p:cNvSpPr txBox="1"/>
          <p:nvPr/>
        </p:nvSpPr>
        <p:spPr>
          <a:xfrm>
            <a:off x="27976606" y="12715874"/>
            <a:ext cx="3283772" cy="739944"/>
          </a:xfrm>
          <a:prstGeom prst="rect">
            <a:avLst/>
          </a:prstGeom>
          <a:noFill/>
        </p:spPr>
        <p:txBody>
          <a:bodyPr wrap="square" lIns="87374" tIns="43687" rIns="87374" bIns="43687" rtlCol="0">
            <a:spAutoFit/>
          </a:bodyPr>
          <a:lstStyle/>
          <a:p>
            <a:r>
              <a:rPr lang="en-US" sz="3882" dirty="0"/>
              <a:t> </a:t>
            </a:r>
            <a:r>
              <a:rPr lang="en-US" sz="4235" dirty="0"/>
              <a:t>Outlines</a:t>
            </a:r>
          </a:p>
        </p:txBody>
      </p:sp>
      <p:sp>
        <p:nvSpPr>
          <p:cNvPr id="58" name="TextBox 57"/>
          <p:cNvSpPr txBox="1"/>
          <p:nvPr/>
        </p:nvSpPr>
        <p:spPr>
          <a:xfrm>
            <a:off x="23169284" y="13287379"/>
            <a:ext cx="4807324" cy="2369621"/>
          </a:xfrm>
          <a:prstGeom prst="rect">
            <a:avLst/>
          </a:prstGeom>
          <a:noFill/>
        </p:spPr>
        <p:txBody>
          <a:bodyPr wrap="square" lIns="87374" tIns="43687" rIns="87374" bIns="43687" rtlCol="0">
            <a:spAutoFit/>
          </a:bodyPr>
          <a:lstStyle/>
          <a:p>
            <a:r>
              <a:rPr lang="en-US" sz="2471" dirty="0"/>
              <a:t>The shadow icon on the font formatting toolbar (Home tab) is very limited.  To shadow text or images, click &gt;Shape Effects on the Drawing toolbar (Home tab) and select the shadow style desired. </a:t>
            </a:r>
          </a:p>
        </p:txBody>
      </p:sp>
      <p:sp>
        <p:nvSpPr>
          <p:cNvPr id="59" name="TextBox 58"/>
          <p:cNvSpPr txBox="1"/>
          <p:nvPr/>
        </p:nvSpPr>
        <p:spPr>
          <a:xfrm>
            <a:off x="28124525" y="13287376"/>
            <a:ext cx="5546912" cy="2369621"/>
          </a:xfrm>
          <a:prstGeom prst="rect">
            <a:avLst/>
          </a:prstGeom>
          <a:noFill/>
        </p:spPr>
        <p:txBody>
          <a:bodyPr wrap="square" lIns="87374" tIns="43687" rIns="87374" bIns="43687" rtlCol="0">
            <a:spAutoFit/>
          </a:bodyPr>
          <a:lstStyle/>
          <a:p>
            <a:r>
              <a:rPr lang="en-US" sz="2471" dirty="0"/>
              <a:t>Text Boxes, Images, and  other graphic elements can be outlined to group and distinguish objects from their background. Click &gt;Shape Outline on the Drawing tools Format tab and select the line color and style desired. </a:t>
            </a:r>
          </a:p>
        </p:txBody>
      </p:sp>
      <p:sp>
        <p:nvSpPr>
          <p:cNvPr id="60" name="TextBox 59"/>
          <p:cNvSpPr txBox="1"/>
          <p:nvPr/>
        </p:nvSpPr>
        <p:spPr>
          <a:xfrm>
            <a:off x="19027590" y="15644813"/>
            <a:ext cx="15013641" cy="414150"/>
          </a:xfrm>
          <a:prstGeom prst="rect">
            <a:avLst/>
          </a:prstGeom>
          <a:ln>
            <a:solidFill>
              <a:schemeClr val="tx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lIns="87374" tIns="43687" rIns="87374" bIns="43687" rtlCol="0">
            <a:spAutoFit/>
          </a:bodyPr>
          <a:lstStyle/>
          <a:p>
            <a:pPr algn="ctr"/>
            <a:r>
              <a:rPr lang="en-US" sz="2118" dirty="0"/>
              <a:t>SHORTCUT:  Right click object &gt;Format Shape and choose Fill, Line, Shadow, Picture or Text box formatting options.</a:t>
            </a:r>
          </a:p>
        </p:txBody>
      </p:sp>
      <p:sp>
        <p:nvSpPr>
          <p:cNvPr id="63" name="TextBox 62"/>
          <p:cNvSpPr txBox="1"/>
          <p:nvPr/>
        </p:nvSpPr>
        <p:spPr>
          <a:xfrm>
            <a:off x="27089100" y="16430626"/>
            <a:ext cx="6952129" cy="848692"/>
          </a:xfrm>
          <a:prstGeom prst="rect">
            <a:avLst/>
          </a:prstGeom>
          <a:noFill/>
        </p:spPr>
        <p:txBody>
          <a:bodyPr wrap="square" lIns="87374" tIns="43687" rIns="87374" bIns="43687" rtlCol="0">
            <a:spAutoFit/>
          </a:bodyPr>
          <a:lstStyle/>
          <a:p>
            <a:r>
              <a:rPr lang="en-US" sz="2471" dirty="0"/>
              <a:t>White (empty) space is an essential design tool. </a:t>
            </a:r>
          </a:p>
          <a:p>
            <a:r>
              <a:rPr lang="en-US" sz="2471" dirty="0"/>
              <a:t>Use it to cushion text boxes from one another.   </a:t>
            </a:r>
          </a:p>
        </p:txBody>
      </p:sp>
      <p:sp>
        <p:nvSpPr>
          <p:cNvPr id="64" name="TextBox 63"/>
          <p:cNvSpPr txBox="1"/>
          <p:nvPr/>
        </p:nvSpPr>
        <p:spPr>
          <a:xfrm>
            <a:off x="2386853" y="25378006"/>
            <a:ext cx="8431306" cy="1228924"/>
          </a:xfrm>
          <a:prstGeom prst="rect">
            <a:avLst/>
          </a:prstGeom>
          <a:noFill/>
        </p:spPr>
        <p:txBody>
          <a:bodyPr wrap="square" lIns="87374" tIns="43687" rIns="87374" bIns="43687" rtlCol="0">
            <a:spAutoFit/>
          </a:bodyPr>
          <a:lstStyle/>
          <a:p>
            <a:r>
              <a:rPr lang="en-US" sz="2471" dirty="0"/>
              <a:t>Create separate Text Boxes for each unit of text, allowing them to be moved independently from each other.</a:t>
            </a:r>
          </a:p>
          <a:p>
            <a:endParaRPr lang="en-US" sz="2471" dirty="0"/>
          </a:p>
        </p:txBody>
      </p:sp>
      <p:sp>
        <p:nvSpPr>
          <p:cNvPr id="65" name="TextBox 64"/>
          <p:cNvSpPr txBox="1"/>
          <p:nvPr/>
        </p:nvSpPr>
        <p:spPr>
          <a:xfrm>
            <a:off x="19027590" y="17216441"/>
            <a:ext cx="15013641" cy="1609156"/>
          </a:xfrm>
          <a:prstGeom prst="rect">
            <a:avLst/>
          </a:prstGeom>
          <a:noFill/>
        </p:spPr>
        <p:txBody>
          <a:bodyPr wrap="square" lIns="87374" tIns="43687" rIns="87374" bIns="43687" rtlCol="0">
            <a:spAutoFit/>
          </a:bodyPr>
          <a:lstStyle/>
          <a:p>
            <a:r>
              <a:rPr lang="en-US" sz="2471" dirty="0"/>
              <a:t>Margins will group objects and allow the eye to rest between units. Items aligned with one another create a sense of organization and balance.  Angles created by white space, color change  and image content direct the eye.  If content is organized in a grid, it is essential to give the reader a direction to follow by grouping rows or columns closer together.    </a:t>
            </a:r>
          </a:p>
        </p:txBody>
      </p:sp>
      <p:sp>
        <p:nvSpPr>
          <p:cNvPr id="66" name="TextBox 65"/>
          <p:cNvSpPr txBox="1"/>
          <p:nvPr/>
        </p:nvSpPr>
        <p:spPr>
          <a:xfrm>
            <a:off x="21838023" y="19288126"/>
            <a:ext cx="4289612" cy="2749853"/>
          </a:xfrm>
          <a:prstGeom prst="rect">
            <a:avLst/>
          </a:prstGeom>
          <a:noFill/>
        </p:spPr>
        <p:txBody>
          <a:bodyPr wrap="square" lIns="87374" tIns="43687" rIns="87374" bIns="43687" rtlCol="0">
            <a:spAutoFit/>
          </a:bodyPr>
          <a:lstStyle/>
          <a:p>
            <a:r>
              <a:rPr lang="en-US" sz="2471" dirty="0"/>
              <a:t>To specify the spacing between lines within a text box, click on the line spacing icon on the Paragraph toolbar (Home tab), </a:t>
            </a:r>
          </a:p>
          <a:p>
            <a:r>
              <a:rPr lang="en-US" sz="2471" dirty="0"/>
              <a:t>&gt; Line Spacing Options, choose</a:t>
            </a:r>
          </a:p>
          <a:p>
            <a:r>
              <a:rPr lang="en-US" sz="2471" dirty="0"/>
              <a:t>Exactly and specify height.</a:t>
            </a:r>
          </a:p>
          <a:p>
            <a:endParaRPr lang="en-US" sz="2471" dirty="0"/>
          </a:p>
        </p:txBody>
      </p:sp>
      <p:sp>
        <p:nvSpPr>
          <p:cNvPr id="68" name="TextBox 67"/>
          <p:cNvSpPr txBox="1"/>
          <p:nvPr/>
        </p:nvSpPr>
        <p:spPr>
          <a:xfrm>
            <a:off x="25979719" y="18645191"/>
            <a:ext cx="4659406" cy="685635"/>
          </a:xfrm>
          <a:prstGeom prst="rect">
            <a:avLst/>
          </a:prstGeom>
          <a:noFill/>
        </p:spPr>
        <p:txBody>
          <a:bodyPr wrap="square" lIns="87374" tIns="43687" rIns="87374" bIns="43687" rtlCol="0">
            <a:spAutoFit/>
          </a:bodyPr>
          <a:lstStyle/>
          <a:p>
            <a:pPr algn="ctr"/>
            <a:r>
              <a:rPr lang="en-US" sz="3882" dirty="0"/>
              <a:t>Align and Distribute</a:t>
            </a:r>
          </a:p>
        </p:txBody>
      </p:sp>
      <p:sp>
        <p:nvSpPr>
          <p:cNvPr id="71" name="TextBox 70"/>
          <p:cNvSpPr txBox="1"/>
          <p:nvPr/>
        </p:nvSpPr>
        <p:spPr>
          <a:xfrm>
            <a:off x="18879672" y="18645190"/>
            <a:ext cx="3476065" cy="685635"/>
          </a:xfrm>
          <a:prstGeom prst="rect">
            <a:avLst/>
          </a:prstGeom>
          <a:noFill/>
        </p:spPr>
        <p:txBody>
          <a:bodyPr wrap="square" lIns="87374" tIns="43687" rIns="87374" bIns="43687" rtlCol="0">
            <a:spAutoFit/>
          </a:bodyPr>
          <a:lstStyle/>
          <a:p>
            <a:r>
              <a:rPr lang="en-US" sz="3882" dirty="0"/>
              <a:t>Format Text</a:t>
            </a:r>
          </a:p>
        </p:txBody>
      </p:sp>
      <p:pic>
        <p:nvPicPr>
          <p:cNvPr id="3" name="Picture 4"/>
          <p:cNvPicPr>
            <a:picLocks noChangeAspect="1" noChangeArrowheads="1"/>
          </p:cNvPicPr>
          <p:nvPr/>
        </p:nvPicPr>
        <p:blipFill>
          <a:blip r:embed="rId13"/>
          <a:srcRect/>
          <a:stretch>
            <a:fillRect/>
          </a:stretch>
        </p:blipFill>
        <p:spPr bwMode="auto">
          <a:xfrm>
            <a:off x="23760953" y="21931313"/>
            <a:ext cx="1775012" cy="1146713"/>
          </a:xfrm>
          <a:prstGeom prst="rect">
            <a:avLst/>
          </a:prstGeom>
          <a:noFill/>
          <a:ln w="9525">
            <a:solidFill>
              <a:srgbClr val="646290"/>
            </a:solidFill>
            <a:miter lim="800000"/>
            <a:headEnd/>
            <a:tailEnd/>
          </a:ln>
          <a:effectLst/>
        </p:spPr>
      </p:pic>
      <p:pic>
        <p:nvPicPr>
          <p:cNvPr id="4" name="Picture 5"/>
          <p:cNvPicPr>
            <a:picLocks noChangeAspect="1" noChangeArrowheads="1"/>
          </p:cNvPicPr>
          <p:nvPr/>
        </p:nvPicPr>
        <p:blipFill>
          <a:blip r:embed="rId14"/>
          <a:srcRect/>
          <a:stretch>
            <a:fillRect/>
          </a:stretch>
        </p:blipFill>
        <p:spPr bwMode="auto">
          <a:xfrm>
            <a:off x="21985943" y="21931315"/>
            <a:ext cx="1616587" cy="1215618"/>
          </a:xfrm>
          <a:prstGeom prst="rect">
            <a:avLst/>
          </a:prstGeom>
          <a:noFill/>
          <a:ln w="9525">
            <a:solidFill>
              <a:srgbClr val="646290"/>
            </a:solidFill>
            <a:miter lim="800000"/>
            <a:headEnd/>
            <a:tailEnd/>
          </a:ln>
          <a:effectLst/>
        </p:spPr>
      </p:pic>
      <p:pic>
        <p:nvPicPr>
          <p:cNvPr id="6" name="Picture 6"/>
          <p:cNvPicPr>
            <a:picLocks noChangeAspect="1" noChangeArrowheads="1"/>
          </p:cNvPicPr>
          <p:nvPr/>
        </p:nvPicPr>
        <p:blipFill>
          <a:blip r:embed="rId15"/>
          <a:srcRect/>
          <a:stretch>
            <a:fillRect/>
          </a:stretch>
        </p:blipFill>
        <p:spPr bwMode="auto">
          <a:xfrm>
            <a:off x="19175507" y="21501325"/>
            <a:ext cx="1848971" cy="1774560"/>
          </a:xfrm>
          <a:prstGeom prst="rect">
            <a:avLst/>
          </a:prstGeom>
          <a:noFill/>
          <a:ln w="9525">
            <a:solidFill>
              <a:srgbClr val="646290"/>
            </a:solidFill>
            <a:miter lim="800000"/>
            <a:headEnd/>
            <a:tailEnd/>
          </a:ln>
          <a:effectLst/>
        </p:spPr>
      </p:pic>
      <p:pic>
        <p:nvPicPr>
          <p:cNvPr id="12" name="Picture 7"/>
          <p:cNvPicPr>
            <a:picLocks noChangeAspect="1" noChangeArrowheads="1"/>
          </p:cNvPicPr>
          <p:nvPr/>
        </p:nvPicPr>
        <p:blipFill>
          <a:blip r:embed="rId16"/>
          <a:srcRect/>
          <a:stretch>
            <a:fillRect/>
          </a:stretch>
        </p:blipFill>
        <p:spPr bwMode="auto">
          <a:xfrm>
            <a:off x="10818159" y="25074561"/>
            <a:ext cx="718631" cy="1071565"/>
          </a:xfrm>
          <a:prstGeom prst="rect">
            <a:avLst/>
          </a:prstGeom>
          <a:noFill/>
          <a:ln w="9525">
            <a:noFill/>
            <a:miter lim="800000"/>
            <a:headEnd/>
            <a:tailEnd/>
          </a:ln>
          <a:effectLst/>
        </p:spPr>
      </p:pic>
      <p:sp>
        <p:nvSpPr>
          <p:cNvPr id="75" name="TextBox 74"/>
          <p:cNvSpPr txBox="1"/>
          <p:nvPr/>
        </p:nvSpPr>
        <p:spPr>
          <a:xfrm>
            <a:off x="26053678" y="19288124"/>
            <a:ext cx="7617759" cy="1609156"/>
          </a:xfrm>
          <a:prstGeom prst="rect">
            <a:avLst/>
          </a:prstGeom>
          <a:noFill/>
        </p:spPr>
        <p:txBody>
          <a:bodyPr wrap="square" lIns="87374" tIns="43687" rIns="87374" bIns="43687" rtlCol="0">
            <a:spAutoFit/>
          </a:bodyPr>
          <a:lstStyle/>
          <a:p>
            <a:r>
              <a:rPr lang="en-US" sz="2471" dirty="0"/>
              <a:t>To display drawing guides, click &gt;View and check off the Grid and Guides box. </a:t>
            </a:r>
          </a:p>
          <a:p>
            <a:r>
              <a:rPr lang="en-US" sz="2471" dirty="0"/>
              <a:t>To display the ruler, go to the View menu and select Ruler.</a:t>
            </a:r>
          </a:p>
          <a:p>
            <a:endParaRPr lang="en-US" sz="2471" dirty="0"/>
          </a:p>
        </p:txBody>
      </p:sp>
      <p:sp>
        <p:nvSpPr>
          <p:cNvPr id="78" name="TextBox 77"/>
          <p:cNvSpPr txBox="1"/>
          <p:nvPr/>
        </p:nvSpPr>
        <p:spPr>
          <a:xfrm>
            <a:off x="26053678" y="20645443"/>
            <a:ext cx="7617759" cy="1609156"/>
          </a:xfrm>
          <a:prstGeom prst="rect">
            <a:avLst/>
          </a:prstGeom>
          <a:noFill/>
        </p:spPr>
        <p:txBody>
          <a:bodyPr wrap="square" lIns="87374" tIns="43687" rIns="87374" bIns="43687" rtlCol="0">
            <a:spAutoFit/>
          </a:bodyPr>
          <a:lstStyle/>
          <a:p>
            <a:r>
              <a:rPr lang="en-US" sz="2471" dirty="0"/>
              <a:t>Move guides to measure distance from center for precise alignment. Snap option is also available. Position guides, drag objects close to guide so it snaps into alignment.</a:t>
            </a:r>
          </a:p>
          <a:p>
            <a:endParaRPr lang="en-US" sz="2471" dirty="0"/>
          </a:p>
        </p:txBody>
      </p:sp>
      <p:sp>
        <p:nvSpPr>
          <p:cNvPr id="79" name="TextBox 78"/>
          <p:cNvSpPr txBox="1"/>
          <p:nvPr/>
        </p:nvSpPr>
        <p:spPr>
          <a:xfrm>
            <a:off x="26053678" y="22002754"/>
            <a:ext cx="8061512" cy="1609156"/>
          </a:xfrm>
          <a:prstGeom prst="rect">
            <a:avLst/>
          </a:prstGeom>
          <a:noFill/>
        </p:spPr>
        <p:txBody>
          <a:bodyPr wrap="square" lIns="87374" tIns="43687" rIns="87374" bIns="43687" rtlCol="0">
            <a:spAutoFit/>
          </a:bodyPr>
          <a:lstStyle/>
          <a:p>
            <a:r>
              <a:rPr lang="en-US" sz="2471" dirty="0"/>
              <a:t>Arrange objects on the slide individually or group objects to allow them to be aligned as one unit.  </a:t>
            </a:r>
          </a:p>
          <a:p>
            <a:r>
              <a:rPr lang="en-US" sz="2471" dirty="0"/>
              <a:t>On the Drawing  tools Format tab, click &gt;Arrange &gt;Align to distribute.</a:t>
            </a:r>
          </a:p>
        </p:txBody>
      </p:sp>
      <p:sp>
        <p:nvSpPr>
          <p:cNvPr id="73" name="TextBox 72"/>
          <p:cNvSpPr txBox="1"/>
          <p:nvPr/>
        </p:nvSpPr>
        <p:spPr>
          <a:xfrm>
            <a:off x="12519212" y="24530345"/>
            <a:ext cx="21448059" cy="2152382"/>
          </a:xfrm>
          <a:prstGeom prst="rect">
            <a:avLst/>
          </a:prstGeom>
          <a:noFill/>
        </p:spPr>
        <p:txBody>
          <a:bodyPr wrap="square" lIns="87374" tIns="43687" rIns="87374" bIns="43687" rtlCol="0">
            <a:spAutoFit/>
          </a:bodyPr>
          <a:lstStyle/>
          <a:p>
            <a:r>
              <a:rPr lang="en-US" sz="2471" dirty="0"/>
              <a:t>MSC Graphics is located beyond Circulation, room 105, Main Deck, Nimitz  Library .  Hours are Mon-Thurs 0730-2245, Fri 1900-2200, during the academic term.  </a:t>
            </a:r>
          </a:p>
          <a:p>
            <a:r>
              <a:rPr lang="en-US" sz="2471" dirty="0"/>
              <a:t>Bring your files on a </a:t>
            </a:r>
            <a:r>
              <a:rPr lang="en-US" sz="2471" dirty="0" err="1"/>
              <a:t>cd</a:t>
            </a:r>
            <a:r>
              <a:rPr lang="en-US" sz="2471" dirty="0"/>
              <a:t>, by email or short term file-sharing.  Sign into the lab, fill out a poster request form and allow for 15 minutes to sit with a graphic artist to review your file. Please proofread content before requesting printing.  There are NO REPRINTS.</a:t>
            </a:r>
          </a:p>
          <a:p>
            <a:endParaRPr lang="en-US" sz="1059" dirty="0"/>
          </a:p>
          <a:p>
            <a:r>
              <a:rPr lang="en-US" sz="2471" dirty="0"/>
              <a:t>MSC will not be able to print  posters at the last minute. Please allow three business days for printing.</a:t>
            </a:r>
          </a:p>
          <a:p>
            <a:endParaRPr lang="en-US" sz="2471" dirty="0"/>
          </a:p>
        </p:txBody>
      </p:sp>
      <p:sp>
        <p:nvSpPr>
          <p:cNvPr id="81" name="TextBox 80"/>
          <p:cNvSpPr txBox="1"/>
          <p:nvPr/>
        </p:nvSpPr>
        <p:spPr>
          <a:xfrm>
            <a:off x="25979720" y="25646067"/>
            <a:ext cx="8209429" cy="522833"/>
          </a:xfrm>
          <a:prstGeom prst="rect">
            <a:avLst/>
          </a:prstGeom>
          <a:solidFill>
            <a:srgbClr val="9292C4"/>
          </a:solidFill>
        </p:spPr>
        <p:txBody>
          <a:bodyPr wrap="square" lIns="87374" tIns="43687" rIns="87374" bIns="43687" rtlCol="0">
            <a:spAutoFit/>
          </a:bodyPr>
          <a:lstStyle/>
          <a:p>
            <a:pPr algn="r"/>
            <a:r>
              <a:rPr lang="en-US" sz="2824" dirty="0"/>
              <a:t>Phone:  410-293-5857,  Email:  mscgraphics@usna.edu</a:t>
            </a:r>
          </a:p>
        </p:txBody>
      </p:sp>
    </p:spTree>
    <p:extLst>
      <p:ext uri="{BB962C8B-B14F-4D97-AF65-F5344CB8AC3E}">
        <p14:creationId xmlns:p14="http://schemas.microsoft.com/office/powerpoint/2010/main" val="31537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0"/>
          <p:cNvSpPr>
            <a:spLocks noChangeArrowheads="1"/>
          </p:cNvSpPr>
          <p:nvPr/>
        </p:nvSpPr>
        <p:spPr bwMode="auto">
          <a:xfrm>
            <a:off x="0" y="0"/>
            <a:ext cx="36576000" cy="27432000"/>
          </a:xfrm>
          <a:prstGeom prst="rect">
            <a:avLst/>
          </a:prstGeom>
          <a:solidFill>
            <a:schemeClr val="tx2">
              <a:lumMod val="20000"/>
              <a:lumOff val="80000"/>
            </a:schemeClr>
          </a:solidFill>
          <a:ln w="25400" algn="ctr">
            <a:noFill/>
            <a:miter lim="800000"/>
            <a:headEnd/>
            <a:tailEnd/>
          </a:ln>
        </p:spPr>
        <p:txBody>
          <a:bodyPr lIns="352655" tIns="176326" rIns="352655" bIns="176326" anchor="ctr"/>
          <a:lstStyle/>
          <a:p>
            <a:pPr algn="ctr"/>
            <a:endParaRPr lang="en-US" sz="6938">
              <a:solidFill>
                <a:srgbClr val="D1E4FF"/>
              </a:solidFill>
              <a:latin typeface="Calibri" pitchFamily="34" charset="0"/>
            </a:endParaRPr>
          </a:p>
        </p:txBody>
      </p:sp>
      <p:sp>
        <p:nvSpPr>
          <p:cNvPr id="4099" name="Rectangle 49"/>
          <p:cNvSpPr>
            <a:spLocks noChangeArrowheads="1"/>
          </p:cNvSpPr>
          <p:nvPr/>
        </p:nvSpPr>
        <p:spPr bwMode="auto">
          <a:xfrm>
            <a:off x="0" y="0"/>
            <a:ext cx="36576000" cy="4133854"/>
          </a:xfrm>
          <a:prstGeom prst="rect">
            <a:avLst/>
          </a:prstGeom>
          <a:solidFill>
            <a:srgbClr val="0067B6"/>
          </a:solidFill>
          <a:ln>
            <a:noFill/>
          </a:ln>
          <a:extLst/>
        </p:spPr>
        <p:txBody>
          <a:bodyPr lIns="352655" tIns="176326" rIns="352655" bIns="176326" anchor="ctr"/>
          <a:lstStyle/>
          <a:p>
            <a:pPr algn="ctr"/>
            <a:endParaRPr lang="en-US" sz="6938">
              <a:solidFill>
                <a:srgbClr val="FFFFFF"/>
              </a:solidFill>
              <a:latin typeface="Calibri" pitchFamily="34" charset="0"/>
            </a:endParaRPr>
          </a:p>
        </p:txBody>
      </p:sp>
      <p:sp>
        <p:nvSpPr>
          <p:cNvPr id="4100" name="Rectangle 42"/>
          <p:cNvSpPr>
            <a:spLocks noChangeArrowheads="1"/>
          </p:cNvSpPr>
          <p:nvPr/>
        </p:nvSpPr>
        <p:spPr bwMode="auto">
          <a:xfrm>
            <a:off x="528638" y="4953000"/>
            <a:ext cx="8486775" cy="4876800"/>
          </a:xfrm>
          <a:prstGeom prst="rect">
            <a:avLst/>
          </a:prstGeom>
          <a:solidFill>
            <a:schemeClr val="bg1"/>
          </a:solidFill>
          <a:ln w="38100" algn="ctr">
            <a:solidFill>
              <a:srgbClr val="254061"/>
            </a:solidFill>
            <a:miter lim="800000"/>
            <a:headEnd/>
            <a:tailEnd/>
          </a:ln>
        </p:spPr>
        <p:txBody>
          <a:bodyPr lIns="352655" tIns="176326" rIns="352655" bIns="176326" anchor="ctr"/>
          <a:lstStyle/>
          <a:p>
            <a:pPr algn="ctr"/>
            <a:endParaRPr lang="en-US" sz="6188">
              <a:solidFill>
                <a:srgbClr val="FFFFFF"/>
              </a:solidFill>
              <a:latin typeface="Calibri" pitchFamily="34" charset="0"/>
            </a:endParaRPr>
          </a:p>
        </p:txBody>
      </p:sp>
      <p:sp>
        <p:nvSpPr>
          <p:cNvPr id="4101" name="Rectangle 43"/>
          <p:cNvSpPr>
            <a:spLocks noChangeArrowheads="1"/>
          </p:cNvSpPr>
          <p:nvPr/>
        </p:nvSpPr>
        <p:spPr bwMode="auto">
          <a:xfrm>
            <a:off x="528638" y="10439400"/>
            <a:ext cx="8486775" cy="4876800"/>
          </a:xfrm>
          <a:prstGeom prst="rect">
            <a:avLst/>
          </a:prstGeom>
          <a:solidFill>
            <a:schemeClr val="bg1"/>
          </a:solidFill>
          <a:ln w="38100" algn="ctr">
            <a:solidFill>
              <a:srgbClr val="254061"/>
            </a:solidFill>
            <a:miter lim="800000"/>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2" name="Rectangle 44"/>
          <p:cNvSpPr>
            <a:spLocks noChangeArrowheads="1"/>
          </p:cNvSpPr>
          <p:nvPr/>
        </p:nvSpPr>
        <p:spPr bwMode="auto">
          <a:xfrm>
            <a:off x="528638" y="15925800"/>
            <a:ext cx="8486775" cy="11277600"/>
          </a:xfrm>
          <a:prstGeom prst="rect">
            <a:avLst/>
          </a:prstGeom>
          <a:solidFill>
            <a:schemeClr val="bg1"/>
          </a:solidFill>
          <a:ln w="38100" algn="ctr">
            <a:solidFill>
              <a:srgbClr val="254061"/>
            </a:solidFill>
            <a:miter lim="800000"/>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3" name="Rectangle 45"/>
          <p:cNvSpPr>
            <a:spLocks noChangeArrowheads="1"/>
          </p:cNvSpPr>
          <p:nvPr/>
        </p:nvSpPr>
        <p:spPr bwMode="auto">
          <a:xfrm>
            <a:off x="27560588" y="21107400"/>
            <a:ext cx="8486775" cy="6096000"/>
          </a:xfrm>
          <a:prstGeom prst="rect">
            <a:avLst/>
          </a:prstGeom>
          <a:solidFill>
            <a:schemeClr val="bg1"/>
          </a:solidFill>
          <a:ln w="38100" algn="ctr">
            <a:solidFill>
              <a:srgbClr val="254061"/>
            </a:solidFill>
            <a:miter lim="800000"/>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4" name="Rectangle 46"/>
          <p:cNvSpPr>
            <a:spLocks noChangeArrowheads="1"/>
          </p:cNvSpPr>
          <p:nvPr/>
        </p:nvSpPr>
        <p:spPr bwMode="auto">
          <a:xfrm>
            <a:off x="27560588" y="14097002"/>
            <a:ext cx="8486775" cy="6235700"/>
          </a:xfrm>
          <a:prstGeom prst="rect">
            <a:avLst/>
          </a:prstGeom>
          <a:solidFill>
            <a:schemeClr val="bg1"/>
          </a:solidFill>
          <a:ln w="38100" algn="ctr">
            <a:solidFill>
              <a:srgbClr val="254061"/>
            </a:solidFill>
            <a:miter lim="800000"/>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5" name="Rectangle 47"/>
          <p:cNvSpPr>
            <a:spLocks noChangeArrowheads="1"/>
          </p:cNvSpPr>
          <p:nvPr/>
        </p:nvSpPr>
        <p:spPr bwMode="auto">
          <a:xfrm>
            <a:off x="27560588" y="4953000"/>
            <a:ext cx="8486775" cy="8229600"/>
          </a:xfrm>
          <a:prstGeom prst="rect">
            <a:avLst/>
          </a:prstGeom>
          <a:solidFill>
            <a:schemeClr val="bg1"/>
          </a:solidFill>
          <a:ln w="38100" algn="ctr">
            <a:solidFill>
              <a:srgbClr val="254061"/>
            </a:solidFill>
            <a:miter lim="800000"/>
            <a:headEnd/>
            <a:tailEnd/>
          </a:ln>
        </p:spPr>
        <p:txBody>
          <a:bodyPr lIns="352655" tIns="176326" rIns="352655" bIns="176326" anchor="ctr"/>
          <a:lstStyle/>
          <a:p>
            <a:pPr algn="ctr"/>
            <a:endParaRPr lang="en-US" sz="6938" dirty="0">
              <a:solidFill>
                <a:srgbClr val="FFFFFF"/>
              </a:solidFill>
              <a:latin typeface="Calibri" pitchFamily="34" charset="0"/>
            </a:endParaRPr>
          </a:p>
        </p:txBody>
      </p:sp>
      <p:sp>
        <p:nvSpPr>
          <p:cNvPr id="4106" name="Rectangle 48"/>
          <p:cNvSpPr>
            <a:spLocks noChangeArrowheads="1"/>
          </p:cNvSpPr>
          <p:nvPr/>
        </p:nvSpPr>
        <p:spPr bwMode="auto">
          <a:xfrm>
            <a:off x="18478500" y="4953000"/>
            <a:ext cx="8801100" cy="22250400"/>
          </a:xfrm>
          <a:prstGeom prst="rect">
            <a:avLst/>
          </a:prstGeom>
          <a:solidFill>
            <a:schemeClr val="bg1"/>
          </a:solidFill>
          <a:ln w="38100" algn="ctr">
            <a:solidFill>
              <a:srgbClr val="254061"/>
            </a:solidFill>
            <a:miter lim="800000"/>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7" name="TextBox 24"/>
          <p:cNvSpPr txBox="1">
            <a:spLocks noChangeArrowheads="1"/>
          </p:cNvSpPr>
          <p:nvPr/>
        </p:nvSpPr>
        <p:spPr bwMode="auto">
          <a:xfrm>
            <a:off x="27546300" y="21107402"/>
            <a:ext cx="88011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938" b="1" dirty="0">
                <a:latin typeface="Calibri" pitchFamily="34" charset="0"/>
              </a:rPr>
              <a:t>Team Members</a:t>
            </a:r>
          </a:p>
        </p:txBody>
      </p:sp>
      <p:sp>
        <p:nvSpPr>
          <p:cNvPr id="4108" name="TextBox 25"/>
          <p:cNvSpPr txBox="1">
            <a:spLocks noChangeArrowheads="1"/>
          </p:cNvSpPr>
          <p:nvPr/>
        </p:nvSpPr>
        <p:spPr bwMode="auto">
          <a:xfrm>
            <a:off x="27560588" y="14141455"/>
            <a:ext cx="8486775"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a:latin typeface="Calibri" pitchFamily="34" charset="0"/>
              </a:rPr>
              <a:t>References</a:t>
            </a:r>
          </a:p>
        </p:txBody>
      </p:sp>
      <p:sp>
        <p:nvSpPr>
          <p:cNvPr id="4109" name="TextBox 26"/>
          <p:cNvSpPr txBox="1">
            <a:spLocks noChangeArrowheads="1"/>
          </p:cNvSpPr>
          <p:nvPr/>
        </p:nvSpPr>
        <p:spPr bwMode="auto">
          <a:xfrm>
            <a:off x="27560588" y="4953002"/>
            <a:ext cx="8486775"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latin typeface="Calibri" pitchFamily="34" charset="0"/>
              </a:rPr>
              <a:t>Conclusion</a:t>
            </a:r>
          </a:p>
        </p:txBody>
      </p:sp>
      <p:sp>
        <p:nvSpPr>
          <p:cNvPr id="4110" name="TextBox 23"/>
          <p:cNvSpPr txBox="1">
            <a:spLocks noChangeArrowheads="1"/>
          </p:cNvSpPr>
          <p:nvPr/>
        </p:nvSpPr>
        <p:spPr bwMode="auto">
          <a:xfrm>
            <a:off x="18516600" y="4953002"/>
            <a:ext cx="87630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latin typeface="Calibri" pitchFamily="34" charset="0"/>
              </a:rPr>
              <a:t>Results</a:t>
            </a:r>
          </a:p>
        </p:txBody>
      </p:sp>
      <p:sp>
        <p:nvSpPr>
          <p:cNvPr id="4111" name="TextBox 22"/>
          <p:cNvSpPr txBox="1">
            <a:spLocks noChangeArrowheads="1"/>
          </p:cNvSpPr>
          <p:nvPr/>
        </p:nvSpPr>
        <p:spPr bwMode="auto">
          <a:xfrm>
            <a:off x="533400" y="15925802"/>
            <a:ext cx="85344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938" b="1" dirty="0">
                <a:latin typeface="Calibri" pitchFamily="34" charset="0"/>
              </a:rPr>
              <a:t>System Setup</a:t>
            </a:r>
          </a:p>
        </p:txBody>
      </p:sp>
      <p:sp>
        <p:nvSpPr>
          <p:cNvPr id="4112" name="TextBox 21"/>
          <p:cNvSpPr txBox="1">
            <a:spLocks noChangeArrowheads="1"/>
          </p:cNvSpPr>
          <p:nvPr/>
        </p:nvSpPr>
        <p:spPr bwMode="auto">
          <a:xfrm>
            <a:off x="533400" y="10439400"/>
            <a:ext cx="85344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938" b="1" dirty="0">
                <a:latin typeface="Calibri" pitchFamily="34" charset="0"/>
              </a:rPr>
              <a:t>Core Flight System</a:t>
            </a:r>
          </a:p>
        </p:txBody>
      </p:sp>
      <p:sp>
        <p:nvSpPr>
          <p:cNvPr id="4113" name="TextBox 20"/>
          <p:cNvSpPr txBox="1">
            <a:spLocks noChangeArrowheads="1"/>
          </p:cNvSpPr>
          <p:nvPr/>
        </p:nvSpPr>
        <p:spPr bwMode="auto">
          <a:xfrm>
            <a:off x="533400" y="4953002"/>
            <a:ext cx="8482013"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938" b="1" dirty="0">
                <a:latin typeface="Calibri" pitchFamily="34" charset="0"/>
              </a:rPr>
              <a:t>Research Question</a:t>
            </a:r>
          </a:p>
        </p:txBody>
      </p:sp>
      <p:sp>
        <p:nvSpPr>
          <p:cNvPr id="4116" name="Rectangle 27"/>
          <p:cNvSpPr>
            <a:spLocks noChangeArrowheads="1"/>
          </p:cNvSpPr>
          <p:nvPr/>
        </p:nvSpPr>
        <p:spPr bwMode="auto">
          <a:xfrm>
            <a:off x="9372600" y="4953000"/>
            <a:ext cx="8801100" cy="22250400"/>
          </a:xfrm>
          <a:prstGeom prst="rect">
            <a:avLst/>
          </a:prstGeom>
          <a:solidFill>
            <a:schemeClr val="bg1"/>
          </a:solidFill>
          <a:ln w="38100" algn="ctr">
            <a:solidFill>
              <a:srgbClr val="254061"/>
            </a:solidFill>
            <a:miter lim="800000"/>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17" name="TextBox 28"/>
          <p:cNvSpPr txBox="1">
            <a:spLocks noChangeArrowheads="1"/>
          </p:cNvSpPr>
          <p:nvPr/>
        </p:nvSpPr>
        <p:spPr bwMode="auto">
          <a:xfrm>
            <a:off x="9372600" y="4953002"/>
            <a:ext cx="88011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latin typeface="Calibri" pitchFamily="34" charset="0"/>
              </a:rPr>
              <a:t>Methods</a:t>
            </a:r>
          </a:p>
        </p:txBody>
      </p:sp>
      <p:sp>
        <p:nvSpPr>
          <p:cNvPr id="4118" name="TextBox 6"/>
          <p:cNvSpPr txBox="1">
            <a:spLocks noChangeArrowheads="1"/>
          </p:cNvSpPr>
          <p:nvPr/>
        </p:nvSpPr>
        <p:spPr bwMode="auto">
          <a:xfrm>
            <a:off x="3582590" y="0"/>
            <a:ext cx="29182219" cy="201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0781" dirty="0">
                <a:solidFill>
                  <a:schemeClr val="bg1"/>
                </a:solidFill>
                <a:latin typeface="Calibri" pitchFamily="34" charset="0"/>
              </a:rPr>
              <a:t>cFS Pentest: Hacking Satellites</a:t>
            </a:r>
          </a:p>
        </p:txBody>
      </p:sp>
      <p:sp>
        <p:nvSpPr>
          <p:cNvPr id="4119" name="TextBox 7"/>
          <p:cNvSpPr txBox="1">
            <a:spLocks noChangeArrowheads="1"/>
          </p:cNvSpPr>
          <p:nvPr/>
        </p:nvSpPr>
        <p:spPr bwMode="auto">
          <a:xfrm>
            <a:off x="4038600" y="1516098"/>
            <a:ext cx="28356354" cy="237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938" dirty="0">
                <a:solidFill>
                  <a:schemeClr val="bg1"/>
                </a:solidFill>
                <a:latin typeface="Calibri" pitchFamily="34" charset="0"/>
              </a:rPr>
              <a:t>MIDN 1/C Adrian Schalk and Luke Brodnik</a:t>
            </a:r>
          </a:p>
          <a:p>
            <a:pPr algn="ctr" eaLnBrk="1" hangingPunct="1"/>
            <a:r>
              <a:rPr lang="en-US" sz="6188" dirty="0">
                <a:solidFill>
                  <a:schemeClr val="bg1"/>
                </a:solidFill>
                <a:latin typeface="Calibri" pitchFamily="34" charset="0"/>
              </a:rPr>
              <a:t>Professor Dane Brown and CDR Croteau, SCY</a:t>
            </a:r>
          </a:p>
        </p:txBody>
      </p:sp>
      <p:sp>
        <p:nvSpPr>
          <p:cNvPr id="4120" name="Text Box 24"/>
          <p:cNvSpPr txBox="1">
            <a:spLocks noChangeArrowheads="1"/>
          </p:cNvSpPr>
          <p:nvPr/>
        </p:nvSpPr>
        <p:spPr bwMode="auto">
          <a:xfrm>
            <a:off x="842963" y="6324600"/>
            <a:ext cx="7858125" cy="331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b="1" dirty="0">
                <a:latin typeface="Garamond" pitchFamily="2" charset="0"/>
              </a:rPr>
              <a:t>What are the present and potential security vulnerabilities in NASA’s open source Core Flight Software (cFS) in a configured Satellite and how can it be reduced?</a:t>
            </a:r>
          </a:p>
        </p:txBody>
      </p:sp>
      <p:sp>
        <p:nvSpPr>
          <p:cNvPr id="4121" name="Text Box 25"/>
          <p:cNvSpPr txBox="1">
            <a:spLocks noChangeArrowheads="1"/>
          </p:cNvSpPr>
          <p:nvPr/>
        </p:nvSpPr>
        <p:spPr bwMode="auto">
          <a:xfrm>
            <a:off x="10001250" y="6477002"/>
            <a:ext cx="7543800" cy="20109106"/>
          </a:xfrm>
          <a:prstGeom prst="rect">
            <a:avLst/>
          </a:prstGeom>
          <a:solidFill>
            <a:srgbClr val="EAEDF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n-US" sz="3469" dirty="0"/>
              <a:t>After extensive review of the manuals and GitHub page for cFS we determined that the most likely vector for an attack would be through the software BUS.</a:t>
            </a:r>
          </a:p>
          <a:p>
            <a:pPr eaLnBrk="1" hangingPunct="1">
              <a:spcBef>
                <a:spcPct val="50000"/>
              </a:spcBef>
              <a:buFontTx/>
              <a:buAutoNum type="arabicPeriod"/>
            </a:pPr>
            <a:endParaRPr lang="en-US" sz="3469" dirty="0"/>
          </a:p>
          <a:p>
            <a:pPr eaLnBrk="1" hangingPunct="1">
              <a:spcBef>
                <a:spcPct val="50000"/>
              </a:spcBef>
              <a:buFontTx/>
              <a:buAutoNum type="arabicPeriod"/>
            </a:pPr>
            <a:endParaRPr lang="en-US" sz="3469" dirty="0"/>
          </a:p>
          <a:p>
            <a:pPr eaLnBrk="1" hangingPunct="1">
              <a:spcBef>
                <a:spcPct val="50000"/>
              </a:spcBef>
              <a:buFontTx/>
              <a:buAutoNum type="arabicPeriod"/>
            </a:pPr>
            <a:endParaRPr lang="en-US" sz="3469" dirty="0"/>
          </a:p>
          <a:p>
            <a:pPr eaLnBrk="1" hangingPunct="1">
              <a:spcBef>
                <a:spcPct val="50000"/>
              </a:spcBef>
              <a:buFontTx/>
              <a:buAutoNum type="arabicPeriod"/>
            </a:pPr>
            <a:endParaRPr lang="en-US" sz="3469" dirty="0"/>
          </a:p>
          <a:p>
            <a:pPr eaLnBrk="1" hangingPunct="1">
              <a:spcBef>
                <a:spcPct val="50000"/>
              </a:spcBef>
              <a:buFontTx/>
              <a:buAutoNum type="arabicPeriod"/>
            </a:pPr>
            <a:endParaRPr lang="en-US" sz="3469" dirty="0"/>
          </a:p>
          <a:p>
            <a:pPr eaLnBrk="1" hangingPunct="1">
              <a:spcBef>
                <a:spcPct val="50000"/>
              </a:spcBef>
              <a:buFontTx/>
              <a:buAutoNum type="arabicPeriod"/>
            </a:pPr>
            <a:endParaRPr lang="en-US" sz="3469" dirty="0"/>
          </a:p>
          <a:p>
            <a:pPr eaLnBrk="1" hangingPunct="1">
              <a:spcBef>
                <a:spcPct val="50000"/>
              </a:spcBef>
              <a:buFontTx/>
              <a:buAutoNum type="arabicPeriod"/>
            </a:pPr>
            <a:r>
              <a:rPr lang="en-US" sz="3469" dirty="0"/>
              <a:t>The BUS on the cFS has no permissions required, no authentication needed for communication and no integrity check.</a:t>
            </a:r>
          </a:p>
          <a:p>
            <a:pPr eaLnBrk="1" hangingPunct="1">
              <a:spcBef>
                <a:spcPct val="50000"/>
              </a:spcBef>
              <a:buFontTx/>
              <a:buAutoNum type="arabicPeriod"/>
            </a:pPr>
            <a:r>
              <a:rPr lang="en-US" sz="3469" dirty="0"/>
              <a:t>Using </a:t>
            </a:r>
            <a:r>
              <a:rPr lang="en-US" sz="3469" dirty="0" err="1"/>
              <a:t>OpenSatKit</a:t>
            </a:r>
            <a:r>
              <a:rPr lang="en-US" sz="3469" dirty="0"/>
              <a:t> to simulate a satellite running cFS we ran Wireshark to intercept the communications between the ground station and the satellite</a:t>
            </a:r>
          </a:p>
          <a:p>
            <a:pPr eaLnBrk="1" hangingPunct="1">
              <a:spcBef>
                <a:spcPct val="50000"/>
              </a:spcBef>
              <a:buFontTx/>
              <a:buAutoNum type="arabicPeriod"/>
            </a:pPr>
            <a:r>
              <a:rPr lang="en-US" sz="3469" dirty="0"/>
              <a:t>Using the info obtained from </a:t>
            </a:r>
            <a:r>
              <a:rPr lang="en-US" sz="3469" dirty="0" err="1"/>
              <a:t>wireshark</a:t>
            </a:r>
            <a:r>
              <a:rPr lang="en-US" sz="3469" dirty="0"/>
              <a:t> and fuzzing software we sent fuzzing communications to the satellite.</a:t>
            </a:r>
          </a:p>
          <a:p>
            <a:pPr marL="0" indent="0" eaLnBrk="1" hangingPunct="1">
              <a:spcBef>
                <a:spcPct val="50000"/>
              </a:spcBef>
            </a:pPr>
            <a:endParaRPr lang="en-US" sz="3469" dirty="0"/>
          </a:p>
          <a:p>
            <a:pPr eaLnBrk="1" hangingPunct="1">
              <a:spcBef>
                <a:spcPct val="50000"/>
              </a:spcBef>
              <a:buFontTx/>
              <a:buAutoNum type="arabicPeriod"/>
            </a:pPr>
            <a:endParaRPr lang="en-US" sz="3469" dirty="0"/>
          </a:p>
          <a:p>
            <a:pPr eaLnBrk="1" hangingPunct="1">
              <a:spcBef>
                <a:spcPct val="50000"/>
              </a:spcBef>
              <a:buFontTx/>
              <a:buAutoNum type="arabicPeriod"/>
            </a:pPr>
            <a:endParaRPr lang="en-US" sz="3469" dirty="0"/>
          </a:p>
          <a:p>
            <a:pPr eaLnBrk="1" hangingPunct="1">
              <a:spcBef>
                <a:spcPct val="50000"/>
              </a:spcBef>
              <a:buFontTx/>
              <a:buAutoNum type="arabicPeriod"/>
            </a:pPr>
            <a:endParaRPr lang="en-US" sz="3469" dirty="0"/>
          </a:p>
          <a:p>
            <a:pPr marL="0" indent="0" eaLnBrk="1" hangingPunct="1">
              <a:spcBef>
                <a:spcPct val="50000"/>
              </a:spcBef>
            </a:pPr>
            <a:endParaRPr lang="en-US" sz="3469" dirty="0"/>
          </a:p>
        </p:txBody>
      </p:sp>
      <p:sp>
        <p:nvSpPr>
          <p:cNvPr id="4122" name="Text Box 26"/>
          <p:cNvSpPr txBox="1">
            <a:spLocks noChangeArrowheads="1"/>
          </p:cNvSpPr>
          <p:nvPr/>
        </p:nvSpPr>
        <p:spPr bwMode="auto">
          <a:xfrm>
            <a:off x="842963" y="17449802"/>
            <a:ext cx="7858125" cy="947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3844" dirty="0"/>
          </a:p>
        </p:txBody>
      </p:sp>
      <p:sp>
        <p:nvSpPr>
          <p:cNvPr id="4124" name="Text Box 28"/>
          <p:cNvSpPr txBox="1">
            <a:spLocks noChangeArrowheads="1"/>
          </p:cNvSpPr>
          <p:nvPr/>
        </p:nvSpPr>
        <p:spPr bwMode="auto">
          <a:xfrm>
            <a:off x="19074714" y="6477002"/>
            <a:ext cx="7543800" cy="19091328"/>
          </a:xfrm>
          <a:prstGeom prst="rect">
            <a:avLst/>
          </a:prstGeom>
          <a:solidFill>
            <a:srgbClr val="EAEDF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594" dirty="0"/>
              <a:t>Will list the vulnerabilities that we found, and potential mitigation for them.</a:t>
            </a:r>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a:p>
            <a:pPr eaLnBrk="1" hangingPunct="1">
              <a:spcBef>
                <a:spcPct val="50000"/>
              </a:spcBef>
            </a:pPr>
            <a:endParaRPr lang="en-US" sz="4594" dirty="0"/>
          </a:p>
        </p:txBody>
      </p:sp>
      <p:sp>
        <p:nvSpPr>
          <p:cNvPr id="4126" name="Text Box 30"/>
          <p:cNvSpPr txBox="1">
            <a:spLocks noChangeArrowheads="1"/>
          </p:cNvSpPr>
          <p:nvPr/>
        </p:nvSpPr>
        <p:spPr bwMode="auto">
          <a:xfrm>
            <a:off x="28032075" y="15316200"/>
            <a:ext cx="7543800" cy="487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dirty="0"/>
              <a:t>Use correct citation style for your department. </a:t>
            </a:r>
          </a:p>
          <a:p>
            <a:pPr eaLnBrk="1" hangingPunct="1">
              <a:spcBef>
                <a:spcPct val="50000"/>
              </a:spcBef>
            </a:pPr>
            <a:r>
              <a:rPr lang="en-US" sz="3844" dirty="0"/>
              <a:t>Ask a reference librarian /library subject specialist for assistance. </a:t>
            </a:r>
            <a:r>
              <a:rPr lang="en-US" sz="4125" dirty="0">
                <a:hlinkClick r:id="rId2"/>
              </a:rPr>
              <a:t>http://www.usna.edu/Library/reference/liaison.html</a:t>
            </a:r>
            <a:endParaRPr lang="en-US" sz="3844" dirty="0"/>
          </a:p>
        </p:txBody>
      </p:sp>
      <p:sp>
        <p:nvSpPr>
          <p:cNvPr id="4128" name="Text Box 32"/>
          <p:cNvSpPr txBox="1">
            <a:spLocks noChangeArrowheads="1"/>
          </p:cNvSpPr>
          <p:nvPr/>
        </p:nvSpPr>
        <p:spPr bwMode="auto">
          <a:xfrm>
            <a:off x="1066800" y="11734800"/>
            <a:ext cx="7543800" cy="331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dirty="0"/>
              <a:t>The core Flight System (cFS) is a platform and project independent reusable software framework and set of reusable software applications. </a:t>
            </a:r>
          </a:p>
        </p:txBody>
      </p:sp>
      <p:cxnSp>
        <p:nvCxnSpPr>
          <p:cNvPr id="3" name="Straight Connector 2"/>
          <p:cNvCxnSpPr/>
          <p:nvPr/>
        </p:nvCxnSpPr>
        <p:spPr>
          <a:xfrm>
            <a:off x="0" y="4138258"/>
            <a:ext cx="36576000" cy="0"/>
          </a:xfrm>
          <a:prstGeom prst="line">
            <a:avLst/>
          </a:prstGeom>
          <a:ln w="152400">
            <a:solidFill>
              <a:srgbClr val="005493"/>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951" y="169137"/>
            <a:ext cx="3251449" cy="4691443"/>
          </a:xfrm>
          <a:prstGeom prst="rect">
            <a:avLst/>
          </a:prstGeom>
        </p:spPr>
      </p:pic>
      <p:sp>
        <p:nvSpPr>
          <p:cNvPr id="2" name="Oval 1">
            <a:extLst>
              <a:ext uri="{FF2B5EF4-FFF2-40B4-BE49-F238E27FC236}">
                <a16:creationId xmlns:a16="http://schemas.microsoft.com/office/drawing/2014/main" id="{D7BA04AB-632E-4A83-A3E0-0A91984C3C21}"/>
              </a:ext>
            </a:extLst>
          </p:cNvPr>
          <p:cNvSpPr/>
          <p:nvPr/>
        </p:nvSpPr>
        <p:spPr>
          <a:xfrm>
            <a:off x="31661100" y="762779"/>
            <a:ext cx="4064499" cy="40644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lh3.googleusercontent.com/qs0Z3D-5X_mggMlZaHIoFWBZmnAHq7TjzsZsogni3f0NxSKEpXqYtEMLoIGJVyQmfhC4RHhq-fJJlZXi4DR2AZKfd6UJGbWgr3pUEPb7oB4UKel_Exiv9UwXYh1eIl3YweHffR5Q">
            <a:extLst>
              <a:ext uri="{FF2B5EF4-FFF2-40B4-BE49-F238E27FC236}">
                <a16:creationId xmlns:a16="http://schemas.microsoft.com/office/drawing/2014/main" id="{697859B5-A3FC-4822-88EE-05DE12D9B2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42000" y="736509"/>
            <a:ext cx="4064499" cy="40644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aOSBWOSEtH-KsuvIm7mqMdOo9cy7yFCcU-Mqc1rksTk-BXm_fxjXcp3HDbSpKkb3Hjd8W49xc3PnwPqLUYs3ezXIQkOR0UoxcxkJLWKu-erHUns573v33fjcu_lsHoQZtbmDaX7W6d4">
            <a:extLst>
              <a:ext uri="{FF2B5EF4-FFF2-40B4-BE49-F238E27FC236}">
                <a16:creationId xmlns:a16="http://schemas.microsoft.com/office/drawing/2014/main" id="{9FBF6D76-4E37-43AB-B971-49970D104A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7285188"/>
            <a:ext cx="7710956" cy="35936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i03Nk4Fr2kEWaVzppJauFxzAivy7LhNR5T6aLteY7ooxyaqlRkngYOFDRrAHFEPcQCaxr1qXctdBQNdRN0g8X_svs0cy3_obqEZ1PoP6vKaFoD0K3AM0rQTKwpKENB7J_tKu6T0mts4">
            <a:extLst>
              <a:ext uri="{FF2B5EF4-FFF2-40B4-BE49-F238E27FC236}">
                <a16:creationId xmlns:a16="http://schemas.microsoft.com/office/drawing/2014/main" id="{77021FF7-7AD6-47E5-8579-320A7D8146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1272602"/>
            <a:ext cx="7482356" cy="54072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4.googleusercontent.com/Blg-zy0tZS943ouX0VRHnEKF5OU5ASeXGixjyW5aG5PhYbKwx4GHNyebDsXlHlkI8RhZFCT-un2Hrulyi-lUDCj5rkn4woQtSYibQzessvUQ3GtsA2fiSggyPR4VP9CFKg5WZhiFNNE">
            <a:extLst>
              <a:ext uri="{FF2B5EF4-FFF2-40B4-BE49-F238E27FC236}">
                <a16:creationId xmlns:a16="http://schemas.microsoft.com/office/drawing/2014/main" id="{4DD60EB4-EC14-4170-9A22-0D278D2C07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04539" y="22427972"/>
            <a:ext cx="2343150" cy="29289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6.googleusercontent.com/u5uBf7AYKppTv4i_lqjLlvw8Z6arWEMlYGaBP5pWyVyefDWzQD_7NR3FwxJvj7aq9Zo67P64M46zX9AgA1xgpX5e7yGpkhSOG6xt_tRJF4a4ee8h0gVW6THVxUjK1FEKWlTLvwUg0_8">
            <a:extLst>
              <a:ext uri="{FF2B5EF4-FFF2-40B4-BE49-F238E27FC236}">
                <a16:creationId xmlns:a16="http://schemas.microsoft.com/office/drawing/2014/main" id="{6D999DAB-2AC0-4030-97E8-F3797CB0E4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30459" y="22439313"/>
            <a:ext cx="2343149" cy="2928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7A2FE4-031D-4DA2-9310-CBFBEEE4BBE0}"/>
              </a:ext>
            </a:extLst>
          </p:cNvPr>
          <p:cNvSpPr txBox="1"/>
          <p:nvPr/>
        </p:nvSpPr>
        <p:spPr>
          <a:xfrm>
            <a:off x="29104539" y="25685069"/>
            <a:ext cx="2343150" cy="461665"/>
          </a:xfrm>
          <a:prstGeom prst="rect">
            <a:avLst/>
          </a:prstGeom>
          <a:noFill/>
        </p:spPr>
        <p:txBody>
          <a:bodyPr wrap="square" rtlCol="0">
            <a:spAutoFit/>
          </a:bodyPr>
          <a:lstStyle/>
          <a:p>
            <a:pPr algn="ctr"/>
            <a:r>
              <a:rPr lang="en-US" sz="2400" dirty="0"/>
              <a:t>Luke Brodnik</a:t>
            </a:r>
          </a:p>
        </p:txBody>
      </p:sp>
      <p:sp>
        <p:nvSpPr>
          <p:cNvPr id="46" name="TextBox 45">
            <a:extLst>
              <a:ext uri="{FF2B5EF4-FFF2-40B4-BE49-F238E27FC236}">
                <a16:creationId xmlns:a16="http://schemas.microsoft.com/office/drawing/2014/main" id="{5DC68552-5EA8-4178-8EA0-8D0AEE034466}"/>
              </a:ext>
            </a:extLst>
          </p:cNvPr>
          <p:cNvSpPr txBox="1"/>
          <p:nvPr/>
        </p:nvSpPr>
        <p:spPr>
          <a:xfrm>
            <a:off x="32521774" y="25644056"/>
            <a:ext cx="2343150" cy="461665"/>
          </a:xfrm>
          <a:prstGeom prst="rect">
            <a:avLst/>
          </a:prstGeom>
          <a:noFill/>
        </p:spPr>
        <p:txBody>
          <a:bodyPr wrap="square" rtlCol="0">
            <a:spAutoFit/>
          </a:bodyPr>
          <a:lstStyle/>
          <a:p>
            <a:pPr algn="ctr"/>
            <a:r>
              <a:rPr lang="en-US" sz="2400" dirty="0"/>
              <a:t>Adrian Schalk</a:t>
            </a:r>
          </a:p>
        </p:txBody>
      </p:sp>
      <p:pic>
        <p:nvPicPr>
          <p:cNvPr id="6" name="Picture 2" descr="https://lh5.googleusercontent.com/n9LVEJHkcQvIyFbOsRSiCPuwtrazyBBU8xwm8TRAVV3OPSER999FvRDZ_dJ4s0yGvdRkSuEDEILhrL_3BE--bt0MLURGVxf0l3tZu5U_APaxo3XT7bdKG2J8Wx8Nu2RppfE_-s6QnPen">
            <a:extLst>
              <a:ext uri="{FF2B5EF4-FFF2-40B4-BE49-F238E27FC236}">
                <a16:creationId xmlns:a16="http://schemas.microsoft.com/office/drawing/2014/main" id="{C26CD152-48E3-42BF-BE55-65B16177CD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0" y="9668435"/>
            <a:ext cx="6155416" cy="4132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49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0"/>
          <p:cNvSpPr>
            <a:spLocks noChangeArrowheads="1"/>
          </p:cNvSpPr>
          <p:nvPr/>
        </p:nvSpPr>
        <p:spPr bwMode="auto">
          <a:xfrm>
            <a:off x="0" y="0"/>
            <a:ext cx="36576000" cy="27432000"/>
          </a:xfrm>
          <a:prstGeom prst="rect">
            <a:avLst/>
          </a:prstGeom>
          <a:solidFill>
            <a:schemeClr val="tx2">
              <a:lumMod val="20000"/>
              <a:lumOff val="80000"/>
            </a:schemeClr>
          </a:solidFill>
          <a:ln w="25400" algn="ctr">
            <a:noFill/>
            <a:miter lim="800000"/>
            <a:headEnd/>
            <a:tailEnd/>
          </a:ln>
        </p:spPr>
        <p:txBody>
          <a:bodyPr lIns="352655" tIns="176326" rIns="352655" bIns="176326" anchor="ctr"/>
          <a:lstStyle/>
          <a:p>
            <a:pPr algn="ctr"/>
            <a:endParaRPr lang="en-US" sz="6938">
              <a:solidFill>
                <a:srgbClr val="D1E4FF"/>
              </a:solidFill>
              <a:latin typeface="Calibri" pitchFamily="34" charset="0"/>
            </a:endParaRPr>
          </a:p>
        </p:txBody>
      </p:sp>
      <p:sp>
        <p:nvSpPr>
          <p:cNvPr id="4099" name="Rectangle 49"/>
          <p:cNvSpPr>
            <a:spLocks noChangeArrowheads="1"/>
          </p:cNvSpPr>
          <p:nvPr/>
        </p:nvSpPr>
        <p:spPr bwMode="auto">
          <a:xfrm>
            <a:off x="0" y="0"/>
            <a:ext cx="36576000" cy="4133854"/>
          </a:xfrm>
          <a:prstGeom prst="rect">
            <a:avLst/>
          </a:prstGeom>
          <a:solidFill>
            <a:srgbClr val="0067B6"/>
          </a:solidFill>
          <a:ln>
            <a:noFill/>
          </a:ln>
          <a:extLst/>
        </p:spPr>
        <p:txBody>
          <a:bodyPr lIns="352655" tIns="176326" rIns="352655" bIns="176326" anchor="ctr"/>
          <a:lstStyle/>
          <a:p>
            <a:pPr algn="ctr"/>
            <a:endParaRPr lang="en-US" sz="6938">
              <a:solidFill>
                <a:srgbClr val="FFFFFF"/>
              </a:solidFill>
              <a:latin typeface="Calibri" pitchFamily="34" charset="0"/>
            </a:endParaRPr>
          </a:p>
        </p:txBody>
      </p:sp>
      <p:sp>
        <p:nvSpPr>
          <p:cNvPr id="4100" name="Rectangle 42"/>
          <p:cNvSpPr>
            <a:spLocks noChangeArrowheads="1"/>
          </p:cNvSpPr>
          <p:nvPr/>
        </p:nvSpPr>
        <p:spPr bwMode="auto">
          <a:xfrm>
            <a:off x="528638" y="4572000"/>
            <a:ext cx="8486775" cy="4876800"/>
          </a:xfrm>
          <a:prstGeom prst="rect">
            <a:avLst/>
          </a:prstGeom>
          <a:solidFill>
            <a:schemeClr val="bg1"/>
          </a:solidFill>
          <a:ln w="38100" cap="rnd" algn="ctr">
            <a:solidFill>
              <a:srgbClr val="005493"/>
            </a:solidFill>
            <a:round/>
            <a:headEnd/>
            <a:tailEnd/>
          </a:ln>
        </p:spPr>
        <p:txBody>
          <a:bodyPr lIns="352655" tIns="176326" rIns="352655" bIns="176326" anchor="ctr"/>
          <a:lstStyle/>
          <a:p>
            <a:pPr algn="ctr"/>
            <a:endParaRPr lang="en-US" sz="6188">
              <a:solidFill>
                <a:srgbClr val="FFFFFF"/>
              </a:solidFill>
              <a:latin typeface="Calibri" pitchFamily="34" charset="0"/>
            </a:endParaRPr>
          </a:p>
        </p:txBody>
      </p:sp>
      <p:sp>
        <p:nvSpPr>
          <p:cNvPr id="4101" name="Rectangle 43"/>
          <p:cNvSpPr>
            <a:spLocks noChangeArrowheads="1"/>
          </p:cNvSpPr>
          <p:nvPr/>
        </p:nvSpPr>
        <p:spPr bwMode="auto">
          <a:xfrm>
            <a:off x="528638" y="10058400"/>
            <a:ext cx="8486775" cy="4876800"/>
          </a:xfrm>
          <a:prstGeom prst="rect">
            <a:avLst/>
          </a:prstGeom>
          <a:solidFill>
            <a:schemeClr val="bg1"/>
          </a:solidFill>
          <a:ln w="38100" cap="rnd" algn="ctr">
            <a:solidFill>
              <a:srgbClr val="005493"/>
            </a:solidFill>
            <a:round/>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2" name="Rectangle 44"/>
          <p:cNvSpPr>
            <a:spLocks noChangeArrowheads="1"/>
          </p:cNvSpPr>
          <p:nvPr/>
        </p:nvSpPr>
        <p:spPr bwMode="auto">
          <a:xfrm>
            <a:off x="528638" y="15544800"/>
            <a:ext cx="8486775" cy="11277600"/>
          </a:xfrm>
          <a:prstGeom prst="rect">
            <a:avLst/>
          </a:prstGeom>
          <a:solidFill>
            <a:schemeClr val="bg1"/>
          </a:solidFill>
          <a:ln w="38100" cap="rnd" algn="ctr">
            <a:solidFill>
              <a:srgbClr val="005493"/>
            </a:solidFill>
            <a:round/>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3" name="Rectangle 45"/>
          <p:cNvSpPr>
            <a:spLocks noChangeArrowheads="1"/>
          </p:cNvSpPr>
          <p:nvPr/>
        </p:nvSpPr>
        <p:spPr bwMode="auto">
          <a:xfrm>
            <a:off x="27560588" y="20726400"/>
            <a:ext cx="8486775" cy="6096000"/>
          </a:xfrm>
          <a:prstGeom prst="rect">
            <a:avLst/>
          </a:prstGeom>
          <a:solidFill>
            <a:schemeClr val="bg1"/>
          </a:solidFill>
          <a:ln w="38100" cap="rnd" algn="ctr">
            <a:solidFill>
              <a:srgbClr val="005493"/>
            </a:solidFill>
            <a:round/>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4" name="Rectangle 46"/>
          <p:cNvSpPr>
            <a:spLocks noChangeArrowheads="1"/>
          </p:cNvSpPr>
          <p:nvPr/>
        </p:nvSpPr>
        <p:spPr bwMode="auto">
          <a:xfrm>
            <a:off x="27560588" y="13716002"/>
            <a:ext cx="8486775" cy="6235700"/>
          </a:xfrm>
          <a:prstGeom prst="rect">
            <a:avLst/>
          </a:prstGeom>
          <a:solidFill>
            <a:schemeClr val="bg1"/>
          </a:solidFill>
          <a:ln w="38100" cap="rnd" algn="ctr">
            <a:solidFill>
              <a:srgbClr val="005493"/>
            </a:solidFill>
            <a:round/>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5" name="Rectangle 47"/>
          <p:cNvSpPr>
            <a:spLocks noChangeArrowheads="1"/>
          </p:cNvSpPr>
          <p:nvPr/>
        </p:nvSpPr>
        <p:spPr bwMode="auto">
          <a:xfrm>
            <a:off x="27560588" y="4572000"/>
            <a:ext cx="8486775" cy="8229600"/>
          </a:xfrm>
          <a:prstGeom prst="rect">
            <a:avLst/>
          </a:prstGeom>
          <a:solidFill>
            <a:schemeClr val="bg1"/>
          </a:solidFill>
          <a:ln w="38100" cap="rnd" algn="ctr">
            <a:solidFill>
              <a:srgbClr val="005493"/>
            </a:solidFill>
            <a:round/>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6" name="Rectangle 48"/>
          <p:cNvSpPr>
            <a:spLocks noChangeArrowheads="1"/>
          </p:cNvSpPr>
          <p:nvPr/>
        </p:nvSpPr>
        <p:spPr bwMode="auto">
          <a:xfrm>
            <a:off x="18478500" y="4572000"/>
            <a:ext cx="8801100" cy="22250400"/>
          </a:xfrm>
          <a:prstGeom prst="rect">
            <a:avLst/>
          </a:prstGeom>
          <a:solidFill>
            <a:schemeClr val="bg1"/>
          </a:solidFill>
          <a:ln w="38100" cap="rnd" algn="ctr">
            <a:solidFill>
              <a:srgbClr val="005493"/>
            </a:solidFill>
            <a:round/>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07" name="TextBox 24"/>
          <p:cNvSpPr txBox="1">
            <a:spLocks noChangeArrowheads="1"/>
          </p:cNvSpPr>
          <p:nvPr/>
        </p:nvSpPr>
        <p:spPr bwMode="auto">
          <a:xfrm>
            <a:off x="27546300" y="20726402"/>
            <a:ext cx="88011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a:solidFill>
                  <a:srgbClr val="005493"/>
                </a:solidFill>
                <a:latin typeface="Calibri" pitchFamily="34" charset="0"/>
              </a:rPr>
              <a:t>Acknowledgements</a:t>
            </a:r>
          </a:p>
        </p:txBody>
      </p:sp>
      <p:sp>
        <p:nvSpPr>
          <p:cNvPr id="4108" name="TextBox 25"/>
          <p:cNvSpPr txBox="1">
            <a:spLocks noChangeArrowheads="1"/>
          </p:cNvSpPr>
          <p:nvPr/>
        </p:nvSpPr>
        <p:spPr bwMode="auto">
          <a:xfrm>
            <a:off x="27546300" y="13760455"/>
            <a:ext cx="8486775"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a:solidFill>
                  <a:srgbClr val="005493"/>
                </a:solidFill>
                <a:latin typeface="Calibri" pitchFamily="34" charset="0"/>
              </a:rPr>
              <a:t>References</a:t>
            </a:r>
          </a:p>
        </p:txBody>
      </p:sp>
      <p:sp>
        <p:nvSpPr>
          <p:cNvPr id="4109" name="TextBox 26"/>
          <p:cNvSpPr txBox="1">
            <a:spLocks noChangeArrowheads="1"/>
          </p:cNvSpPr>
          <p:nvPr/>
        </p:nvSpPr>
        <p:spPr bwMode="auto">
          <a:xfrm>
            <a:off x="27546300" y="4572002"/>
            <a:ext cx="8486775"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5493"/>
                </a:solidFill>
                <a:latin typeface="Calibri" pitchFamily="34" charset="0"/>
              </a:rPr>
              <a:t>Conclusion</a:t>
            </a:r>
          </a:p>
        </p:txBody>
      </p:sp>
      <p:sp>
        <p:nvSpPr>
          <p:cNvPr id="4110" name="TextBox 23"/>
          <p:cNvSpPr txBox="1">
            <a:spLocks noChangeArrowheads="1"/>
          </p:cNvSpPr>
          <p:nvPr/>
        </p:nvSpPr>
        <p:spPr bwMode="auto">
          <a:xfrm>
            <a:off x="18516600" y="4572002"/>
            <a:ext cx="87630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5493"/>
                </a:solidFill>
                <a:latin typeface="Calibri" pitchFamily="34" charset="0"/>
              </a:rPr>
              <a:t>Results</a:t>
            </a:r>
          </a:p>
        </p:txBody>
      </p:sp>
      <p:sp>
        <p:nvSpPr>
          <p:cNvPr id="4111" name="TextBox 22"/>
          <p:cNvSpPr txBox="1">
            <a:spLocks noChangeArrowheads="1"/>
          </p:cNvSpPr>
          <p:nvPr/>
        </p:nvSpPr>
        <p:spPr bwMode="auto">
          <a:xfrm>
            <a:off x="533400" y="15544802"/>
            <a:ext cx="85344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5493"/>
                </a:solidFill>
                <a:latin typeface="Calibri" pitchFamily="34" charset="0"/>
              </a:rPr>
              <a:t>Images</a:t>
            </a:r>
          </a:p>
        </p:txBody>
      </p:sp>
      <p:sp>
        <p:nvSpPr>
          <p:cNvPr id="4112" name="TextBox 21"/>
          <p:cNvSpPr txBox="1">
            <a:spLocks noChangeArrowheads="1"/>
          </p:cNvSpPr>
          <p:nvPr/>
        </p:nvSpPr>
        <p:spPr bwMode="auto">
          <a:xfrm>
            <a:off x="533400" y="10071102"/>
            <a:ext cx="85344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a:solidFill>
                  <a:srgbClr val="005493"/>
                </a:solidFill>
                <a:latin typeface="Calibri" pitchFamily="34" charset="0"/>
              </a:rPr>
              <a:t>Background</a:t>
            </a:r>
          </a:p>
        </p:txBody>
      </p:sp>
      <p:sp>
        <p:nvSpPr>
          <p:cNvPr id="4113" name="TextBox 20"/>
          <p:cNvSpPr txBox="1">
            <a:spLocks noChangeArrowheads="1"/>
          </p:cNvSpPr>
          <p:nvPr/>
        </p:nvSpPr>
        <p:spPr bwMode="auto">
          <a:xfrm>
            <a:off x="533400" y="4572002"/>
            <a:ext cx="8482013"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5493"/>
                </a:solidFill>
                <a:latin typeface="Calibri" pitchFamily="34" charset="0"/>
              </a:rPr>
              <a:t>Abstract</a:t>
            </a:r>
          </a:p>
        </p:txBody>
      </p:sp>
      <p:sp>
        <p:nvSpPr>
          <p:cNvPr id="4116" name="Rectangle 27"/>
          <p:cNvSpPr>
            <a:spLocks noChangeArrowheads="1"/>
          </p:cNvSpPr>
          <p:nvPr/>
        </p:nvSpPr>
        <p:spPr bwMode="auto">
          <a:xfrm>
            <a:off x="9372600" y="4572000"/>
            <a:ext cx="8801100" cy="22250400"/>
          </a:xfrm>
          <a:prstGeom prst="rect">
            <a:avLst/>
          </a:prstGeom>
          <a:solidFill>
            <a:schemeClr val="bg1"/>
          </a:solidFill>
          <a:ln w="38100" cap="rnd" algn="ctr">
            <a:solidFill>
              <a:srgbClr val="005493"/>
            </a:solidFill>
            <a:round/>
            <a:headEnd/>
            <a:tailEnd/>
          </a:ln>
        </p:spPr>
        <p:txBody>
          <a:bodyPr lIns="352655" tIns="176326" rIns="352655" bIns="176326" anchor="ctr"/>
          <a:lstStyle/>
          <a:p>
            <a:pPr algn="ctr"/>
            <a:endParaRPr lang="en-US" sz="6938">
              <a:solidFill>
                <a:srgbClr val="FFFFFF"/>
              </a:solidFill>
              <a:latin typeface="Calibri" pitchFamily="34" charset="0"/>
            </a:endParaRPr>
          </a:p>
        </p:txBody>
      </p:sp>
      <p:sp>
        <p:nvSpPr>
          <p:cNvPr id="4117" name="TextBox 28"/>
          <p:cNvSpPr txBox="1">
            <a:spLocks noChangeArrowheads="1"/>
          </p:cNvSpPr>
          <p:nvPr/>
        </p:nvSpPr>
        <p:spPr bwMode="auto">
          <a:xfrm>
            <a:off x="9372600" y="4572002"/>
            <a:ext cx="880110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5493"/>
                </a:solidFill>
                <a:latin typeface="Calibri" pitchFamily="34" charset="0"/>
              </a:rPr>
              <a:t>Methods</a:t>
            </a:r>
          </a:p>
        </p:txBody>
      </p:sp>
      <p:sp>
        <p:nvSpPr>
          <p:cNvPr id="4118" name="TextBox 6"/>
          <p:cNvSpPr txBox="1">
            <a:spLocks noChangeArrowheads="1"/>
          </p:cNvSpPr>
          <p:nvPr/>
        </p:nvSpPr>
        <p:spPr bwMode="auto">
          <a:xfrm>
            <a:off x="495508" y="268256"/>
            <a:ext cx="29689274" cy="201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781" b="1" dirty="0">
                <a:solidFill>
                  <a:schemeClr val="bg1"/>
                </a:solidFill>
                <a:latin typeface="Calibri" pitchFamily="34" charset="0"/>
              </a:rPr>
              <a:t>Capstone Poster Tips</a:t>
            </a:r>
          </a:p>
        </p:txBody>
      </p:sp>
      <p:sp>
        <p:nvSpPr>
          <p:cNvPr id="4119" name="TextBox 7"/>
          <p:cNvSpPr txBox="1">
            <a:spLocks noChangeArrowheads="1"/>
          </p:cNvSpPr>
          <p:nvPr/>
        </p:nvSpPr>
        <p:spPr bwMode="auto">
          <a:xfrm>
            <a:off x="495508" y="1784354"/>
            <a:ext cx="28849059" cy="237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dirty="0">
                <a:solidFill>
                  <a:schemeClr val="bg1"/>
                </a:solidFill>
                <a:latin typeface="Calibri" pitchFamily="34" charset="0"/>
              </a:rPr>
              <a:t>Midshipman 1/C First Middle </a:t>
            </a:r>
            <a:r>
              <a:rPr lang="en-US" sz="6938" dirty="0" err="1">
                <a:solidFill>
                  <a:schemeClr val="bg1"/>
                </a:solidFill>
                <a:latin typeface="Calibri" pitchFamily="34" charset="0"/>
              </a:rPr>
              <a:t>Lastname</a:t>
            </a:r>
            <a:endParaRPr lang="en-US" sz="6938" dirty="0">
              <a:solidFill>
                <a:schemeClr val="bg1"/>
              </a:solidFill>
              <a:latin typeface="Calibri" pitchFamily="34" charset="0"/>
            </a:endParaRPr>
          </a:p>
          <a:p>
            <a:pPr eaLnBrk="1" hangingPunct="1"/>
            <a:r>
              <a:rPr lang="en-US" sz="6188" dirty="0">
                <a:solidFill>
                  <a:schemeClr val="bg1"/>
                </a:solidFill>
                <a:latin typeface="Calibri" pitchFamily="34" charset="0"/>
              </a:rPr>
              <a:t>Professor First M. </a:t>
            </a:r>
            <a:r>
              <a:rPr lang="en-US" sz="6188" dirty="0" err="1">
                <a:solidFill>
                  <a:schemeClr val="bg1"/>
                </a:solidFill>
                <a:latin typeface="Calibri" pitchFamily="34" charset="0"/>
              </a:rPr>
              <a:t>Lastname</a:t>
            </a:r>
            <a:r>
              <a:rPr lang="en-US" sz="6188" dirty="0">
                <a:solidFill>
                  <a:schemeClr val="bg1"/>
                </a:solidFill>
                <a:latin typeface="Calibri" pitchFamily="34" charset="0"/>
              </a:rPr>
              <a:t>, Department</a:t>
            </a:r>
          </a:p>
        </p:txBody>
      </p:sp>
      <p:sp>
        <p:nvSpPr>
          <p:cNvPr id="4120" name="Text Box 24"/>
          <p:cNvSpPr txBox="1">
            <a:spLocks noChangeArrowheads="1"/>
          </p:cNvSpPr>
          <p:nvPr/>
        </p:nvSpPr>
        <p:spPr bwMode="auto">
          <a:xfrm>
            <a:off x="842963" y="6096002"/>
            <a:ext cx="7858125" cy="213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b="1" dirty="0">
                <a:solidFill>
                  <a:srgbClr val="005493"/>
                </a:solidFill>
                <a:latin typeface="Garamond" pitchFamily="2" charset="0"/>
              </a:rPr>
              <a:t>Create a poster that will illustrate and enhance your final class presentation.</a:t>
            </a:r>
          </a:p>
        </p:txBody>
      </p:sp>
      <p:sp>
        <p:nvSpPr>
          <p:cNvPr id="4121" name="Text Box 25"/>
          <p:cNvSpPr txBox="1">
            <a:spLocks noChangeArrowheads="1"/>
          </p:cNvSpPr>
          <p:nvPr/>
        </p:nvSpPr>
        <p:spPr bwMode="auto">
          <a:xfrm>
            <a:off x="10001250" y="6096002"/>
            <a:ext cx="7543800" cy="7029436"/>
          </a:xfrm>
          <a:prstGeom prst="rect">
            <a:avLst/>
          </a:prstGeom>
          <a:solidFill>
            <a:srgbClr val="0067B6">
              <a:alpha val="8000"/>
            </a:srgbClr>
          </a:solidFill>
          <a:ln w="9525">
            <a:solidFill>
              <a:srgbClr val="005493"/>
            </a:solidFill>
            <a:miter lim="800000"/>
            <a:headEnd/>
            <a:tailEnd/>
          </a:ln>
          <a:effectLst/>
          <a:extLst/>
        </p:spPr>
        <p:txBody>
          <a:bodyPr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n-US" sz="3469" dirty="0">
                <a:solidFill>
                  <a:srgbClr val="005493"/>
                </a:solidFill>
              </a:rPr>
              <a:t>Simplify data</a:t>
            </a:r>
          </a:p>
          <a:p>
            <a:pPr eaLnBrk="1" hangingPunct="1">
              <a:spcBef>
                <a:spcPct val="50000"/>
              </a:spcBef>
              <a:buFontTx/>
              <a:buAutoNum type="arabicPeriod"/>
            </a:pPr>
            <a:r>
              <a:rPr lang="en-US" sz="3469" dirty="0">
                <a:solidFill>
                  <a:srgbClr val="005493"/>
                </a:solidFill>
              </a:rPr>
              <a:t>Organize information</a:t>
            </a:r>
          </a:p>
          <a:p>
            <a:pPr eaLnBrk="1" hangingPunct="1">
              <a:spcBef>
                <a:spcPct val="50000"/>
              </a:spcBef>
              <a:buFontTx/>
              <a:buAutoNum type="arabicPeriod"/>
            </a:pPr>
            <a:r>
              <a:rPr lang="en-US" sz="3469" dirty="0">
                <a:solidFill>
                  <a:srgbClr val="005493"/>
                </a:solidFill>
              </a:rPr>
              <a:t>Bring content in first</a:t>
            </a:r>
          </a:p>
          <a:p>
            <a:pPr eaLnBrk="1" hangingPunct="1">
              <a:spcBef>
                <a:spcPct val="50000"/>
              </a:spcBef>
              <a:buFontTx/>
              <a:buAutoNum type="arabicPeriod"/>
            </a:pPr>
            <a:r>
              <a:rPr lang="en-US" sz="3469" dirty="0">
                <a:solidFill>
                  <a:srgbClr val="005493"/>
                </a:solidFill>
              </a:rPr>
              <a:t>Decide effective layout</a:t>
            </a:r>
          </a:p>
          <a:p>
            <a:pPr eaLnBrk="1" hangingPunct="1">
              <a:spcBef>
                <a:spcPct val="50000"/>
              </a:spcBef>
              <a:buFontTx/>
              <a:buAutoNum type="arabicPeriod"/>
            </a:pPr>
            <a:r>
              <a:rPr lang="en-US" sz="3469" dirty="0">
                <a:solidFill>
                  <a:srgbClr val="005493"/>
                </a:solidFill>
              </a:rPr>
              <a:t>Add supporting images, graphs, charts, etc.</a:t>
            </a:r>
          </a:p>
          <a:p>
            <a:pPr eaLnBrk="1" hangingPunct="1">
              <a:spcBef>
                <a:spcPct val="50000"/>
              </a:spcBef>
              <a:buFontTx/>
              <a:buAutoNum type="arabicPeriod"/>
            </a:pPr>
            <a:r>
              <a:rPr lang="en-US" sz="3469" dirty="0">
                <a:solidFill>
                  <a:srgbClr val="005493"/>
                </a:solidFill>
              </a:rPr>
              <a:t>Format for visual clarity</a:t>
            </a:r>
          </a:p>
          <a:p>
            <a:pPr eaLnBrk="1" hangingPunct="1">
              <a:spcBef>
                <a:spcPct val="50000"/>
              </a:spcBef>
              <a:buFontTx/>
              <a:buAutoNum type="arabicPeriod"/>
            </a:pPr>
            <a:r>
              <a:rPr lang="en-US" sz="3469" dirty="0">
                <a:solidFill>
                  <a:srgbClr val="005493"/>
                </a:solidFill>
              </a:rPr>
              <a:t>Proofread twice</a:t>
            </a:r>
          </a:p>
          <a:p>
            <a:pPr eaLnBrk="1" hangingPunct="1">
              <a:spcBef>
                <a:spcPct val="50000"/>
              </a:spcBef>
              <a:buFontTx/>
              <a:buAutoNum type="arabicPeriod"/>
            </a:pPr>
            <a:r>
              <a:rPr lang="en-US" sz="3469" dirty="0">
                <a:solidFill>
                  <a:srgbClr val="005493"/>
                </a:solidFill>
              </a:rPr>
              <a:t>Submit to MSC</a:t>
            </a:r>
          </a:p>
        </p:txBody>
      </p:sp>
      <p:sp>
        <p:nvSpPr>
          <p:cNvPr id="4122" name="Text Box 26"/>
          <p:cNvSpPr txBox="1">
            <a:spLocks noChangeArrowheads="1"/>
          </p:cNvSpPr>
          <p:nvPr/>
        </p:nvSpPr>
        <p:spPr bwMode="auto">
          <a:xfrm>
            <a:off x="842963" y="17068802"/>
            <a:ext cx="7858125" cy="3609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b="1">
                <a:solidFill>
                  <a:srgbClr val="005493"/>
                </a:solidFill>
              </a:rPr>
              <a:t>Background</a:t>
            </a:r>
            <a:r>
              <a:rPr lang="en-US" sz="3844">
                <a:solidFill>
                  <a:srgbClr val="005493"/>
                </a:solidFill>
              </a:rPr>
              <a:t>:</a:t>
            </a:r>
          </a:p>
          <a:p>
            <a:pPr eaLnBrk="1" hangingPunct="1">
              <a:spcBef>
                <a:spcPct val="50000"/>
              </a:spcBef>
              <a:buFontTx/>
              <a:buChar char="•"/>
            </a:pPr>
            <a:r>
              <a:rPr lang="en-US" sz="3844">
                <a:solidFill>
                  <a:srgbClr val="005493"/>
                </a:solidFill>
              </a:rPr>
              <a:t>Format Background</a:t>
            </a:r>
          </a:p>
          <a:p>
            <a:pPr eaLnBrk="1" hangingPunct="1">
              <a:spcBef>
                <a:spcPct val="50000"/>
              </a:spcBef>
              <a:buFontTx/>
              <a:buChar char="•"/>
            </a:pPr>
            <a:r>
              <a:rPr lang="en-US" sz="3844">
                <a:solidFill>
                  <a:srgbClr val="005493"/>
                </a:solidFill>
              </a:rPr>
              <a:t>Insert Picture send to back</a:t>
            </a:r>
          </a:p>
          <a:p>
            <a:pPr eaLnBrk="1" hangingPunct="1">
              <a:spcBef>
                <a:spcPct val="50000"/>
              </a:spcBef>
              <a:buFontTx/>
              <a:buChar char="•"/>
            </a:pPr>
            <a:r>
              <a:rPr lang="en-US" sz="3844">
                <a:solidFill>
                  <a:srgbClr val="005493"/>
                </a:solidFill>
              </a:rPr>
              <a:t>Background fade</a:t>
            </a:r>
          </a:p>
        </p:txBody>
      </p:sp>
      <p:sp>
        <p:nvSpPr>
          <p:cNvPr id="4123" name="Text Box 27"/>
          <p:cNvSpPr txBox="1">
            <a:spLocks noChangeArrowheads="1"/>
          </p:cNvSpPr>
          <p:nvPr/>
        </p:nvSpPr>
        <p:spPr bwMode="auto">
          <a:xfrm>
            <a:off x="842963" y="21336002"/>
            <a:ext cx="7858125" cy="4497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b="1">
                <a:solidFill>
                  <a:srgbClr val="005493"/>
                </a:solidFill>
              </a:rPr>
              <a:t>Poster images:</a:t>
            </a:r>
          </a:p>
          <a:p>
            <a:pPr eaLnBrk="1" hangingPunct="1">
              <a:spcBef>
                <a:spcPct val="50000"/>
              </a:spcBef>
              <a:buFontTx/>
              <a:buChar char="•"/>
            </a:pPr>
            <a:r>
              <a:rPr lang="en-US" sz="3844">
                <a:solidFill>
                  <a:srgbClr val="005493"/>
                </a:solidFill>
              </a:rPr>
              <a:t>High Resolution</a:t>
            </a:r>
          </a:p>
          <a:p>
            <a:pPr eaLnBrk="1" hangingPunct="1">
              <a:spcBef>
                <a:spcPct val="50000"/>
              </a:spcBef>
              <a:buFontTx/>
              <a:buChar char="•"/>
            </a:pPr>
            <a:r>
              <a:rPr lang="en-US" sz="3844">
                <a:solidFill>
                  <a:srgbClr val="005493"/>
                </a:solidFill>
              </a:rPr>
              <a:t>.jpg, .png, .gif</a:t>
            </a:r>
          </a:p>
          <a:p>
            <a:pPr eaLnBrk="1" hangingPunct="1">
              <a:spcBef>
                <a:spcPct val="50000"/>
              </a:spcBef>
              <a:buFontTx/>
              <a:buChar char="•"/>
            </a:pPr>
            <a:r>
              <a:rPr lang="en-US" sz="3844">
                <a:solidFill>
                  <a:srgbClr val="005493"/>
                </a:solidFill>
              </a:rPr>
              <a:t>Copyright and credit</a:t>
            </a:r>
          </a:p>
          <a:p>
            <a:pPr eaLnBrk="1" hangingPunct="1">
              <a:spcBef>
                <a:spcPct val="50000"/>
              </a:spcBef>
              <a:buFontTx/>
              <a:buChar char="•"/>
            </a:pPr>
            <a:r>
              <a:rPr lang="en-US" sz="3844">
                <a:solidFill>
                  <a:srgbClr val="005493"/>
                </a:solidFill>
              </a:rPr>
              <a:t>Resources</a:t>
            </a:r>
          </a:p>
        </p:txBody>
      </p:sp>
      <p:sp>
        <p:nvSpPr>
          <p:cNvPr id="4124" name="Text Box 28"/>
          <p:cNvSpPr txBox="1">
            <a:spLocks noChangeArrowheads="1"/>
          </p:cNvSpPr>
          <p:nvPr/>
        </p:nvSpPr>
        <p:spPr bwMode="auto">
          <a:xfrm>
            <a:off x="19107150" y="6096000"/>
            <a:ext cx="7543800" cy="16970362"/>
          </a:xfrm>
          <a:prstGeom prst="rect">
            <a:avLst/>
          </a:prstGeom>
          <a:solidFill>
            <a:srgbClr val="0067B6">
              <a:alpha val="8000"/>
            </a:srgbClr>
          </a:solidFill>
          <a:ln w="9525">
            <a:solidFill>
              <a:srgbClr val="005493"/>
            </a:solidFill>
            <a:miter lim="800000"/>
            <a:headEnd/>
            <a:tailEnd/>
          </a:ln>
          <a:effectLst/>
          <a:extLst/>
        </p:spPr>
        <p:txBody>
          <a:bodyPr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594">
                <a:solidFill>
                  <a:srgbClr val="005493"/>
                </a:solidFill>
              </a:rPr>
              <a:t>Successful posters follow these design principles:</a:t>
            </a:r>
          </a:p>
          <a:p>
            <a:pPr eaLnBrk="1" hangingPunct="1">
              <a:spcBef>
                <a:spcPct val="50000"/>
              </a:spcBef>
              <a:buFontTx/>
              <a:buChar char="•"/>
            </a:pPr>
            <a:r>
              <a:rPr lang="en-US" sz="4594">
                <a:solidFill>
                  <a:srgbClr val="005493"/>
                </a:solidFill>
              </a:rPr>
              <a:t>Proofread content</a:t>
            </a:r>
          </a:p>
          <a:p>
            <a:pPr eaLnBrk="1" hangingPunct="1">
              <a:spcBef>
                <a:spcPct val="50000"/>
              </a:spcBef>
              <a:buFontTx/>
              <a:buChar char="•"/>
            </a:pPr>
            <a:r>
              <a:rPr lang="en-US" sz="4594">
                <a:solidFill>
                  <a:srgbClr val="005493"/>
                </a:solidFill>
              </a:rPr>
              <a:t>Light background colors or images</a:t>
            </a:r>
          </a:p>
          <a:p>
            <a:pPr eaLnBrk="1" hangingPunct="1">
              <a:spcBef>
                <a:spcPct val="50000"/>
              </a:spcBef>
              <a:buFontTx/>
              <a:buChar char="•"/>
            </a:pPr>
            <a:r>
              <a:rPr lang="en-US" sz="4594">
                <a:solidFill>
                  <a:srgbClr val="005493"/>
                </a:solidFill>
              </a:rPr>
              <a:t>High contrast between elements</a:t>
            </a:r>
          </a:p>
          <a:p>
            <a:pPr eaLnBrk="1" hangingPunct="1">
              <a:spcBef>
                <a:spcPct val="50000"/>
              </a:spcBef>
              <a:buFontTx/>
              <a:buChar char="•"/>
            </a:pPr>
            <a:r>
              <a:rPr lang="en-US" sz="4594">
                <a:solidFill>
                  <a:srgbClr val="005493"/>
                </a:solidFill>
              </a:rPr>
              <a:t>Align elements</a:t>
            </a:r>
          </a:p>
          <a:p>
            <a:pPr eaLnBrk="1" hangingPunct="1">
              <a:spcBef>
                <a:spcPct val="50000"/>
              </a:spcBef>
              <a:buFontTx/>
              <a:buChar char="•"/>
            </a:pPr>
            <a:r>
              <a:rPr lang="en-US" sz="4594">
                <a:solidFill>
                  <a:srgbClr val="005493"/>
                </a:solidFill>
              </a:rPr>
              <a:t>Legible text</a:t>
            </a:r>
          </a:p>
          <a:p>
            <a:pPr eaLnBrk="1" hangingPunct="1">
              <a:spcBef>
                <a:spcPct val="50000"/>
              </a:spcBef>
              <a:buFontTx/>
              <a:buChar char="•"/>
            </a:pPr>
            <a:r>
              <a:rPr lang="en-US" sz="4594">
                <a:solidFill>
                  <a:srgbClr val="005493"/>
                </a:solidFill>
              </a:rPr>
              <a:t>Highly organized layout</a:t>
            </a:r>
          </a:p>
          <a:p>
            <a:pPr eaLnBrk="1" hangingPunct="1">
              <a:spcBef>
                <a:spcPct val="50000"/>
              </a:spcBef>
              <a:buFontTx/>
              <a:buChar char="•"/>
            </a:pPr>
            <a:r>
              <a:rPr lang="en-US" sz="4594">
                <a:solidFill>
                  <a:srgbClr val="005493"/>
                </a:solidFill>
              </a:rPr>
              <a:t>Use of captions and labels</a:t>
            </a:r>
          </a:p>
          <a:p>
            <a:pPr eaLnBrk="1" hangingPunct="1">
              <a:spcBef>
                <a:spcPct val="50000"/>
              </a:spcBef>
              <a:buFontTx/>
              <a:buChar char="•"/>
            </a:pPr>
            <a:r>
              <a:rPr lang="en-US" sz="4594">
                <a:solidFill>
                  <a:srgbClr val="005493"/>
                </a:solidFill>
              </a:rPr>
              <a:t>High resolution images</a:t>
            </a:r>
          </a:p>
          <a:p>
            <a:pPr eaLnBrk="1" hangingPunct="1">
              <a:spcBef>
                <a:spcPct val="50000"/>
              </a:spcBef>
              <a:buFontTx/>
              <a:buChar char="•"/>
            </a:pPr>
            <a:r>
              <a:rPr lang="en-US" sz="4594">
                <a:solidFill>
                  <a:srgbClr val="005493"/>
                </a:solidFill>
              </a:rPr>
              <a:t>Sufficient margins within text boxes</a:t>
            </a:r>
          </a:p>
          <a:p>
            <a:pPr eaLnBrk="1" hangingPunct="1">
              <a:spcBef>
                <a:spcPct val="50000"/>
              </a:spcBef>
              <a:buFontTx/>
              <a:buChar char="•"/>
            </a:pPr>
            <a:r>
              <a:rPr lang="en-US" sz="4594">
                <a:solidFill>
                  <a:srgbClr val="005493"/>
                </a:solidFill>
              </a:rPr>
              <a:t>Properly formatted content</a:t>
            </a:r>
          </a:p>
          <a:p>
            <a:pPr eaLnBrk="1" hangingPunct="1">
              <a:spcBef>
                <a:spcPct val="50000"/>
              </a:spcBef>
            </a:pPr>
            <a:endParaRPr lang="en-US" sz="4594">
              <a:solidFill>
                <a:srgbClr val="005493"/>
              </a:solidFill>
            </a:endParaRPr>
          </a:p>
        </p:txBody>
      </p:sp>
      <p:sp>
        <p:nvSpPr>
          <p:cNvPr id="4125" name="Text Box 29"/>
          <p:cNvSpPr txBox="1">
            <a:spLocks noChangeArrowheads="1"/>
          </p:cNvSpPr>
          <p:nvPr/>
        </p:nvSpPr>
        <p:spPr bwMode="auto">
          <a:xfrm>
            <a:off x="10344150" y="13392154"/>
            <a:ext cx="7143750" cy="1455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b="1">
                <a:solidFill>
                  <a:srgbClr val="005493"/>
                </a:solidFill>
              </a:rPr>
              <a:t>Formatting tips</a:t>
            </a:r>
            <a:r>
              <a:rPr lang="en-US" sz="3844">
                <a:solidFill>
                  <a:srgbClr val="005493"/>
                </a:solidFill>
              </a:rPr>
              <a:t>:</a:t>
            </a:r>
          </a:p>
          <a:p>
            <a:pPr eaLnBrk="1" hangingPunct="1">
              <a:spcBef>
                <a:spcPct val="50000"/>
              </a:spcBef>
              <a:buFontTx/>
              <a:buChar char="•"/>
            </a:pPr>
            <a:r>
              <a:rPr lang="en-US" sz="3844">
                <a:solidFill>
                  <a:srgbClr val="005493"/>
                </a:solidFill>
              </a:rPr>
              <a:t>Use sans serif fonts for titles, serif for body</a:t>
            </a:r>
          </a:p>
          <a:p>
            <a:pPr eaLnBrk="1" hangingPunct="1">
              <a:spcBef>
                <a:spcPct val="50000"/>
              </a:spcBef>
              <a:buFontTx/>
              <a:buChar char="•"/>
            </a:pPr>
            <a:r>
              <a:rPr lang="en-US" sz="3844">
                <a:solidFill>
                  <a:srgbClr val="005493"/>
                </a:solidFill>
              </a:rPr>
              <a:t>Width of text boxes=40 characters</a:t>
            </a:r>
          </a:p>
          <a:p>
            <a:pPr eaLnBrk="1" hangingPunct="1">
              <a:spcBef>
                <a:spcPct val="50000"/>
              </a:spcBef>
              <a:buFontTx/>
              <a:buChar char="•"/>
            </a:pPr>
            <a:r>
              <a:rPr lang="en-US" sz="3844">
                <a:solidFill>
                  <a:srgbClr val="005493"/>
                </a:solidFill>
              </a:rPr>
              <a:t>Sentence lists preferred over large text blocks</a:t>
            </a:r>
          </a:p>
          <a:p>
            <a:pPr eaLnBrk="1" hangingPunct="1">
              <a:spcBef>
                <a:spcPct val="50000"/>
              </a:spcBef>
              <a:buFontTx/>
              <a:buChar char="•"/>
            </a:pPr>
            <a:r>
              <a:rPr lang="en-US" sz="3844">
                <a:solidFill>
                  <a:srgbClr val="005493"/>
                </a:solidFill>
              </a:rPr>
              <a:t>Italics and bold over underlining</a:t>
            </a:r>
          </a:p>
          <a:p>
            <a:pPr eaLnBrk="1" hangingPunct="1">
              <a:spcBef>
                <a:spcPct val="50000"/>
              </a:spcBef>
              <a:buFontTx/>
              <a:buChar char="•"/>
            </a:pPr>
            <a:r>
              <a:rPr lang="en-US" sz="3844">
                <a:solidFill>
                  <a:srgbClr val="005493"/>
                </a:solidFill>
              </a:rPr>
              <a:t>Easy to read graphs with labels</a:t>
            </a:r>
          </a:p>
          <a:p>
            <a:pPr eaLnBrk="1" hangingPunct="1">
              <a:spcBef>
                <a:spcPct val="50000"/>
              </a:spcBef>
              <a:buFontTx/>
              <a:buChar char="•"/>
            </a:pPr>
            <a:r>
              <a:rPr lang="en-US" sz="3844">
                <a:solidFill>
                  <a:srgbClr val="005493"/>
                </a:solidFill>
              </a:rPr>
              <a:t>Text in graphs should use sentence case</a:t>
            </a:r>
          </a:p>
          <a:p>
            <a:pPr eaLnBrk="1" hangingPunct="1">
              <a:spcBef>
                <a:spcPct val="50000"/>
              </a:spcBef>
              <a:buFontTx/>
              <a:buChar char="•"/>
            </a:pPr>
            <a:r>
              <a:rPr lang="en-US" sz="3844">
                <a:solidFill>
                  <a:srgbClr val="005493"/>
                </a:solidFill>
              </a:rPr>
              <a:t>Graphs large enough to see from a distance</a:t>
            </a:r>
          </a:p>
          <a:p>
            <a:pPr eaLnBrk="1" hangingPunct="1">
              <a:spcBef>
                <a:spcPct val="50000"/>
              </a:spcBef>
              <a:buFontTx/>
              <a:buChar char="•"/>
            </a:pPr>
            <a:r>
              <a:rPr lang="en-US" sz="3844">
                <a:solidFill>
                  <a:srgbClr val="005493"/>
                </a:solidFill>
              </a:rPr>
              <a:t>Copy/Paste Special for Excel graphs</a:t>
            </a:r>
          </a:p>
          <a:p>
            <a:pPr eaLnBrk="1" hangingPunct="1">
              <a:spcBef>
                <a:spcPct val="50000"/>
              </a:spcBef>
              <a:buFontTx/>
              <a:buChar char="•"/>
            </a:pPr>
            <a:endParaRPr lang="en-US" sz="3844">
              <a:solidFill>
                <a:srgbClr val="005493"/>
              </a:solidFill>
            </a:endParaRPr>
          </a:p>
          <a:p>
            <a:pPr eaLnBrk="1" hangingPunct="1">
              <a:spcBef>
                <a:spcPct val="50000"/>
              </a:spcBef>
              <a:buFontTx/>
              <a:buChar char="•"/>
            </a:pPr>
            <a:endParaRPr lang="en-US" sz="3844">
              <a:solidFill>
                <a:srgbClr val="005493"/>
              </a:solidFill>
            </a:endParaRPr>
          </a:p>
        </p:txBody>
      </p:sp>
      <p:sp>
        <p:nvSpPr>
          <p:cNvPr id="4126" name="Text Box 30"/>
          <p:cNvSpPr txBox="1">
            <a:spLocks noChangeArrowheads="1"/>
          </p:cNvSpPr>
          <p:nvPr/>
        </p:nvSpPr>
        <p:spPr bwMode="auto">
          <a:xfrm>
            <a:off x="28032075" y="14935200"/>
            <a:ext cx="7543800" cy="487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dirty="0">
                <a:solidFill>
                  <a:srgbClr val="005493"/>
                </a:solidFill>
              </a:rPr>
              <a:t>Use correct citation style for your department. </a:t>
            </a:r>
          </a:p>
          <a:p>
            <a:pPr eaLnBrk="1" hangingPunct="1">
              <a:spcBef>
                <a:spcPct val="50000"/>
              </a:spcBef>
            </a:pPr>
            <a:r>
              <a:rPr lang="en-US" sz="3844" dirty="0">
                <a:solidFill>
                  <a:srgbClr val="005493"/>
                </a:solidFill>
              </a:rPr>
              <a:t>Ask a reference librarian /library subject specialist for assistance. </a:t>
            </a:r>
            <a:r>
              <a:rPr lang="en-US" sz="4125" dirty="0">
                <a:solidFill>
                  <a:srgbClr val="005493"/>
                </a:solidFill>
                <a:hlinkClick r:id="rId2"/>
              </a:rPr>
              <a:t>http://www.usna.edu/Library/reference/liaison.html</a:t>
            </a:r>
            <a:endParaRPr lang="en-US" sz="3844" dirty="0">
              <a:solidFill>
                <a:srgbClr val="005493"/>
              </a:solidFill>
            </a:endParaRPr>
          </a:p>
        </p:txBody>
      </p:sp>
      <p:sp>
        <p:nvSpPr>
          <p:cNvPr id="4127" name="Text Box 31"/>
          <p:cNvSpPr txBox="1">
            <a:spLocks noChangeArrowheads="1"/>
          </p:cNvSpPr>
          <p:nvPr/>
        </p:nvSpPr>
        <p:spPr bwMode="auto">
          <a:xfrm>
            <a:off x="28203525" y="21945602"/>
            <a:ext cx="6915150" cy="390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dirty="0">
                <a:solidFill>
                  <a:srgbClr val="005493"/>
                </a:solidFill>
              </a:rPr>
              <a:t>MSC Graphics</a:t>
            </a:r>
          </a:p>
          <a:p>
            <a:pPr eaLnBrk="1" hangingPunct="1">
              <a:spcBef>
                <a:spcPct val="50000"/>
              </a:spcBef>
            </a:pPr>
            <a:r>
              <a:rPr lang="en-US" sz="3844" dirty="0">
                <a:solidFill>
                  <a:srgbClr val="005493"/>
                </a:solidFill>
              </a:rPr>
              <a:t>3-5857, </a:t>
            </a:r>
            <a:r>
              <a:rPr lang="en-US" sz="3844" dirty="0">
                <a:solidFill>
                  <a:srgbClr val="005493"/>
                </a:solidFill>
                <a:hlinkClick r:id="rId3"/>
              </a:rPr>
              <a:t>mscgraphics@usna.edu</a:t>
            </a:r>
            <a:endParaRPr lang="en-US" sz="3844" dirty="0">
              <a:solidFill>
                <a:srgbClr val="005493"/>
              </a:solidFill>
            </a:endParaRPr>
          </a:p>
          <a:p>
            <a:pPr eaLnBrk="1" hangingPunct="1">
              <a:spcBef>
                <a:spcPct val="50000"/>
              </a:spcBef>
            </a:pPr>
            <a:r>
              <a:rPr lang="en-US" sz="3844" dirty="0">
                <a:solidFill>
                  <a:srgbClr val="005493"/>
                </a:solidFill>
              </a:rPr>
              <a:t>Mon-</a:t>
            </a:r>
            <a:r>
              <a:rPr lang="en-US" sz="3844" dirty="0" err="1">
                <a:solidFill>
                  <a:srgbClr val="005493"/>
                </a:solidFill>
              </a:rPr>
              <a:t>Thur</a:t>
            </a:r>
            <a:r>
              <a:rPr lang="en-US" sz="3844" dirty="0">
                <a:solidFill>
                  <a:srgbClr val="005493"/>
                </a:solidFill>
              </a:rPr>
              <a:t> 0730-2245</a:t>
            </a:r>
            <a:br>
              <a:rPr lang="en-US" sz="3844" dirty="0">
                <a:solidFill>
                  <a:srgbClr val="005493"/>
                </a:solidFill>
              </a:rPr>
            </a:br>
            <a:r>
              <a:rPr lang="en-US" sz="3844" dirty="0">
                <a:solidFill>
                  <a:srgbClr val="005493"/>
                </a:solidFill>
              </a:rPr>
              <a:t>Friday 0730-1700 </a:t>
            </a:r>
          </a:p>
        </p:txBody>
      </p:sp>
      <p:sp>
        <p:nvSpPr>
          <p:cNvPr id="4128" name="Text Box 32"/>
          <p:cNvSpPr txBox="1">
            <a:spLocks noChangeArrowheads="1"/>
          </p:cNvSpPr>
          <p:nvPr/>
        </p:nvSpPr>
        <p:spPr bwMode="auto">
          <a:xfrm>
            <a:off x="1143000" y="11582402"/>
            <a:ext cx="7543800" cy="3018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dirty="0">
                <a:solidFill>
                  <a:srgbClr val="005493"/>
                </a:solidFill>
              </a:rPr>
              <a:t>Required poster size is 30” x 40”</a:t>
            </a:r>
          </a:p>
          <a:p>
            <a:pPr eaLnBrk="1" hangingPunct="1">
              <a:spcBef>
                <a:spcPct val="50000"/>
              </a:spcBef>
            </a:pPr>
            <a:r>
              <a:rPr lang="en-US" sz="3844" dirty="0">
                <a:solidFill>
                  <a:srgbClr val="005493"/>
                </a:solidFill>
              </a:rPr>
              <a:t>Use short term file sharing or email to transfer poster file.</a:t>
            </a:r>
          </a:p>
        </p:txBody>
      </p:sp>
      <p:sp>
        <p:nvSpPr>
          <p:cNvPr id="4129" name="Text Box 33"/>
          <p:cNvSpPr txBox="1">
            <a:spLocks noChangeArrowheads="1"/>
          </p:cNvSpPr>
          <p:nvPr/>
        </p:nvSpPr>
        <p:spPr bwMode="auto">
          <a:xfrm>
            <a:off x="27908250" y="6096002"/>
            <a:ext cx="8058150" cy="627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844" dirty="0">
                <a:solidFill>
                  <a:srgbClr val="005493"/>
                </a:solidFill>
              </a:rPr>
              <a:t>Once you have completed designing your poster, bring to the MSC Graphics Technology Lab to review with staff.</a:t>
            </a:r>
          </a:p>
          <a:p>
            <a:pPr eaLnBrk="1" hangingPunct="1">
              <a:spcBef>
                <a:spcPct val="50000"/>
              </a:spcBef>
            </a:pPr>
            <a:r>
              <a:rPr lang="en-US" sz="3844" dirty="0">
                <a:solidFill>
                  <a:srgbClr val="005493"/>
                </a:solidFill>
              </a:rPr>
              <a:t>The MSC Graphics Technology Lab will only print one copy so make sure it is correct.</a:t>
            </a:r>
          </a:p>
          <a:p>
            <a:pPr eaLnBrk="1" hangingPunct="1">
              <a:spcBef>
                <a:spcPct val="50000"/>
              </a:spcBef>
            </a:pPr>
            <a:r>
              <a:rPr lang="en-US" sz="3844" dirty="0">
                <a:solidFill>
                  <a:srgbClr val="005493"/>
                </a:solidFill>
              </a:rPr>
              <a:t>Please allow 3 business days for printing unless told otherwise. </a:t>
            </a:r>
          </a:p>
        </p:txBody>
      </p:sp>
      <p:cxnSp>
        <p:nvCxnSpPr>
          <p:cNvPr id="3" name="Straight Connector 2"/>
          <p:cNvCxnSpPr/>
          <p:nvPr/>
        </p:nvCxnSpPr>
        <p:spPr>
          <a:xfrm>
            <a:off x="0" y="4138258"/>
            <a:ext cx="36576000" cy="0"/>
          </a:xfrm>
          <a:prstGeom prst="line">
            <a:avLst/>
          </a:prstGeom>
          <a:ln w="76200">
            <a:solidFill>
              <a:srgbClr val="005493"/>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b="64919"/>
          <a:stretch/>
        </p:blipFill>
        <p:spPr>
          <a:xfrm>
            <a:off x="28379429" y="232019"/>
            <a:ext cx="7708415" cy="3901835"/>
          </a:xfrm>
          <a:prstGeom prst="rect">
            <a:avLst/>
          </a:prstGeom>
        </p:spPr>
      </p:pic>
    </p:spTree>
    <p:extLst>
      <p:ext uri="{BB962C8B-B14F-4D97-AF65-F5344CB8AC3E}">
        <p14:creationId xmlns:p14="http://schemas.microsoft.com/office/powerpoint/2010/main" val="145775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tile tx="0" ty="0" sx="100000" sy="100000" flip="none" algn="ctr"/>
        </a:blipFill>
        <a:effectLst/>
      </p:bgPr>
    </p:bg>
    <p:spTree>
      <p:nvGrpSpPr>
        <p:cNvPr id="1" name=""/>
        <p:cNvGrpSpPr/>
        <p:nvPr/>
      </p:nvGrpSpPr>
      <p:grpSpPr>
        <a:xfrm>
          <a:off x="0" y="0"/>
          <a:ext cx="0" cy="0"/>
          <a:chOff x="0" y="0"/>
          <a:chExt cx="0" cy="0"/>
        </a:xfrm>
      </p:grpSpPr>
      <p:sp>
        <p:nvSpPr>
          <p:cNvPr id="4099" name="Rectangle 49"/>
          <p:cNvSpPr>
            <a:spLocks noChangeArrowheads="1"/>
          </p:cNvSpPr>
          <p:nvPr/>
        </p:nvSpPr>
        <p:spPr bwMode="auto">
          <a:xfrm>
            <a:off x="-72889" y="0"/>
            <a:ext cx="36648889" cy="4133854"/>
          </a:xfrm>
          <a:prstGeom prst="rect">
            <a:avLst/>
          </a:prstGeom>
          <a:solidFill>
            <a:srgbClr val="0067B6"/>
          </a:solidFill>
          <a:ln>
            <a:noFill/>
          </a:ln>
          <a:extLst/>
        </p:spPr>
        <p:txBody>
          <a:bodyPr lIns="352655" tIns="176326" rIns="352655" bIns="176326" anchor="ctr"/>
          <a:lstStyle/>
          <a:p>
            <a:pPr algn="ctr"/>
            <a:endParaRPr lang="en-US" sz="6938">
              <a:solidFill>
                <a:srgbClr val="FFFFFF"/>
              </a:solidFill>
              <a:latin typeface="Calibri" pitchFamily="34" charset="0"/>
            </a:endParaRPr>
          </a:p>
        </p:txBody>
      </p:sp>
      <p:sp>
        <p:nvSpPr>
          <p:cNvPr id="4107" name="TextBox 24"/>
          <p:cNvSpPr txBox="1">
            <a:spLocks noChangeArrowheads="1"/>
          </p:cNvSpPr>
          <p:nvPr/>
        </p:nvSpPr>
        <p:spPr bwMode="auto">
          <a:xfrm>
            <a:off x="27415025" y="22239662"/>
            <a:ext cx="9009713"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a:solidFill>
                  <a:srgbClr val="0067B6"/>
                </a:solidFill>
                <a:ea typeface="Arial" charset="0"/>
                <a:cs typeface="Arial" charset="0"/>
              </a:rPr>
              <a:t>Acknowledgements</a:t>
            </a:r>
          </a:p>
        </p:txBody>
      </p:sp>
      <p:sp>
        <p:nvSpPr>
          <p:cNvPr id="4108" name="TextBox 25"/>
          <p:cNvSpPr txBox="1">
            <a:spLocks noChangeArrowheads="1"/>
          </p:cNvSpPr>
          <p:nvPr/>
        </p:nvSpPr>
        <p:spPr bwMode="auto">
          <a:xfrm>
            <a:off x="27355800" y="15273715"/>
            <a:ext cx="8687938"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a:solidFill>
                  <a:srgbClr val="0067B6"/>
                </a:solidFill>
                <a:ea typeface="Arial" charset="0"/>
                <a:cs typeface="Arial" charset="0"/>
              </a:rPr>
              <a:t>References</a:t>
            </a:r>
          </a:p>
        </p:txBody>
      </p:sp>
      <p:sp>
        <p:nvSpPr>
          <p:cNvPr id="4109" name="TextBox 26"/>
          <p:cNvSpPr txBox="1">
            <a:spLocks noChangeArrowheads="1"/>
          </p:cNvSpPr>
          <p:nvPr/>
        </p:nvSpPr>
        <p:spPr bwMode="auto">
          <a:xfrm>
            <a:off x="27355800" y="6085262"/>
            <a:ext cx="8687938"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67B6"/>
                </a:solidFill>
                <a:ea typeface="Arial" charset="0"/>
                <a:cs typeface="Arial" charset="0"/>
              </a:rPr>
              <a:t>Conclusion</a:t>
            </a:r>
          </a:p>
        </p:txBody>
      </p:sp>
      <p:sp>
        <p:nvSpPr>
          <p:cNvPr id="4110" name="TextBox 23"/>
          <p:cNvSpPr txBox="1">
            <a:spLocks noChangeArrowheads="1"/>
          </p:cNvSpPr>
          <p:nvPr/>
        </p:nvSpPr>
        <p:spPr bwMode="auto">
          <a:xfrm>
            <a:off x="18613690" y="6085262"/>
            <a:ext cx="897071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67B6"/>
                </a:solidFill>
                <a:ea typeface="Arial" charset="0"/>
                <a:cs typeface="Arial" charset="0"/>
              </a:rPr>
              <a:t>Results</a:t>
            </a:r>
          </a:p>
        </p:txBody>
      </p:sp>
      <p:sp>
        <p:nvSpPr>
          <p:cNvPr id="4112" name="TextBox 21"/>
          <p:cNvSpPr txBox="1">
            <a:spLocks noChangeArrowheads="1"/>
          </p:cNvSpPr>
          <p:nvPr/>
        </p:nvSpPr>
        <p:spPr bwMode="auto">
          <a:xfrm>
            <a:off x="506585" y="14594492"/>
            <a:ext cx="8736691"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67B6"/>
                </a:solidFill>
                <a:ea typeface="Arial" charset="0"/>
                <a:cs typeface="Arial" charset="0"/>
              </a:rPr>
              <a:t>Background</a:t>
            </a:r>
          </a:p>
        </p:txBody>
      </p:sp>
      <p:sp>
        <p:nvSpPr>
          <p:cNvPr id="4113" name="TextBox 20"/>
          <p:cNvSpPr txBox="1">
            <a:spLocks noChangeArrowheads="1"/>
          </p:cNvSpPr>
          <p:nvPr/>
        </p:nvSpPr>
        <p:spPr bwMode="auto">
          <a:xfrm>
            <a:off x="533400" y="6085262"/>
            <a:ext cx="8683063"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67B6"/>
                </a:solidFill>
                <a:ea typeface="Arial" charset="0"/>
                <a:cs typeface="Arial" charset="0"/>
              </a:rPr>
              <a:t>Abstract</a:t>
            </a:r>
          </a:p>
        </p:txBody>
      </p:sp>
      <p:sp>
        <p:nvSpPr>
          <p:cNvPr id="4117" name="TextBox 28"/>
          <p:cNvSpPr txBox="1">
            <a:spLocks noChangeArrowheads="1"/>
          </p:cNvSpPr>
          <p:nvPr/>
        </p:nvSpPr>
        <p:spPr bwMode="auto">
          <a:xfrm>
            <a:off x="9430687" y="6085262"/>
            <a:ext cx="9009713"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938" b="1" dirty="0">
                <a:solidFill>
                  <a:srgbClr val="0067B6"/>
                </a:solidFill>
                <a:ea typeface="Arial" charset="0"/>
                <a:cs typeface="Arial" charset="0"/>
              </a:rPr>
              <a:t>Methods</a:t>
            </a:r>
          </a:p>
        </p:txBody>
      </p:sp>
      <p:sp>
        <p:nvSpPr>
          <p:cNvPr id="4118" name="TextBox 6"/>
          <p:cNvSpPr txBox="1">
            <a:spLocks noChangeArrowheads="1"/>
          </p:cNvSpPr>
          <p:nvPr/>
        </p:nvSpPr>
        <p:spPr bwMode="auto">
          <a:xfrm>
            <a:off x="1" y="170760"/>
            <a:ext cx="36576000" cy="201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0781" b="1" dirty="0">
                <a:solidFill>
                  <a:schemeClr val="bg1"/>
                </a:solidFill>
                <a:ea typeface="Arial" charset="0"/>
                <a:cs typeface="Arial" charset="0"/>
              </a:rPr>
              <a:t>Capstone Poster Tips </a:t>
            </a:r>
          </a:p>
        </p:txBody>
      </p:sp>
      <p:sp>
        <p:nvSpPr>
          <p:cNvPr id="4119" name="TextBox 7"/>
          <p:cNvSpPr txBox="1">
            <a:spLocks noChangeArrowheads="1"/>
          </p:cNvSpPr>
          <p:nvPr/>
        </p:nvSpPr>
        <p:spPr bwMode="auto">
          <a:xfrm>
            <a:off x="1" y="1686858"/>
            <a:ext cx="36575998" cy="237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938" dirty="0">
                <a:solidFill>
                  <a:schemeClr val="bg1"/>
                </a:solidFill>
                <a:ea typeface="Arial" charset="0"/>
                <a:cs typeface="Arial" charset="0"/>
              </a:rPr>
              <a:t>Midshipman 1/C First Middle </a:t>
            </a:r>
            <a:r>
              <a:rPr lang="en-US" sz="6938" dirty="0" err="1">
                <a:solidFill>
                  <a:schemeClr val="bg1"/>
                </a:solidFill>
                <a:ea typeface="Arial" charset="0"/>
                <a:cs typeface="Arial" charset="0"/>
              </a:rPr>
              <a:t>Lastname</a:t>
            </a:r>
            <a:endParaRPr lang="en-US" sz="6938" dirty="0">
              <a:solidFill>
                <a:schemeClr val="bg1"/>
              </a:solidFill>
              <a:ea typeface="Arial" charset="0"/>
              <a:cs typeface="Arial" charset="0"/>
            </a:endParaRPr>
          </a:p>
          <a:p>
            <a:pPr algn="ctr" eaLnBrk="1" hangingPunct="1"/>
            <a:r>
              <a:rPr lang="en-US" sz="6188" dirty="0">
                <a:solidFill>
                  <a:schemeClr val="bg1"/>
                </a:solidFill>
                <a:ea typeface="Arial" charset="0"/>
                <a:cs typeface="Arial" charset="0"/>
              </a:rPr>
              <a:t>Professor First M. </a:t>
            </a:r>
            <a:r>
              <a:rPr lang="en-US" sz="6188" dirty="0" err="1">
                <a:solidFill>
                  <a:schemeClr val="bg1"/>
                </a:solidFill>
                <a:ea typeface="Arial" charset="0"/>
                <a:cs typeface="Arial" charset="0"/>
              </a:rPr>
              <a:t>Lastname</a:t>
            </a:r>
            <a:r>
              <a:rPr lang="en-US" sz="6188" dirty="0">
                <a:solidFill>
                  <a:schemeClr val="bg1"/>
                </a:solidFill>
                <a:ea typeface="Arial" charset="0"/>
                <a:cs typeface="Arial" charset="0"/>
              </a:rPr>
              <a:t>, Department</a:t>
            </a:r>
          </a:p>
        </p:txBody>
      </p:sp>
      <p:sp>
        <p:nvSpPr>
          <p:cNvPr id="2" name="Rectangle 1"/>
          <p:cNvSpPr/>
          <p:nvPr/>
        </p:nvSpPr>
        <p:spPr>
          <a:xfrm>
            <a:off x="-72890" y="4170297"/>
            <a:ext cx="36648890" cy="1200146"/>
          </a:xfrm>
          <a:prstGeom prst="rect">
            <a:avLst/>
          </a:prstGeom>
          <a:solidFill>
            <a:srgbClr val="F4D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cxnSp>
        <p:nvCxnSpPr>
          <p:cNvPr id="35" name="Straight Connector 34"/>
          <p:cNvCxnSpPr/>
          <p:nvPr/>
        </p:nvCxnSpPr>
        <p:spPr>
          <a:xfrm>
            <a:off x="-76200" y="5369838"/>
            <a:ext cx="36652200" cy="605"/>
          </a:xfrm>
          <a:prstGeom prst="line">
            <a:avLst/>
          </a:prstGeom>
          <a:ln w="76200">
            <a:solidFill>
              <a:srgbClr val="005493"/>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1" y="4203023"/>
            <a:ext cx="36652201" cy="1231106"/>
          </a:xfrm>
          <a:prstGeom prst="rect">
            <a:avLst/>
          </a:prstGeom>
          <a:noFill/>
        </p:spPr>
        <p:txBody>
          <a:bodyPr wrap="square" rtlCol="0">
            <a:spAutoFit/>
          </a:bodyPr>
          <a:lstStyle/>
          <a:p>
            <a:pPr algn="ctr"/>
            <a:r>
              <a:rPr lang="en-US" sz="7200" dirty="0">
                <a:solidFill>
                  <a:srgbClr val="0067B6"/>
                </a:solidFill>
                <a:latin typeface="Gill Sans Light" charset="0"/>
                <a:ea typeface="Gill Sans Light" charset="0"/>
                <a:cs typeface="Gill Sans Light" charset="0"/>
              </a:rPr>
              <a:t>United States Naval Academy</a:t>
            </a:r>
          </a:p>
        </p:txBody>
      </p:sp>
      <p:cxnSp>
        <p:nvCxnSpPr>
          <p:cNvPr id="3" name="Straight Connector 2"/>
          <p:cNvCxnSpPr/>
          <p:nvPr/>
        </p:nvCxnSpPr>
        <p:spPr>
          <a:xfrm flipV="1">
            <a:off x="-76201" y="4130424"/>
            <a:ext cx="36632214" cy="19253"/>
          </a:xfrm>
          <a:prstGeom prst="line">
            <a:avLst/>
          </a:prstGeom>
          <a:ln w="76200">
            <a:solidFill>
              <a:srgbClr val="005493"/>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295" y="504661"/>
            <a:ext cx="3791509" cy="547068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46850" y="504661"/>
            <a:ext cx="3791509" cy="5470683"/>
          </a:xfrm>
          <a:prstGeom prst="rect">
            <a:avLst/>
          </a:prstGeom>
        </p:spPr>
      </p:pic>
      <p:cxnSp>
        <p:nvCxnSpPr>
          <p:cNvPr id="11" name="Straight Connector 10"/>
          <p:cNvCxnSpPr/>
          <p:nvPr/>
        </p:nvCxnSpPr>
        <p:spPr>
          <a:xfrm>
            <a:off x="809504" y="7239000"/>
            <a:ext cx="7086600" cy="0"/>
          </a:xfrm>
          <a:prstGeom prst="line">
            <a:avLst/>
          </a:prstGeom>
          <a:ln w="101600" cap="rnd"/>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753600" y="7239000"/>
            <a:ext cx="7086600" cy="0"/>
          </a:xfrm>
          <a:prstGeom prst="line">
            <a:avLst/>
          </a:prstGeom>
          <a:ln w="101600" cap="rnd"/>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8897600" y="7239000"/>
            <a:ext cx="7086600" cy="0"/>
          </a:xfrm>
          <a:prstGeom prst="line">
            <a:avLst/>
          </a:prstGeom>
          <a:ln w="101600" cap="rnd"/>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7661738" y="7239000"/>
            <a:ext cx="8206926" cy="0"/>
          </a:xfrm>
          <a:prstGeom prst="line">
            <a:avLst/>
          </a:prstGeom>
          <a:ln w="101600" cap="rnd"/>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661738" y="16459200"/>
            <a:ext cx="8206926" cy="0"/>
          </a:xfrm>
          <a:prstGeom prst="line">
            <a:avLst/>
          </a:prstGeom>
          <a:ln w="101600" cap="rnd"/>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661738" y="23393400"/>
            <a:ext cx="8206926" cy="0"/>
          </a:xfrm>
          <a:prstGeom prst="line">
            <a:avLst/>
          </a:prstGeom>
          <a:ln w="101600" cap="rnd"/>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09504" y="15697200"/>
            <a:ext cx="7086600" cy="0"/>
          </a:xfrm>
          <a:prstGeom prst="line">
            <a:avLst/>
          </a:prstGeom>
          <a:ln w="1016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207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3523</TotalTime>
  <Words>1855</Words>
  <Application>Microsoft Office PowerPoint</Application>
  <PresentationFormat>Custom</PresentationFormat>
  <Paragraphs>176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Garamond</vt:lpstr>
      <vt:lpstr>Gill Sans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Brodnik, Luke Midn USN USNA Annapolis</cp:lastModifiedBy>
  <cp:revision>146</cp:revision>
  <cp:lastPrinted>2017-02-16T17:48:39Z</cp:lastPrinted>
  <dcterms:created xsi:type="dcterms:W3CDTF">2008-11-17T14:24:47Z</dcterms:created>
  <dcterms:modified xsi:type="dcterms:W3CDTF">2022-02-09T12:51:46Z</dcterms:modified>
</cp:coreProperties>
</file>