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6"/>
  </p:notesMasterIdLst>
  <p:sldIdLst>
    <p:sldId id="285" r:id="rId5"/>
    <p:sldId id="259" r:id="rId6"/>
    <p:sldId id="293" r:id="rId7"/>
    <p:sldId id="292" r:id="rId8"/>
    <p:sldId id="294" r:id="rId9"/>
    <p:sldId id="295" r:id="rId10"/>
    <p:sldId id="297" r:id="rId11"/>
    <p:sldId id="296" r:id="rId12"/>
    <p:sldId id="299" r:id="rId13"/>
    <p:sldId id="298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02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9" autoAdjust="0"/>
    <p:restoredTop sz="94925" autoAdjust="0"/>
  </p:normalViewPr>
  <p:slideViewPr>
    <p:cSldViewPr snapToGrid="0" showGuides="1">
      <p:cViewPr varScale="1">
        <p:scale>
          <a:sx n="191" d="100"/>
          <a:sy n="191" d="100"/>
        </p:scale>
        <p:origin x="192" y="170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8/22/18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00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00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Nader </a:t>
            </a:r>
            <a:r>
              <a:rPr lang="en-US" dirty="0" err="1"/>
              <a:t>Dabit</a:t>
            </a:r>
            <a:r>
              <a:rPr lang="en-US" dirty="0"/>
              <a:t> - AWS Mobile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August 31,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7899" y="1250571"/>
            <a:ext cx="7324988" cy="1274915"/>
          </a:xfrm>
        </p:spPr>
        <p:txBody>
          <a:bodyPr/>
          <a:lstStyle/>
          <a:p>
            <a:r>
              <a:rPr lang="en-US" dirty="0"/>
              <a:t>Building Serverless Web Applications with AWS Amplify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311062"/>
            <a:ext cx="8205304" cy="545192"/>
          </a:xfrm>
        </p:spPr>
        <p:txBody>
          <a:bodyPr/>
          <a:lstStyle/>
          <a:p>
            <a:r>
              <a:rPr lang="en-US" dirty="0"/>
              <a:t>Database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91688-291D-D34C-9504-1D1F60C2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59" y="0"/>
            <a:ext cx="1360714" cy="13607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0D2C2D-9E28-B74F-AE9E-5CF2630DAE41}"/>
              </a:ext>
            </a:extLst>
          </p:cNvPr>
          <p:cNvSpPr txBox="1">
            <a:spLocks/>
          </p:cNvSpPr>
          <p:nvPr/>
        </p:nvSpPr>
        <p:spPr>
          <a:xfrm>
            <a:off x="336789" y="1360714"/>
            <a:ext cx="8205304" cy="919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>
                <a:solidFill>
                  <a:srgbClr val="FFB902"/>
                </a:solidFill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Amazon DynamoDB + AWS Lambda + Amazon API Gateway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746D76-948A-3C45-91E4-D87316409F5E}"/>
              </a:ext>
            </a:extLst>
          </p:cNvPr>
          <p:cNvSpPr txBox="1">
            <a:spLocks/>
          </p:cNvSpPr>
          <p:nvPr/>
        </p:nvSpPr>
        <p:spPr>
          <a:xfrm>
            <a:off x="336789" y="2449429"/>
            <a:ext cx="8205304" cy="348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Create &amp; configure table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Create Lambda function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Configure API Gateway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Scaffolds Lambda code to act as REST API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Interact with Lambda Function using client Library </a:t>
            </a:r>
          </a:p>
        </p:txBody>
      </p:sp>
    </p:spTree>
    <p:extLst>
      <p:ext uri="{BB962C8B-B14F-4D97-AF65-F5344CB8AC3E}">
        <p14:creationId xmlns:p14="http://schemas.microsoft.com/office/powerpoint/2010/main" val="349065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311062"/>
            <a:ext cx="8205304" cy="545192"/>
          </a:xfrm>
        </p:spPr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91688-291D-D34C-9504-1D1F60C2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59" y="0"/>
            <a:ext cx="1360714" cy="136071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9746D76-948A-3C45-91E4-D87316409F5E}"/>
              </a:ext>
            </a:extLst>
          </p:cNvPr>
          <p:cNvSpPr txBox="1">
            <a:spLocks/>
          </p:cNvSpPr>
          <p:nvPr/>
        </p:nvSpPr>
        <p:spPr>
          <a:xfrm>
            <a:off x="336789" y="1971501"/>
            <a:ext cx="8205304" cy="348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Create &amp; configure Lambda functions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Push changes 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Invoke functions locally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Interact with Lambda function from using client library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42D6D0-ECA9-1848-8C19-C96BE8476783}"/>
              </a:ext>
            </a:extLst>
          </p:cNvPr>
          <p:cNvSpPr txBox="1">
            <a:spLocks/>
          </p:cNvSpPr>
          <p:nvPr/>
        </p:nvSpPr>
        <p:spPr>
          <a:xfrm>
            <a:off x="397749" y="1360714"/>
            <a:ext cx="8205304" cy="919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>
                <a:solidFill>
                  <a:srgbClr val="FFB902"/>
                </a:solidFill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AWS Lambda</a:t>
            </a:r>
          </a:p>
        </p:txBody>
      </p:sp>
    </p:spTree>
    <p:extLst>
      <p:ext uri="{BB962C8B-B14F-4D97-AF65-F5344CB8AC3E}">
        <p14:creationId xmlns:p14="http://schemas.microsoft.com/office/powerpoint/2010/main" val="86377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311062"/>
            <a:ext cx="8205304" cy="545192"/>
          </a:xfrm>
        </p:spPr>
        <p:txBody>
          <a:bodyPr/>
          <a:lstStyle/>
          <a:p>
            <a:r>
              <a:rPr lang="en-US" dirty="0"/>
              <a:t>Hosting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91688-291D-D34C-9504-1D1F60C2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59" y="0"/>
            <a:ext cx="1360714" cy="136071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9746D76-948A-3C45-91E4-D87316409F5E}"/>
              </a:ext>
            </a:extLst>
          </p:cNvPr>
          <p:cNvSpPr txBox="1">
            <a:spLocks/>
          </p:cNvSpPr>
          <p:nvPr/>
        </p:nvSpPr>
        <p:spPr>
          <a:xfrm>
            <a:off x="336789" y="1971501"/>
            <a:ext cx="8205304" cy="348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Creates &amp; configure S3 bucket for hosting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Configure Amazon </a:t>
            </a:r>
            <a:r>
              <a:rPr lang="en-US" sz="2000" dirty="0" err="1"/>
              <a:t>Cloudfront</a:t>
            </a:r>
            <a:endParaRPr lang="en-US" sz="2000" dirty="0"/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Publishes assets to S3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Push updates when necessary directly from CLI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42D6D0-ECA9-1848-8C19-C96BE8476783}"/>
              </a:ext>
            </a:extLst>
          </p:cNvPr>
          <p:cNvSpPr txBox="1">
            <a:spLocks/>
          </p:cNvSpPr>
          <p:nvPr/>
        </p:nvSpPr>
        <p:spPr>
          <a:xfrm>
            <a:off x="397749" y="1360714"/>
            <a:ext cx="8205304" cy="919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>
                <a:solidFill>
                  <a:srgbClr val="FFB902"/>
                </a:solidFill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Amazon S3</a:t>
            </a:r>
          </a:p>
        </p:txBody>
      </p:sp>
    </p:spTree>
    <p:extLst>
      <p:ext uri="{BB962C8B-B14F-4D97-AF65-F5344CB8AC3E}">
        <p14:creationId xmlns:p14="http://schemas.microsoft.com/office/powerpoint/2010/main" val="59765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311062"/>
            <a:ext cx="8205304" cy="545192"/>
          </a:xfrm>
        </p:spPr>
        <p:txBody>
          <a:bodyPr/>
          <a:lstStyle/>
          <a:p>
            <a:r>
              <a:rPr lang="en-US" dirty="0"/>
              <a:t>Storage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91688-291D-D34C-9504-1D1F60C2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59" y="0"/>
            <a:ext cx="1360714" cy="136071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9746D76-948A-3C45-91E4-D87316409F5E}"/>
              </a:ext>
            </a:extLst>
          </p:cNvPr>
          <p:cNvSpPr txBox="1">
            <a:spLocks/>
          </p:cNvSpPr>
          <p:nvPr/>
        </p:nvSpPr>
        <p:spPr>
          <a:xfrm>
            <a:off x="336789" y="1971501"/>
            <a:ext cx="8205304" cy="348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Create &amp; configure Amazon S3 bucket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Manage user content for your app in public, protected or private storage buckets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42D6D0-ECA9-1848-8C19-C96BE8476783}"/>
              </a:ext>
            </a:extLst>
          </p:cNvPr>
          <p:cNvSpPr txBox="1">
            <a:spLocks/>
          </p:cNvSpPr>
          <p:nvPr/>
        </p:nvSpPr>
        <p:spPr>
          <a:xfrm>
            <a:off x="397749" y="1360714"/>
            <a:ext cx="8205304" cy="919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>
                <a:solidFill>
                  <a:srgbClr val="FFB902"/>
                </a:solidFill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Amazon S3</a:t>
            </a:r>
          </a:p>
        </p:txBody>
      </p:sp>
    </p:spTree>
    <p:extLst>
      <p:ext uri="{BB962C8B-B14F-4D97-AF65-F5344CB8AC3E}">
        <p14:creationId xmlns:p14="http://schemas.microsoft.com/office/powerpoint/2010/main" val="160799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954E9F-7295-D844-B44C-B84D5531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1763488"/>
            <a:ext cx="6083300" cy="2400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311062"/>
            <a:ext cx="8205304" cy="545192"/>
          </a:xfrm>
        </p:spPr>
        <p:txBody>
          <a:bodyPr/>
          <a:lstStyle/>
          <a:p>
            <a:r>
              <a:rPr lang="en-US" dirty="0"/>
              <a:t>AWS Amplify CLI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91688-291D-D34C-9504-1D1F60C2F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659" y="0"/>
            <a:ext cx="1360714" cy="13607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42D6D0-ECA9-1848-8C19-C96BE8476783}"/>
              </a:ext>
            </a:extLst>
          </p:cNvPr>
          <p:cNvSpPr txBox="1">
            <a:spLocks/>
          </p:cNvSpPr>
          <p:nvPr/>
        </p:nvSpPr>
        <p:spPr>
          <a:xfrm>
            <a:off x="336789" y="770005"/>
            <a:ext cx="8205304" cy="919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000" dirty="0">
                <a:solidFill>
                  <a:srgbClr val="FFB902"/>
                </a:solidFill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Getting started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9A8055-CF55-F049-8F53-C7E2F3E25FBC}"/>
              </a:ext>
            </a:extLst>
          </p:cNvPr>
          <p:cNvSpPr txBox="1">
            <a:spLocks/>
          </p:cNvSpPr>
          <p:nvPr/>
        </p:nvSpPr>
        <p:spPr>
          <a:xfrm>
            <a:off x="1868590" y="1763488"/>
            <a:ext cx="5648231" cy="919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400" dirty="0"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Installing the CLI</a:t>
            </a:r>
          </a:p>
        </p:txBody>
      </p:sp>
    </p:spTree>
    <p:extLst>
      <p:ext uri="{BB962C8B-B14F-4D97-AF65-F5344CB8AC3E}">
        <p14:creationId xmlns:p14="http://schemas.microsoft.com/office/powerpoint/2010/main" val="405044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311062"/>
            <a:ext cx="8205304" cy="545192"/>
          </a:xfrm>
        </p:spPr>
        <p:txBody>
          <a:bodyPr/>
          <a:lstStyle/>
          <a:p>
            <a:r>
              <a:rPr lang="en-US" dirty="0"/>
              <a:t>AWS Amplify CLI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91688-291D-D34C-9504-1D1F60C2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59" y="0"/>
            <a:ext cx="1360714" cy="13607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42D6D0-ECA9-1848-8C19-C96BE8476783}"/>
              </a:ext>
            </a:extLst>
          </p:cNvPr>
          <p:cNvSpPr txBox="1">
            <a:spLocks/>
          </p:cNvSpPr>
          <p:nvPr/>
        </p:nvSpPr>
        <p:spPr>
          <a:xfrm>
            <a:off x="336789" y="770005"/>
            <a:ext cx="8205304" cy="919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000" dirty="0">
                <a:solidFill>
                  <a:srgbClr val="FFB902"/>
                </a:solidFill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Getting started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A70A3-587A-B647-9448-B844FC8B3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0" y="1815183"/>
            <a:ext cx="4699000" cy="24003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69A8055-CF55-F049-8F53-C7E2F3E25FBC}"/>
              </a:ext>
            </a:extLst>
          </p:cNvPr>
          <p:cNvSpPr txBox="1">
            <a:spLocks/>
          </p:cNvSpPr>
          <p:nvPr/>
        </p:nvSpPr>
        <p:spPr>
          <a:xfrm>
            <a:off x="2565179" y="1815183"/>
            <a:ext cx="5648231" cy="919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400" dirty="0"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Initializing a new project</a:t>
            </a:r>
          </a:p>
        </p:txBody>
      </p:sp>
    </p:spTree>
    <p:extLst>
      <p:ext uri="{BB962C8B-B14F-4D97-AF65-F5344CB8AC3E}">
        <p14:creationId xmlns:p14="http://schemas.microsoft.com/office/powerpoint/2010/main" val="75575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311062"/>
            <a:ext cx="8205304" cy="545192"/>
          </a:xfrm>
        </p:spPr>
        <p:txBody>
          <a:bodyPr/>
          <a:lstStyle/>
          <a:p>
            <a:r>
              <a:rPr lang="en-US" dirty="0"/>
              <a:t>AWS Amplify CLI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91688-291D-D34C-9504-1D1F60C2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59" y="0"/>
            <a:ext cx="1360714" cy="13607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42D6D0-ECA9-1848-8C19-C96BE8476783}"/>
              </a:ext>
            </a:extLst>
          </p:cNvPr>
          <p:cNvSpPr txBox="1">
            <a:spLocks/>
          </p:cNvSpPr>
          <p:nvPr/>
        </p:nvSpPr>
        <p:spPr>
          <a:xfrm>
            <a:off x="336789" y="770005"/>
            <a:ext cx="8205304" cy="919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000" dirty="0">
                <a:solidFill>
                  <a:srgbClr val="FFB902"/>
                </a:solidFill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Getting started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A70A3-587A-B647-9448-B844FC8B3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0" y="1915937"/>
            <a:ext cx="4699000" cy="203695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69A8055-CF55-F049-8F53-C7E2F3E25FBC}"/>
              </a:ext>
            </a:extLst>
          </p:cNvPr>
          <p:cNvSpPr txBox="1">
            <a:spLocks/>
          </p:cNvSpPr>
          <p:nvPr/>
        </p:nvSpPr>
        <p:spPr>
          <a:xfrm>
            <a:off x="2500443" y="1819657"/>
            <a:ext cx="5648231" cy="919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400" dirty="0"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Adding a feature</a:t>
            </a:r>
          </a:p>
        </p:txBody>
      </p:sp>
    </p:spTree>
    <p:extLst>
      <p:ext uri="{BB962C8B-B14F-4D97-AF65-F5344CB8AC3E}">
        <p14:creationId xmlns:p14="http://schemas.microsoft.com/office/powerpoint/2010/main" val="2714010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311062"/>
            <a:ext cx="8205304" cy="545192"/>
          </a:xfrm>
        </p:spPr>
        <p:txBody>
          <a:bodyPr/>
          <a:lstStyle/>
          <a:p>
            <a:r>
              <a:rPr lang="en-US" dirty="0"/>
              <a:t>AWS Amplify Client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91688-291D-D34C-9504-1D1F60C2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59" y="0"/>
            <a:ext cx="1360714" cy="13607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42D6D0-ECA9-1848-8C19-C96BE8476783}"/>
              </a:ext>
            </a:extLst>
          </p:cNvPr>
          <p:cNvSpPr txBox="1">
            <a:spLocks/>
          </p:cNvSpPr>
          <p:nvPr/>
        </p:nvSpPr>
        <p:spPr>
          <a:xfrm>
            <a:off x="336789" y="770005"/>
            <a:ext cx="8205304" cy="919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000" dirty="0">
                <a:solidFill>
                  <a:srgbClr val="FFB902"/>
                </a:solidFill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Getting started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A70A3-587A-B647-9448-B844FC8B3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31" y="1907845"/>
            <a:ext cx="4343339" cy="203695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69A8055-CF55-F049-8F53-C7E2F3E25FBC}"/>
              </a:ext>
            </a:extLst>
          </p:cNvPr>
          <p:cNvSpPr txBox="1">
            <a:spLocks/>
          </p:cNvSpPr>
          <p:nvPr/>
        </p:nvSpPr>
        <p:spPr>
          <a:xfrm>
            <a:off x="2684785" y="1819657"/>
            <a:ext cx="5648231" cy="919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400" dirty="0"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Add library to project</a:t>
            </a:r>
          </a:p>
        </p:txBody>
      </p:sp>
    </p:spTree>
    <p:extLst>
      <p:ext uri="{BB962C8B-B14F-4D97-AF65-F5344CB8AC3E}">
        <p14:creationId xmlns:p14="http://schemas.microsoft.com/office/powerpoint/2010/main" val="3303821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311062"/>
            <a:ext cx="8205304" cy="545192"/>
          </a:xfrm>
        </p:spPr>
        <p:txBody>
          <a:bodyPr/>
          <a:lstStyle/>
          <a:p>
            <a:r>
              <a:rPr lang="en-US" dirty="0"/>
              <a:t>AWS Amplify Client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91688-291D-D34C-9504-1D1F60C2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59" y="0"/>
            <a:ext cx="1360714" cy="13607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42D6D0-ECA9-1848-8C19-C96BE8476783}"/>
              </a:ext>
            </a:extLst>
          </p:cNvPr>
          <p:cNvSpPr txBox="1">
            <a:spLocks/>
          </p:cNvSpPr>
          <p:nvPr/>
        </p:nvSpPr>
        <p:spPr>
          <a:xfrm>
            <a:off x="336789" y="770005"/>
            <a:ext cx="8205304" cy="919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000" dirty="0">
                <a:solidFill>
                  <a:srgbClr val="FFB902"/>
                </a:solidFill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Getting started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A70A3-587A-B647-9448-B844FC8B3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31" y="1973703"/>
            <a:ext cx="4343339" cy="18081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69A8055-CF55-F049-8F53-C7E2F3E25FBC}"/>
              </a:ext>
            </a:extLst>
          </p:cNvPr>
          <p:cNvSpPr txBox="1">
            <a:spLocks/>
          </p:cNvSpPr>
          <p:nvPr/>
        </p:nvSpPr>
        <p:spPr>
          <a:xfrm>
            <a:off x="2638004" y="1819657"/>
            <a:ext cx="5589816" cy="919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400" dirty="0"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Add framework-specific library</a:t>
            </a:r>
          </a:p>
        </p:txBody>
      </p:sp>
    </p:spTree>
    <p:extLst>
      <p:ext uri="{BB962C8B-B14F-4D97-AF65-F5344CB8AC3E}">
        <p14:creationId xmlns:p14="http://schemas.microsoft.com/office/powerpoint/2010/main" val="317492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311062"/>
            <a:ext cx="8205304" cy="545192"/>
          </a:xfrm>
        </p:spPr>
        <p:txBody>
          <a:bodyPr/>
          <a:lstStyle/>
          <a:p>
            <a:r>
              <a:rPr lang="en-US" dirty="0"/>
              <a:t>AWS Amplify Client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91688-291D-D34C-9504-1D1F60C2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59" y="0"/>
            <a:ext cx="1360714" cy="13607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42D6D0-ECA9-1848-8C19-C96BE8476783}"/>
              </a:ext>
            </a:extLst>
          </p:cNvPr>
          <p:cNvSpPr txBox="1">
            <a:spLocks/>
          </p:cNvSpPr>
          <p:nvPr/>
        </p:nvSpPr>
        <p:spPr>
          <a:xfrm>
            <a:off x="336789" y="770005"/>
            <a:ext cx="8205304" cy="919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000" dirty="0">
                <a:solidFill>
                  <a:srgbClr val="FFB902"/>
                </a:solidFill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Getting started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A70A3-587A-B647-9448-B844FC8B3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967" y="1973703"/>
            <a:ext cx="4018066" cy="18081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69A8055-CF55-F049-8F53-C7E2F3E25FBC}"/>
              </a:ext>
            </a:extLst>
          </p:cNvPr>
          <p:cNvSpPr txBox="1">
            <a:spLocks/>
          </p:cNvSpPr>
          <p:nvPr/>
        </p:nvSpPr>
        <p:spPr>
          <a:xfrm>
            <a:off x="2791752" y="1819657"/>
            <a:ext cx="5589816" cy="919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400" dirty="0"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Import component</a:t>
            </a:r>
          </a:p>
        </p:txBody>
      </p:sp>
    </p:spTree>
    <p:extLst>
      <p:ext uri="{BB962C8B-B14F-4D97-AF65-F5344CB8AC3E}">
        <p14:creationId xmlns:p14="http://schemas.microsoft.com/office/powerpoint/2010/main" val="127388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311062"/>
            <a:ext cx="8205304" cy="545192"/>
          </a:xfrm>
        </p:spPr>
        <p:txBody>
          <a:bodyPr/>
          <a:lstStyle/>
          <a:p>
            <a:r>
              <a:rPr lang="en-US" dirty="0"/>
              <a:t>What is AWS Amplify?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91688-291D-D34C-9504-1D1F60C2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9" y="701949"/>
            <a:ext cx="3214007" cy="321400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19152B0-B627-8047-90BC-10B34D30AA07}"/>
              </a:ext>
            </a:extLst>
          </p:cNvPr>
          <p:cNvSpPr txBox="1">
            <a:spLocks/>
          </p:cNvSpPr>
          <p:nvPr/>
        </p:nvSpPr>
        <p:spPr>
          <a:xfrm>
            <a:off x="434760" y="3643360"/>
            <a:ext cx="8205304" cy="545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400" dirty="0"/>
              <a:t>AWS Amplify is a CLI &amp; toolchain for the client</a:t>
            </a:r>
          </a:p>
        </p:txBody>
      </p:sp>
    </p:spTree>
    <p:extLst>
      <p:ext uri="{BB962C8B-B14F-4D97-AF65-F5344CB8AC3E}">
        <p14:creationId xmlns:p14="http://schemas.microsoft.com/office/powerpoint/2010/main" val="1522136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311062"/>
            <a:ext cx="8205304" cy="545192"/>
          </a:xfrm>
        </p:spPr>
        <p:txBody>
          <a:bodyPr/>
          <a:lstStyle/>
          <a:p>
            <a:r>
              <a:rPr lang="en-US" dirty="0"/>
              <a:t>AWS Amplify Client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91688-291D-D34C-9504-1D1F60C2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59" y="0"/>
            <a:ext cx="1360714" cy="13607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42D6D0-ECA9-1848-8C19-C96BE8476783}"/>
              </a:ext>
            </a:extLst>
          </p:cNvPr>
          <p:cNvSpPr txBox="1">
            <a:spLocks/>
          </p:cNvSpPr>
          <p:nvPr/>
        </p:nvSpPr>
        <p:spPr>
          <a:xfrm>
            <a:off x="336789" y="770005"/>
            <a:ext cx="8205304" cy="919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000" dirty="0">
                <a:solidFill>
                  <a:srgbClr val="FFB902"/>
                </a:solidFill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Getting started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A70A3-587A-B647-9448-B844FC8B3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235" y="1884689"/>
            <a:ext cx="5700308" cy="25902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69A8055-CF55-F049-8F53-C7E2F3E25FBC}"/>
              </a:ext>
            </a:extLst>
          </p:cNvPr>
          <p:cNvSpPr txBox="1">
            <a:spLocks/>
          </p:cNvSpPr>
          <p:nvPr/>
        </p:nvSpPr>
        <p:spPr>
          <a:xfrm>
            <a:off x="2062843" y="1819657"/>
            <a:ext cx="5589816" cy="919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400" dirty="0"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Interact with services</a:t>
            </a:r>
          </a:p>
        </p:txBody>
      </p:sp>
    </p:spTree>
    <p:extLst>
      <p:ext uri="{BB962C8B-B14F-4D97-AF65-F5344CB8AC3E}">
        <p14:creationId xmlns:p14="http://schemas.microsoft.com/office/powerpoint/2010/main" val="3988248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311062"/>
            <a:ext cx="8205304" cy="545192"/>
          </a:xfrm>
        </p:spPr>
        <p:txBody>
          <a:bodyPr/>
          <a:lstStyle/>
          <a:p>
            <a:r>
              <a:rPr lang="en-US" dirty="0"/>
              <a:t>AWS Amplify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91688-291D-D34C-9504-1D1F60C2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23" y="1710549"/>
            <a:ext cx="2065347" cy="206534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69A8055-CF55-F049-8F53-C7E2F3E25FBC}"/>
              </a:ext>
            </a:extLst>
          </p:cNvPr>
          <p:cNvSpPr txBox="1">
            <a:spLocks/>
          </p:cNvSpPr>
          <p:nvPr/>
        </p:nvSpPr>
        <p:spPr>
          <a:xfrm>
            <a:off x="2880138" y="1916761"/>
            <a:ext cx="5589816" cy="24529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1800" dirty="0"/>
              <a:t>This CLI &amp; toolchain for the client greatly lowers the barrier to entry for developers &amp; companies looking to build full-stack applications allowing them to not only iterate &amp; experiment quickly, but also giving them the ability to do so at a lower cost.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0D54-DF46-8349-9E08-AF6316E811A3}"/>
              </a:ext>
            </a:extLst>
          </p:cNvPr>
          <p:cNvSpPr txBox="1"/>
          <p:nvPr/>
        </p:nvSpPr>
        <p:spPr>
          <a:xfrm>
            <a:off x="2308418" y="1476408"/>
            <a:ext cx="11652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41A1C-045E-104C-8910-C368698AA103}"/>
              </a:ext>
            </a:extLst>
          </p:cNvPr>
          <p:cNvSpPr txBox="1"/>
          <p:nvPr/>
        </p:nvSpPr>
        <p:spPr>
          <a:xfrm rot="10800000">
            <a:off x="6628941" y="2082610"/>
            <a:ext cx="11652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02978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311062"/>
            <a:ext cx="8205304" cy="545192"/>
          </a:xfrm>
        </p:spPr>
        <p:txBody>
          <a:bodyPr/>
          <a:lstStyle/>
          <a:p>
            <a:r>
              <a:rPr lang="en-US" dirty="0"/>
              <a:t>What Does it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91688-291D-D34C-9504-1D1F60C2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59" y="0"/>
            <a:ext cx="1360714" cy="13607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19152B0-B627-8047-90BC-10B34D30AA07}"/>
              </a:ext>
            </a:extLst>
          </p:cNvPr>
          <p:cNvSpPr txBox="1">
            <a:spLocks/>
          </p:cNvSpPr>
          <p:nvPr/>
        </p:nvSpPr>
        <p:spPr>
          <a:xfrm>
            <a:off x="423875" y="1900192"/>
            <a:ext cx="8205304" cy="919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4400" dirty="0">
                <a:solidFill>
                  <a:srgbClr val="FFB902"/>
                </a:solidFill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CLI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B66A02-A540-034D-BA6E-B6B5D30FB593}"/>
              </a:ext>
            </a:extLst>
          </p:cNvPr>
          <p:cNvSpPr txBox="1">
            <a:spLocks/>
          </p:cNvSpPr>
          <p:nvPr/>
        </p:nvSpPr>
        <p:spPr>
          <a:xfrm>
            <a:off x="423875" y="2695034"/>
            <a:ext cx="8205304" cy="545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400" dirty="0"/>
              <a:t>Creates &amp; configures AWS services</a:t>
            </a:r>
          </a:p>
        </p:txBody>
      </p:sp>
    </p:spTree>
    <p:extLst>
      <p:ext uri="{BB962C8B-B14F-4D97-AF65-F5344CB8AC3E}">
        <p14:creationId xmlns:p14="http://schemas.microsoft.com/office/powerpoint/2010/main" val="51588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311062"/>
            <a:ext cx="8205304" cy="545192"/>
          </a:xfrm>
        </p:spPr>
        <p:txBody>
          <a:bodyPr/>
          <a:lstStyle/>
          <a:p>
            <a:r>
              <a:rPr lang="en-US" dirty="0"/>
              <a:t>What Does it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91688-291D-D34C-9504-1D1F60C2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59" y="0"/>
            <a:ext cx="1360714" cy="13607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19152B0-B627-8047-90BC-10B34D30AA07}"/>
              </a:ext>
            </a:extLst>
          </p:cNvPr>
          <p:cNvSpPr txBox="1">
            <a:spLocks/>
          </p:cNvSpPr>
          <p:nvPr/>
        </p:nvSpPr>
        <p:spPr>
          <a:xfrm>
            <a:off x="423875" y="1900192"/>
            <a:ext cx="8205304" cy="919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4400" dirty="0">
                <a:solidFill>
                  <a:srgbClr val="FFB902"/>
                </a:solidFill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JavaScript Library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B66A02-A540-034D-BA6E-B6B5D30FB593}"/>
              </a:ext>
            </a:extLst>
          </p:cNvPr>
          <p:cNvSpPr txBox="1">
            <a:spLocks/>
          </p:cNvSpPr>
          <p:nvPr/>
        </p:nvSpPr>
        <p:spPr>
          <a:xfrm>
            <a:off x="423875" y="2695034"/>
            <a:ext cx="8205304" cy="9516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400" dirty="0"/>
              <a:t>Connects your front-end application to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184392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311062"/>
            <a:ext cx="8205304" cy="545192"/>
          </a:xfrm>
        </p:spPr>
        <p:txBody>
          <a:bodyPr/>
          <a:lstStyle/>
          <a:p>
            <a:r>
              <a:rPr lang="en-US" dirty="0"/>
              <a:t>What kind of services?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91688-291D-D34C-9504-1D1F60C2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59" y="0"/>
            <a:ext cx="1360714" cy="13607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B66A02-A540-034D-BA6E-B6B5D30FB593}"/>
              </a:ext>
            </a:extLst>
          </p:cNvPr>
          <p:cNvSpPr txBox="1">
            <a:spLocks/>
          </p:cNvSpPr>
          <p:nvPr/>
        </p:nvSpPr>
        <p:spPr>
          <a:xfrm>
            <a:off x="598046" y="1361081"/>
            <a:ext cx="8205304" cy="348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400" dirty="0"/>
              <a:t>Database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400" dirty="0"/>
              <a:t>API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400" dirty="0"/>
              <a:t>Lambda / Serverless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400" dirty="0"/>
              <a:t>Authentication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400" dirty="0"/>
              <a:t>Analytics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400" dirty="0"/>
              <a:t>Hosting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400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405177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311062"/>
            <a:ext cx="8205304" cy="545192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91688-291D-D34C-9504-1D1F60C2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59" y="0"/>
            <a:ext cx="1360714" cy="13607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0D2C2D-9E28-B74F-AE9E-5CF2630DAE41}"/>
              </a:ext>
            </a:extLst>
          </p:cNvPr>
          <p:cNvSpPr txBox="1">
            <a:spLocks/>
          </p:cNvSpPr>
          <p:nvPr/>
        </p:nvSpPr>
        <p:spPr>
          <a:xfrm>
            <a:off x="397749" y="1361966"/>
            <a:ext cx="8205304" cy="919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>
                <a:solidFill>
                  <a:srgbClr val="FFB902"/>
                </a:solidFill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Amazon Cognito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746D76-948A-3C45-91E4-D87316409F5E}"/>
              </a:ext>
            </a:extLst>
          </p:cNvPr>
          <p:cNvSpPr txBox="1">
            <a:spLocks/>
          </p:cNvSpPr>
          <p:nvPr/>
        </p:nvSpPr>
        <p:spPr>
          <a:xfrm>
            <a:off x="336789" y="1971501"/>
            <a:ext cx="8205304" cy="348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Create &amp; configure new Amazon Cognito resources for user signup &amp; </a:t>
            </a:r>
            <a:r>
              <a:rPr lang="en-US" sz="2000" dirty="0" err="1"/>
              <a:t>signin</a:t>
            </a:r>
            <a:endParaRPr lang="en-US" sz="2000" dirty="0"/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Interact with Amazon Cognito using </a:t>
            </a:r>
            <a:r>
              <a:rPr lang="en-US" sz="2000" dirty="0" err="1"/>
              <a:t>Auth</a:t>
            </a:r>
            <a:r>
              <a:rPr lang="en-US" sz="2000" dirty="0"/>
              <a:t> class from client Library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Pre-configured components available for React, React Native, Angular, &amp; Ionic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949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311062"/>
            <a:ext cx="8205304" cy="545192"/>
          </a:xfrm>
        </p:spPr>
        <p:txBody>
          <a:bodyPr/>
          <a:lstStyle/>
          <a:p>
            <a:r>
              <a:rPr lang="en-US" dirty="0"/>
              <a:t>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91688-291D-D34C-9504-1D1F60C2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59" y="0"/>
            <a:ext cx="1360714" cy="136071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9746D76-948A-3C45-91E4-D87316409F5E}"/>
              </a:ext>
            </a:extLst>
          </p:cNvPr>
          <p:cNvSpPr txBox="1">
            <a:spLocks/>
          </p:cNvSpPr>
          <p:nvPr/>
        </p:nvSpPr>
        <p:spPr>
          <a:xfrm>
            <a:off x="336789" y="1971501"/>
            <a:ext cx="8205304" cy="348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Create &amp; configure new Amazon Pinpoint resources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Record events from the client application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Automatically records session data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Automatically records </a:t>
            </a:r>
            <a:r>
              <a:rPr lang="en-US" sz="2000" dirty="0" err="1"/>
              <a:t>auth</a:t>
            </a:r>
            <a:r>
              <a:rPr lang="en-US" sz="2000" dirty="0"/>
              <a:t> data (sign ups, sign ins, &amp; </a:t>
            </a:r>
            <a:r>
              <a:rPr lang="en-US" sz="2000" dirty="0" err="1"/>
              <a:t>auth</a:t>
            </a:r>
            <a:r>
              <a:rPr lang="en-US" sz="2000" dirty="0"/>
              <a:t> failures)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42D6D0-ECA9-1848-8C19-C96BE8476783}"/>
              </a:ext>
            </a:extLst>
          </p:cNvPr>
          <p:cNvSpPr txBox="1">
            <a:spLocks/>
          </p:cNvSpPr>
          <p:nvPr/>
        </p:nvSpPr>
        <p:spPr>
          <a:xfrm>
            <a:off x="397749" y="1360714"/>
            <a:ext cx="8205304" cy="919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>
                <a:solidFill>
                  <a:srgbClr val="FFB902"/>
                </a:solidFill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Amazon Pinpoint</a:t>
            </a:r>
          </a:p>
        </p:txBody>
      </p:sp>
    </p:spTree>
    <p:extLst>
      <p:ext uri="{BB962C8B-B14F-4D97-AF65-F5344CB8AC3E}">
        <p14:creationId xmlns:p14="http://schemas.microsoft.com/office/powerpoint/2010/main" val="426230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311062"/>
            <a:ext cx="8205304" cy="545192"/>
          </a:xfrm>
        </p:spPr>
        <p:txBody>
          <a:bodyPr/>
          <a:lstStyle/>
          <a:p>
            <a:r>
              <a:rPr lang="en-US" dirty="0"/>
              <a:t>REST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91688-291D-D34C-9504-1D1F60C2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59" y="0"/>
            <a:ext cx="1360714" cy="13607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0D2C2D-9E28-B74F-AE9E-5CF2630DAE41}"/>
              </a:ext>
            </a:extLst>
          </p:cNvPr>
          <p:cNvSpPr txBox="1">
            <a:spLocks/>
          </p:cNvSpPr>
          <p:nvPr/>
        </p:nvSpPr>
        <p:spPr>
          <a:xfrm>
            <a:off x="397752" y="1360714"/>
            <a:ext cx="8205304" cy="919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>
                <a:solidFill>
                  <a:srgbClr val="FFB902"/>
                </a:solidFill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AWS Lambda + Amazon API Gateway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746D76-948A-3C45-91E4-D87316409F5E}"/>
              </a:ext>
            </a:extLst>
          </p:cNvPr>
          <p:cNvSpPr txBox="1">
            <a:spLocks/>
          </p:cNvSpPr>
          <p:nvPr/>
        </p:nvSpPr>
        <p:spPr>
          <a:xfrm>
            <a:off x="336789" y="1971999"/>
            <a:ext cx="8205304" cy="348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Create new AWS Lambda Function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Scaffold Lambda code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Configure API Gateway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Interact with Lambda function with client Library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3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311062"/>
            <a:ext cx="8205304" cy="545192"/>
          </a:xfrm>
        </p:spPr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91688-291D-D34C-9504-1D1F60C2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59" y="0"/>
            <a:ext cx="1360714" cy="13607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0D2C2D-9E28-B74F-AE9E-5CF2630DAE41}"/>
              </a:ext>
            </a:extLst>
          </p:cNvPr>
          <p:cNvSpPr txBox="1">
            <a:spLocks/>
          </p:cNvSpPr>
          <p:nvPr/>
        </p:nvSpPr>
        <p:spPr>
          <a:xfrm>
            <a:off x="405844" y="1360714"/>
            <a:ext cx="8205304" cy="919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>
                <a:solidFill>
                  <a:srgbClr val="FFB902"/>
                </a:solidFill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rPr>
              <a:t>AWS AppSync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746D76-948A-3C45-91E4-D87316409F5E}"/>
              </a:ext>
            </a:extLst>
          </p:cNvPr>
          <p:cNvSpPr txBox="1">
            <a:spLocks/>
          </p:cNvSpPr>
          <p:nvPr/>
        </p:nvSpPr>
        <p:spPr>
          <a:xfrm>
            <a:off x="336789" y="1971999"/>
            <a:ext cx="8205304" cy="348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Create new AWS </a:t>
            </a:r>
            <a:r>
              <a:rPr lang="en-US" sz="2000" dirty="0" err="1"/>
              <a:t>AppSyncGraphQL</a:t>
            </a:r>
            <a:r>
              <a:rPr lang="en-US" sz="2000" dirty="0"/>
              <a:t> API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Configure AppSync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Perform queries, </a:t>
            </a:r>
            <a:r>
              <a:rPr lang="en-US" sz="2000" dirty="0" err="1"/>
              <a:t>mutatations</a:t>
            </a:r>
            <a:r>
              <a:rPr lang="en-US" sz="2000" dirty="0"/>
              <a:t>, &amp; register subscriptions from client application</a:t>
            </a:r>
          </a:p>
          <a:p>
            <a:pPr marL="514350" indent="-514350">
              <a:buClr>
                <a:srgbClr val="FFB902"/>
              </a:buClr>
              <a:buFont typeface="Wingdings" pitchFamily="2" charset="2"/>
              <a:buChar char="ü"/>
            </a:pPr>
            <a:r>
              <a:rPr lang="en-US" sz="2000" dirty="0"/>
              <a:t>React &amp; React Native Components for render props</a:t>
            </a:r>
          </a:p>
        </p:txBody>
      </p:sp>
    </p:spTree>
    <p:extLst>
      <p:ext uri="{BB962C8B-B14F-4D97-AF65-F5344CB8AC3E}">
        <p14:creationId xmlns:p14="http://schemas.microsoft.com/office/powerpoint/2010/main" val="2299280918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2828</TotalTime>
  <Words>414</Words>
  <Application>Microsoft Macintosh PowerPoint</Application>
  <PresentationFormat>On-screen Show (16:9)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Amazon Ember Medium</vt:lpstr>
      <vt:lpstr>Amazon Ember Regular</vt:lpstr>
      <vt:lpstr>Arial</vt:lpstr>
      <vt:lpstr>Calibri</vt:lpstr>
      <vt:lpstr>Consolas</vt:lpstr>
      <vt:lpstr>Lucida Console</vt:lpstr>
      <vt:lpstr>Times New Roman</vt:lpstr>
      <vt:lpstr>Wingdings</vt:lpstr>
      <vt:lpstr>DeckTemplate-AWS</vt:lpstr>
      <vt:lpstr>PowerPoint Presentation</vt:lpstr>
      <vt:lpstr>What is AWS Amplify?</vt:lpstr>
      <vt:lpstr>What Does it Do?</vt:lpstr>
      <vt:lpstr>What Does it Do?</vt:lpstr>
      <vt:lpstr>What kind of services?</vt:lpstr>
      <vt:lpstr>Authentication</vt:lpstr>
      <vt:lpstr>Analytics</vt:lpstr>
      <vt:lpstr>REST API</vt:lpstr>
      <vt:lpstr>GraphQL API</vt:lpstr>
      <vt:lpstr>Database API</vt:lpstr>
      <vt:lpstr>Function</vt:lpstr>
      <vt:lpstr>Hosting</vt:lpstr>
      <vt:lpstr>Storage</vt:lpstr>
      <vt:lpstr>AWS Amplify CLI</vt:lpstr>
      <vt:lpstr>AWS Amplify CLI</vt:lpstr>
      <vt:lpstr>AWS Amplify CLI</vt:lpstr>
      <vt:lpstr>AWS Amplify Client Library</vt:lpstr>
      <vt:lpstr>AWS Amplify Client Library</vt:lpstr>
      <vt:lpstr>AWS Amplify Client Library</vt:lpstr>
      <vt:lpstr>AWS Amplify Client Library</vt:lpstr>
      <vt:lpstr>AWS Amplify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2016-06-17T18:22:10Z</dcterms:created>
  <dcterms:modified xsi:type="dcterms:W3CDTF">2018-08-22T13:50:30Z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