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59" r:id="rId5"/>
    <p:sldId id="260" r:id="rId6"/>
    <p:sldId id="261" r:id="rId7"/>
    <p:sldId id="262" r:id="rId8"/>
  </p:sldIdLst>
  <p:sldSz cx="18288000" cy="10287000"/>
  <p:notesSz cx="6858000" cy="9144000"/>
  <p:embeddedFontLst>
    <p:embeddedFont>
      <p:font typeface="Poppins Medium" panose="00000600000000000000" pitchFamily="2" charset="0"/>
      <p:regular r:id="rId9"/>
      <p:italic r:id="rId10"/>
    </p:embeddedFont>
    <p:embeddedFont>
      <p:font typeface="Poppins Ultra-Bold" panose="020B0604020202020204" charset="0"/>
      <p:regular r:id="rId11"/>
    </p:embeddedFont>
    <p:embeddedFont>
      <p:font typeface="Times New Roman Bold" panose="02020803070505020304" pitchFamily="18" charset="0"/>
      <p:regular r:id="rId12"/>
      <p:bold r:id="rId13"/>
    </p:embeddedFont>
    <p:embeddedFont>
      <p:font typeface="TT Rounds Condense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33.sv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3" Type="http://schemas.openxmlformats.org/officeDocument/2006/relationships/image" Target="../media/image19.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21.sv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33.sv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4160312" y="2063496"/>
            <a:ext cx="2985309" cy="5638800"/>
          </a:xfrm>
          <a:custGeom>
            <a:avLst/>
            <a:gdLst/>
            <a:ahLst/>
            <a:cxnLst/>
            <a:rect l="l" t="t" r="r" b="b"/>
            <a:pathLst>
              <a:path w="2544999" h="5638800">
                <a:moveTo>
                  <a:pt x="0" y="0"/>
                </a:moveTo>
                <a:lnTo>
                  <a:pt x="2544999" y="0"/>
                </a:lnTo>
                <a:lnTo>
                  <a:pt x="2544999" y="5638800"/>
                </a:lnTo>
                <a:lnTo>
                  <a:pt x="0" y="5638800"/>
                </a:lnTo>
                <a:lnTo>
                  <a:pt x="0" y="0"/>
                </a:lnTo>
                <a:close/>
              </a:path>
            </a:pathLst>
          </a:custGeom>
          <a:blipFill>
            <a:blip r:embed="rId2">
              <a:extLst>
                <a:ext uri="{96DAC541-7B7A-43D3-8B79-37D633B846F1}">
                  <asvg:svgBlip xmlns:asvg="http://schemas.microsoft.com/office/drawing/2016/SVG/main" r:embed="rId3"/>
                </a:ext>
              </a:extLst>
            </a:blip>
            <a:stretch>
              <a:fillRect l="7080" r="-4593"/>
            </a:stretch>
          </a:blipFill>
        </p:spPr>
        <p:txBody>
          <a:bodyPr/>
          <a:lstStyle/>
          <a:p>
            <a:endParaRPr lang="en-US"/>
          </a:p>
        </p:txBody>
      </p:sp>
      <p:sp>
        <p:nvSpPr>
          <p:cNvPr id="3" name="Freeform 3"/>
          <p:cNvSpPr/>
          <p:nvPr/>
        </p:nvSpPr>
        <p:spPr>
          <a:xfrm rot="-5400000">
            <a:off x="-419261" y="4436136"/>
            <a:ext cx="3286128" cy="1066119"/>
          </a:xfrm>
          <a:custGeom>
            <a:avLst/>
            <a:gdLst/>
            <a:ahLst/>
            <a:cxnLst/>
            <a:rect l="l" t="t" r="r" b="b"/>
            <a:pathLst>
              <a:path w="3286128" h="1066119">
                <a:moveTo>
                  <a:pt x="0" y="0"/>
                </a:moveTo>
                <a:lnTo>
                  <a:pt x="3286128" y="0"/>
                </a:lnTo>
                <a:lnTo>
                  <a:pt x="3286128" y="1066120"/>
                </a:lnTo>
                <a:lnTo>
                  <a:pt x="0" y="1066120"/>
                </a:lnTo>
                <a:lnTo>
                  <a:pt x="0" y="0"/>
                </a:lnTo>
                <a:close/>
              </a:path>
            </a:pathLst>
          </a:custGeom>
          <a:blipFill>
            <a:blip r:embed="rId4">
              <a:extLst>
                <a:ext uri="{96DAC541-7B7A-43D3-8B79-37D633B846F1}">
                  <asvg:svgBlip xmlns:asvg="http://schemas.microsoft.com/office/drawing/2016/SVG/main" r:embed="rId5"/>
                </a:ext>
              </a:extLst>
            </a:blip>
            <a:stretch>
              <a:fillRect l="-5182" r="-5182"/>
            </a:stretch>
          </a:blipFill>
        </p:spPr>
        <p:txBody>
          <a:bodyPr/>
          <a:lstStyle/>
          <a:p>
            <a:endParaRPr lang="en-US"/>
          </a:p>
        </p:txBody>
      </p:sp>
      <p:sp>
        <p:nvSpPr>
          <p:cNvPr id="4" name="Freeform 4"/>
          <p:cNvSpPr/>
          <p:nvPr/>
        </p:nvSpPr>
        <p:spPr>
          <a:xfrm>
            <a:off x="1899252" y="6399864"/>
            <a:ext cx="432044" cy="432044"/>
          </a:xfrm>
          <a:custGeom>
            <a:avLst/>
            <a:gdLst/>
            <a:ahLst/>
            <a:cxnLst/>
            <a:rect l="l" t="t" r="r" b="b"/>
            <a:pathLst>
              <a:path w="432044" h="432044">
                <a:moveTo>
                  <a:pt x="0" y="0"/>
                </a:moveTo>
                <a:lnTo>
                  <a:pt x="432044" y="0"/>
                </a:lnTo>
                <a:lnTo>
                  <a:pt x="432044" y="432044"/>
                </a:lnTo>
                <a:lnTo>
                  <a:pt x="0" y="4320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03827" y="9089590"/>
            <a:ext cx="2831992" cy="2831992"/>
          </a:xfrm>
          <a:custGeom>
            <a:avLst/>
            <a:gdLst/>
            <a:ahLst/>
            <a:cxnLst/>
            <a:rect l="l" t="t" r="r" b="b"/>
            <a:pathLst>
              <a:path w="2831992" h="2831992">
                <a:moveTo>
                  <a:pt x="0" y="0"/>
                </a:moveTo>
                <a:lnTo>
                  <a:pt x="2831992" y="0"/>
                </a:lnTo>
                <a:lnTo>
                  <a:pt x="2831992" y="2831992"/>
                </a:lnTo>
                <a:lnTo>
                  <a:pt x="0" y="28319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a:off x="13174483" y="508687"/>
            <a:ext cx="1187194" cy="1187194"/>
          </a:xfrm>
          <a:custGeom>
            <a:avLst/>
            <a:gdLst/>
            <a:ahLst/>
            <a:cxnLst/>
            <a:rect l="l" t="t" r="r" b="b"/>
            <a:pathLst>
              <a:path w="1187194" h="1187194">
                <a:moveTo>
                  <a:pt x="0" y="0"/>
                </a:moveTo>
                <a:lnTo>
                  <a:pt x="1187194" y="0"/>
                </a:lnTo>
                <a:lnTo>
                  <a:pt x="1187194" y="1187194"/>
                </a:lnTo>
                <a:lnTo>
                  <a:pt x="0" y="118719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5245305" y="9761711"/>
            <a:ext cx="1050577" cy="1050577"/>
          </a:xfrm>
          <a:custGeom>
            <a:avLst/>
            <a:gdLst/>
            <a:ahLst/>
            <a:cxnLst/>
            <a:rect l="l" t="t" r="r" b="b"/>
            <a:pathLst>
              <a:path w="1050577" h="1050577">
                <a:moveTo>
                  <a:pt x="0" y="0"/>
                </a:moveTo>
                <a:lnTo>
                  <a:pt x="1050577" y="0"/>
                </a:lnTo>
                <a:lnTo>
                  <a:pt x="1050577" y="1050577"/>
                </a:lnTo>
                <a:lnTo>
                  <a:pt x="0" y="105057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8042772" y="-897152"/>
            <a:ext cx="1794303" cy="1794303"/>
          </a:xfrm>
          <a:custGeom>
            <a:avLst/>
            <a:gdLst/>
            <a:ahLst/>
            <a:cxnLst/>
            <a:rect l="l" t="t" r="r" b="b"/>
            <a:pathLst>
              <a:path w="1794303" h="1794303">
                <a:moveTo>
                  <a:pt x="0" y="0"/>
                </a:moveTo>
                <a:lnTo>
                  <a:pt x="1794303" y="0"/>
                </a:lnTo>
                <a:lnTo>
                  <a:pt x="1794303" y="1794303"/>
                </a:lnTo>
                <a:lnTo>
                  <a:pt x="0" y="1794303"/>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9" name="Freeform 9"/>
          <p:cNvSpPr/>
          <p:nvPr/>
        </p:nvSpPr>
        <p:spPr>
          <a:xfrm>
            <a:off x="9668859" y="2247900"/>
            <a:ext cx="9897851" cy="1115758"/>
          </a:xfrm>
          <a:custGeom>
            <a:avLst/>
            <a:gdLst/>
            <a:ahLst/>
            <a:cxnLst/>
            <a:rect l="l" t="t" r="r" b="b"/>
            <a:pathLst>
              <a:path w="9897851" h="1115758">
                <a:moveTo>
                  <a:pt x="0" y="0"/>
                </a:moveTo>
                <a:lnTo>
                  <a:pt x="9897851" y="0"/>
                </a:lnTo>
                <a:lnTo>
                  <a:pt x="9897851" y="1115758"/>
                </a:lnTo>
                <a:lnTo>
                  <a:pt x="0" y="1115758"/>
                </a:lnTo>
                <a:lnTo>
                  <a:pt x="0" y="0"/>
                </a:lnTo>
                <a:close/>
              </a:path>
            </a:pathLst>
          </a:custGeom>
          <a:blipFill>
            <a:blip r:embed="rId16">
              <a:extLst>
                <a:ext uri="{96DAC541-7B7A-43D3-8B79-37D633B846F1}">
                  <asvg:svgBlip xmlns:asvg="http://schemas.microsoft.com/office/drawing/2016/SVG/main" r:embed="rId17"/>
                </a:ext>
              </a:extLst>
            </a:blip>
            <a:stretch>
              <a:fillRect l="-10" r="-10"/>
            </a:stretch>
          </a:blipFill>
        </p:spPr>
        <p:txBody>
          <a:bodyPr/>
          <a:lstStyle/>
          <a:p>
            <a:endParaRPr lang="en-US"/>
          </a:p>
        </p:txBody>
      </p:sp>
      <p:sp>
        <p:nvSpPr>
          <p:cNvPr id="10" name="TextBox 10"/>
          <p:cNvSpPr txBox="1"/>
          <p:nvPr/>
        </p:nvSpPr>
        <p:spPr>
          <a:xfrm>
            <a:off x="7382787" y="3611678"/>
            <a:ext cx="4908575" cy="1902765"/>
          </a:xfrm>
          <a:prstGeom prst="rect">
            <a:avLst/>
          </a:prstGeom>
        </p:spPr>
        <p:txBody>
          <a:bodyPr lIns="0" tIns="0" rIns="0" bIns="0" rtlCol="0" anchor="t">
            <a:spAutoFit/>
          </a:bodyPr>
          <a:lstStyle/>
          <a:p>
            <a:pPr algn="l">
              <a:lnSpc>
                <a:spcPts val="3359"/>
              </a:lnSpc>
            </a:pPr>
            <a:r>
              <a:rPr lang="en-US" sz="3200" b="1" dirty="0">
                <a:solidFill>
                  <a:srgbClr val="000000"/>
                </a:solidFill>
                <a:latin typeface="Times New Roman" panose="02020603050405020304" pitchFamily="18" charset="0"/>
                <a:ea typeface="Poppins Ultra-Bold"/>
                <a:cs typeface="Times New Roman" panose="02020603050405020304" pitchFamily="18" charset="0"/>
                <a:sym typeface="Poppins Ultra-Bold"/>
              </a:rPr>
              <a:t>Presented To: </a:t>
            </a:r>
          </a:p>
          <a:p>
            <a:pPr algn="l">
              <a:lnSpc>
                <a:spcPts val="2879"/>
              </a:lnSpc>
            </a:pPr>
            <a:r>
              <a:rPr lang="en-US" sz="2799" dirty="0">
                <a:solidFill>
                  <a:srgbClr val="000000"/>
                </a:solidFill>
                <a:latin typeface="Times New Roman" panose="02020603050405020304" pitchFamily="18" charset="0"/>
                <a:ea typeface="Poppins Ultra-Bold"/>
                <a:cs typeface="Times New Roman" panose="02020603050405020304" pitchFamily="18" charset="0"/>
                <a:sym typeface="Poppins Ultra-Bold"/>
              </a:rPr>
              <a:t>Abdullah Al-Amin</a:t>
            </a:r>
            <a:endParaRPr lang="en-US" sz="2799" b="1" dirty="0">
              <a:solidFill>
                <a:srgbClr val="000000"/>
              </a:solidFill>
              <a:latin typeface="Poppins Ultra-Bold"/>
              <a:ea typeface="Poppins Ultra-Bold"/>
              <a:cs typeface="Poppins Ultra-Bold"/>
              <a:sym typeface="Poppins Ultra-Bold"/>
            </a:endParaRPr>
          </a:p>
          <a:p>
            <a:pPr algn="l">
              <a:lnSpc>
                <a:spcPts val="2879"/>
              </a:lnSpc>
            </a:pPr>
            <a:r>
              <a:rPr lang="en-US" sz="2400" dirty="0">
                <a:solidFill>
                  <a:srgbClr val="000000"/>
                </a:solidFill>
                <a:latin typeface="Times New Roman" panose="02020603050405020304" pitchFamily="18" charset="0"/>
                <a:ea typeface="Poppins Medium"/>
                <a:cs typeface="Times New Roman" panose="02020603050405020304" pitchFamily="18" charset="0"/>
                <a:sym typeface="Poppins Medium"/>
              </a:rPr>
              <a:t>Lecturer</a:t>
            </a:r>
          </a:p>
          <a:p>
            <a:pPr algn="l">
              <a:lnSpc>
                <a:spcPts val="2879"/>
              </a:lnSpc>
            </a:pPr>
            <a:r>
              <a:rPr lang="en-US" sz="2400" dirty="0">
                <a:solidFill>
                  <a:srgbClr val="000000"/>
                </a:solidFill>
                <a:latin typeface="Times New Roman" panose="02020603050405020304" pitchFamily="18" charset="0"/>
                <a:ea typeface="Poppins Medium"/>
                <a:cs typeface="Times New Roman" panose="02020603050405020304" pitchFamily="18" charset="0"/>
                <a:sym typeface="Poppins Medium"/>
              </a:rPr>
              <a:t>Department Of CSE,</a:t>
            </a:r>
          </a:p>
          <a:p>
            <a:pPr algn="l">
              <a:lnSpc>
                <a:spcPts val="2879"/>
              </a:lnSpc>
            </a:pPr>
            <a:r>
              <a:rPr lang="en-US" sz="2400" dirty="0">
                <a:solidFill>
                  <a:srgbClr val="000000"/>
                </a:solidFill>
                <a:latin typeface="Times New Roman" panose="02020603050405020304" pitchFamily="18" charset="0"/>
                <a:ea typeface="Poppins Medium"/>
                <a:cs typeface="Times New Roman" panose="02020603050405020304" pitchFamily="18" charset="0"/>
                <a:sym typeface="Poppins Medium"/>
              </a:rPr>
              <a:t>Daffodil International University</a:t>
            </a:r>
          </a:p>
        </p:txBody>
      </p:sp>
      <p:sp>
        <p:nvSpPr>
          <p:cNvPr id="11" name="TextBox 11"/>
          <p:cNvSpPr txBox="1"/>
          <p:nvPr/>
        </p:nvSpPr>
        <p:spPr>
          <a:xfrm>
            <a:off x="9944812" y="2528333"/>
            <a:ext cx="9602564" cy="554891"/>
          </a:xfrm>
          <a:prstGeom prst="rect">
            <a:avLst/>
          </a:prstGeom>
        </p:spPr>
        <p:txBody>
          <a:bodyPr lIns="0" tIns="0" rIns="0" bIns="0" rtlCol="0" anchor="t">
            <a:spAutoFit/>
          </a:bodyPr>
          <a:lstStyle/>
          <a:p>
            <a:pPr algn="l">
              <a:lnSpc>
                <a:spcPts val="4320"/>
              </a:lnSpc>
            </a:pPr>
            <a:r>
              <a:rPr lang="en-US" sz="3600" b="1" spc="33" dirty="0">
                <a:solidFill>
                  <a:schemeClr val="bg1"/>
                </a:solidFill>
                <a:latin typeface="Times New Roman Bold" panose="02020803070505020304" pitchFamily="18" charset="0"/>
                <a:ea typeface="TT Rounds Condensed Bold"/>
                <a:cs typeface="Times New Roman Bold" panose="02020803070505020304" pitchFamily="18" charset="0"/>
                <a:sym typeface="TT Rounds Condensed Bold"/>
              </a:rPr>
              <a:t>Understanding the Basics of Networking</a:t>
            </a:r>
          </a:p>
        </p:txBody>
      </p:sp>
      <p:grpSp>
        <p:nvGrpSpPr>
          <p:cNvPr id="12" name="Group 12"/>
          <p:cNvGrpSpPr/>
          <p:nvPr/>
        </p:nvGrpSpPr>
        <p:grpSpPr>
          <a:xfrm>
            <a:off x="1223803" y="2259711"/>
            <a:ext cx="5246370" cy="524637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8"/>
              <a:stretch>
                <a:fillRect l="-21428" r="-21428"/>
              </a:stretch>
            </a:blipFill>
          </p:spPr>
          <p:txBody>
            <a:bodyPr/>
            <a:lstStyle/>
            <a:p>
              <a:endParaRPr lang="en-US"/>
            </a:p>
          </p:txBody>
        </p:sp>
      </p:grpSp>
      <p:sp>
        <p:nvSpPr>
          <p:cNvPr id="15" name="TextBox 15"/>
          <p:cNvSpPr txBox="1"/>
          <p:nvPr/>
        </p:nvSpPr>
        <p:spPr>
          <a:xfrm>
            <a:off x="9699565" y="6561597"/>
            <a:ext cx="7895417" cy="2646558"/>
          </a:xfrm>
          <a:prstGeom prst="rect">
            <a:avLst/>
          </a:prstGeom>
        </p:spPr>
        <p:txBody>
          <a:bodyPr wrap="square" lIns="0" tIns="0" rIns="0" bIns="0" rtlCol="0" anchor="b">
            <a:spAutoFit/>
          </a:bodyPr>
          <a:lstStyle/>
          <a:p>
            <a:pPr algn="l">
              <a:lnSpc>
                <a:spcPts val="3359"/>
              </a:lnSpc>
            </a:pPr>
            <a:r>
              <a:rPr lang="en-US" sz="3200" b="1" dirty="0">
                <a:solidFill>
                  <a:srgbClr val="000000"/>
                </a:solidFill>
                <a:latin typeface="Times New Roman" panose="02020603050405020304" pitchFamily="18" charset="0"/>
                <a:ea typeface="Poppins Ultra-Bold"/>
                <a:cs typeface="Times New Roman" panose="02020603050405020304" pitchFamily="18" charset="0"/>
                <a:sym typeface="Poppins Ultra-Bold"/>
              </a:rPr>
              <a:t>Presented By: </a:t>
            </a:r>
          </a:p>
          <a:p>
            <a:pPr algn="l">
              <a:lnSpc>
                <a:spcPts val="2879"/>
              </a:lnSpc>
            </a:pPr>
            <a:r>
              <a:rPr lang="en-US" sz="2400" dirty="0" err="1">
                <a:solidFill>
                  <a:srgbClr val="000000"/>
                </a:solidFill>
                <a:latin typeface="Times New Roman" panose="02020603050405020304" pitchFamily="18" charset="0"/>
                <a:ea typeface="Poppins Medium"/>
                <a:cs typeface="Times New Roman" panose="02020603050405020304" pitchFamily="18" charset="0"/>
                <a:sym typeface="Poppins Medium"/>
              </a:rPr>
              <a:t>Nurjahan</a:t>
            </a:r>
            <a:r>
              <a:rPr lang="en-US" sz="2400" dirty="0">
                <a:solidFill>
                  <a:srgbClr val="000000"/>
                </a:solidFill>
                <a:latin typeface="Times New Roman" panose="02020603050405020304" pitchFamily="18" charset="0"/>
                <a:ea typeface="Poppins Medium"/>
                <a:cs typeface="Times New Roman" panose="02020603050405020304" pitchFamily="18" charset="0"/>
                <a:sym typeface="Poppins Medium"/>
              </a:rPr>
              <a:t> </a:t>
            </a:r>
            <a:r>
              <a:rPr lang="en-US" sz="2400" dirty="0" err="1">
                <a:solidFill>
                  <a:srgbClr val="000000"/>
                </a:solidFill>
                <a:latin typeface="Times New Roman" panose="02020603050405020304" pitchFamily="18" charset="0"/>
                <a:ea typeface="Poppins Medium"/>
                <a:cs typeface="Times New Roman" panose="02020603050405020304" pitchFamily="18" charset="0"/>
                <a:sym typeface="Poppins Medium"/>
              </a:rPr>
              <a:t>Akther</a:t>
            </a:r>
            <a:r>
              <a:rPr lang="en-US" sz="2400" dirty="0">
                <a:solidFill>
                  <a:srgbClr val="000000"/>
                </a:solidFill>
                <a:latin typeface="Times New Roman" panose="02020603050405020304" pitchFamily="18" charset="0"/>
                <a:ea typeface="Poppins Medium"/>
                <a:cs typeface="Times New Roman" panose="02020603050405020304" pitchFamily="18" charset="0"/>
                <a:sym typeface="Poppins Medium"/>
              </a:rPr>
              <a:t> </a:t>
            </a:r>
            <a:r>
              <a:rPr lang="en-US" sz="2400" dirty="0" err="1">
                <a:solidFill>
                  <a:srgbClr val="000000"/>
                </a:solidFill>
                <a:latin typeface="Times New Roman" panose="02020603050405020304" pitchFamily="18" charset="0"/>
                <a:ea typeface="Poppins Medium"/>
                <a:cs typeface="Times New Roman" panose="02020603050405020304" pitchFamily="18" charset="0"/>
                <a:sym typeface="Poppins Medium"/>
              </a:rPr>
              <a:t>Mim</a:t>
            </a:r>
            <a:r>
              <a:rPr lang="en-US" sz="2400" dirty="0">
                <a:solidFill>
                  <a:srgbClr val="000000"/>
                </a:solidFill>
                <a:latin typeface="Times New Roman" panose="02020603050405020304" pitchFamily="18" charset="0"/>
                <a:ea typeface="Poppins Medium"/>
                <a:cs typeface="Times New Roman" panose="02020603050405020304" pitchFamily="18" charset="0"/>
                <a:sym typeface="Poppins Medium"/>
              </a:rPr>
              <a:t> 		221-15-4782</a:t>
            </a:r>
          </a:p>
          <a:p>
            <a:pPr algn="l">
              <a:lnSpc>
                <a:spcPts val="2879"/>
              </a:lnSpc>
            </a:pPr>
            <a:r>
              <a:rPr lang="en-US" sz="2400" dirty="0">
                <a:solidFill>
                  <a:srgbClr val="000000"/>
                </a:solidFill>
                <a:latin typeface="Times New Roman" panose="02020603050405020304" pitchFamily="18" charset="0"/>
                <a:ea typeface="Poppins Medium"/>
                <a:cs typeface="Times New Roman" panose="02020603050405020304" pitchFamily="18" charset="0"/>
                <a:sym typeface="Poppins Medium"/>
              </a:rPr>
              <a:t>Abu Zahed				221-15-4716</a:t>
            </a:r>
          </a:p>
          <a:p>
            <a:pPr algn="l">
              <a:lnSpc>
                <a:spcPts val="2879"/>
              </a:lnSpc>
            </a:pPr>
            <a:r>
              <a:rPr lang="en-US" sz="2400" dirty="0">
                <a:solidFill>
                  <a:srgbClr val="000000"/>
                </a:solidFill>
                <a:latin typeface="Times New Roman" panose="02020603050405020304" pitchFamily="18" charset="0"/>
                <a:ea typeface="Poppins Medium"/>
                <a:cs typeface="Times New Roman" panose="02020603050405020304" pitchFamily="18" charset="0"/>
                <a:sym typeface="Poppins Medium"/>
              </a:rPr>
              <a:t>Md Amir </a:t>
            </a:r>
            <a:r>
              <a:rPr lang="en-US" sz="2400" dirty="0" err="1">
                <a:solidFill>
                  <a:srgbClr val="000000"/>
                </a:solidFill>
                <a:latin typeface="Times New Roman" panose="02020603050405020304" pitchFamily="18" charset="0"/>
                <a:ea typeface="Poppins Medium"/>
                <a:cs typeface="Times New Roman" panose="02020603050405020304" pitchFamily="18" charset="0"/>
                <a:sym typeface="Poppins Medium"/>
              </a:rPr>
              <a:t>Hamja</a:t>
            </a:r>
            <a:r>
              <a:rPr lang="en-US" sz="2400" dirty="0">
                <a:solidFill>
                  <a:srgbClr val="000000"/>
                </a:solidFill>
                <a:latin typeface="Times New Roman" panose="02020603050405020304" pitchFamily="18" charset="0"/>
                <a:ea typeface="Poppins Medium"/>
                <a:cs typeface="Times New Roman" panose="02020603050405020304" pitchFamily="18" charset="0"/>
                <a:sym typeface="Poppins Medium"/>
              </a:rPr>
              <a:t>			221-15-4784</a:t>
            </a:r>
          </a:p>
          <a:p>
            <a:pPr algn="l">
              <a:lnSpc>
                <a:spcPts val="2879"/>
              </a:lnSpc>
            </a:pPr>
            <a:r>
              <a:rPr lang="en-US" sz="2400" dirty="0" err="1">
                <a:solidFill>
                  <a:srgbClr val="000000"/>
                </a:solidFill>
                <a:latin typeface="Times New Roman" panose="02020603050405020304" pitchFamily="18" charset="0"/>
                <a:ea typeface="Poppins Medium"/>
                <a:cs typeface="Times New Roman" panose="02020603050405020304" pitchFamily="18" charset="0"/>
                <a:sym typeface="Poppins Medium"/>
              </a:rPr>
              <a:t>Arnub</a:t>
            </a:r>
            <a:r>
              <a:rPr lang="en-US" sz="2400" dirty="0">
                <a:solidFill>
                  <a:srgbClr val="000000"/>
                </a:solidFill>
                <a:latin typeface="Times New Roman" panose="02020603050405020304" pitchFamily="18" charset="0"/>
                <a:ea typeface="Poppins Medium"/>
                <a:cs typeface="Times New Roman" panose="02020603050405020304" pitchFamily="18" charset="0"/>
                <a:sym typeface="Poppins Medium"/>
              </a:rPr>
              <a:t> Datta				221-15-4726</a:t>
            </a:r>
          </a:p>
          <a:p>
            <a:pPr algn="l">
              <a:lnSpc>
                <a:spcPts val="2879"/>
              </a:lnSpc>
            </a:pPr>
            <a:r>
              <a:rPr lang="en-US" sz="2400" dirty="0">
                <a:solidFill>
                  <a:srgbClr val="000000"/>
                </a:solidFill>
                <a:latin typeface="Times New Roman" panose="02020603050405020304" pitchFamily="18" charset="0"/>
                <a:ea typeface="Poppins Medium"/>
                <a:cs typeface="Times New Roman" panose="02020603050405020304" pitchFamily="18" charset="0"/>
                <a:sym typeface="Poppins Medium"/>
              </a:rPr>
              <a:t>Fatema Akter Priya			221-15-4765</a:t>
            </a:r>
          </a:p>
          <a:p>
            <a:pPr algn="l">
              <a:lnSpc>
                <a:spcPts val="2879"/>
              </a:lnSpc>
            </a:pPr>
            <a:r>
              <a:rPr lang="en-US" sz="2400" dirty="0">
                <a:solidFill>
                  <a:srgbClr val="000000"/>
                </a:solidFill>
                <a:latin typeface="Times New Roman" panose="02020603050405020304" pitchFamily="18" charset="0"/>
                <a:ea typeface="Poppins Medium"/>
                <a:cs typeface="Times New Roman" panose="02020603050405020304" pitchFamily="18" charset="0"/>
                <a:sym typeface="Poppins Medium"/>
              </a:rPr>
              <a:t>Section: 61_L     Department Of CSE</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83448" y="1749616"/>
            <a:ext cx="6787775" cy="6787775"/>
          </a:xfrm>
          <a:custGeom>
            <a:avLst/>
            <a:gdLst/>
            <a:ahLst/>
            <a:cxnLst/>
            <a:rect l="l" t="t" r="r" b="b"/>
            <a:pathLst>
              <a:path w="6787775" h="6787775">
                <a:moveTo>
                  <a:pt x="0" y="0"/>
                </a:moveTo>
                <a:lnTo>
                  <a:pt x="6787775" y="0"/>
                </a:lnTo>
                <a:lnTo>
                  <a:pt x="6787775" y="6787775"/>
                </a:lnTo>
                <a:lnTo>
                  <a:pt x="0" y="67877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90787" y="798303"/>
            <a:ext cx="2581571" cy="2581571"/>
          </a:xfrm>
          <a:custGeom>
            <a:avLst/>
            <a:gdLst/>
            <a:ahLst/>
            <a:cxnLst/>
            <a:rect l="l" t="t" r="r" b="b"/>
            <a:pathLst>
              <a:path w="2581571" h="2581571">
                <a:moveTo>
                  <a:pt x="0" y="0"/>
                </a:moveTo>
                <a:lnTo>
                  <a:pt x="2581571" y="0"/>
                </a:lnTo>
                <a:lnTo>
                  <a:pt x="2581571" y="2581571"/>
                </a:lnTo>
                <a:lnTo>
                  <a:pt x="0" y="25815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334601" y="6360355"/>
            <a:ext cx="1388011" cy="1388011"/>
          </a:xfrm>
          <a:custGeom>
            <a:avLst/>
            <a:gdLst/>
            <a:ahLst/>
            <a:cxnLst/>
            <a:rect l="l" t="t" r="r" b="b"/>
            <a:pathLst>
              <a:path w="1388011" h="1388011">
                <a:moveTo>
                  <a:pt x="0" y="0"/>
                </a:moveTo>
                <a:lnTo>
                  <a:pt x="1388010" y="0"/>
                </a:lnTo>
                <a:lnTo>
                  <a:pt x="1388010" y="1388010"/>
                </a:lnTo>
                <a:lnTo>
                  <a:pt x="0" y="1388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3157269" y="570311"/>
            <a:ext cx="13583489" cy="1397192"/>
          </a:xfrm>
          <a:custGeom>
            <a:avLst/>
            <a:gdLst/>
            <a:ahLst/>
            <a:cxnLst/>
            <a:rect l="l" t="t" r="r" b="b"/>
            <a:pathLst>
              <a:path w="13583489" h="1397192">
                <a:moveTo>
                  <a:pt x="0" y="0"/>
                </a:moveTo>
                <a:lnTo>
                  <a:pt x="13583489" y="0"/>
                </a:lnTo>
                <a:lnTo>
                  <a:pt x="13583489" y="1397192"/>
                </a:lnTo>
                <a:lnTo>
                  <a:pt x="0" y="13971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TextBox 6"/>
          <p:cNvSpPr txBox="1"/>
          <p:nvPr/>
        </p:nvSpPr>
        <p:spPr>
          <a:xfrm>
            <a:off x="4284584" y="731580"/>
            <a:ext cx="11280075" cy="1464445"/>
          </a:xfrm>
          <a:prstGeom prst="rect">
            <a:avLst/>
          </a:prstGeom>
        </p:spPr>
        <p:txBody>
          <a:bodyPr lIns="0" tIns="0" rIns="0" bIns="0" rtlCol="0" anchor="t">
            <a:spAutoFit/>
          </a:bodyPr>
          <a:lstStyle/>
          <a:p>
            <a:pPr algn="l">
              <a:lnSpc>
                <a:spcPts val="10134"/>
              </a:lnSpc>
            </a:pPr>
            <a:r>
              <a:rPr lang="en-US" sz="8000" b="1" dirty="0">
                <a:solidFill>
                  <a:srgbClr val="FFFFFF"/>
                </a:solidFill>
                <a:latin typeface="Times New Roman Bold"/>
                <a:ea typeface="Times New Roman Bold"/>
                <a:cs typeface="Times New Roman Bold"/>
                <a:sym typeface="Times New Roman Bold"/>
              </a:rPr>
              <a:t>OSI Model </a:t>
            </a:r>
          </a:p>
        </p:txBody>
      </p:sp>
      <p:sp>
        <p:nvSpPr>
          <p:cNvPr id="7" name="Freeform 7"/>
          <p:cNvSpPr/>
          <p:nvPr/>
        </p:nvSpPr>
        <p:spPr>
          <a:xfrm>
            <a:off x="2050516" y="289442"/>
            <a:ext cx="2135106" cy="2135106"/>
          </a:xfrm>
          <a:custGeom>
            <a:avLst/>
            <a:gdLst/>
            <a:ahLst/>
            <a:cxnLst/>
            <a:rect l="l" t="t" r="r" b="b"/>
            <a:pathLst>
              <a:path w="2135106" h="2135106">
                <a:moveTo>
                  <a:pt x="0" y="0"/>
                </a:moveTo>
                <a:lnTo>
                  <a:pt x="2135106" y="0"/>
                </a:lnTo>
                <a:lnTo>
                  <a:pt x="2135106" y="2135106"/>
                </a:lnTo>
                <a:lnTo>
                  <a:pt x="0" y="213510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2660116" y="732597"/>
            <a:ext cx="1014868" cy="1234906"/>
          </a:xfrm>
          <a:custGeom>
            <a:avLst/>
            <a:gdLst/>
            <a:ahLst/>
            <a:cxnLst/>
            <a:rect l="l" t="t" r="r" b="b"/>
            <a:pathLst>
              <a:path w="1014868" h="1234906">
                <a:moveTo>
                  <a:pt x="0" y="0"/>
                </a:moveTo>
                <a:lnTo>
                  <a:pt x="1014868" y="0"/>
                </a:lnTo>
                <a:lnTo>
                  <a:pt x="1014868" y="1234906"/>
                </a:lnTo>
                <a:lnTo>
                  <a:pt x="0" y="1234906"/>
                </a:lnTo>
                <a:lnTo>
                  <a:pt x="0" y="0"/>
                </a:lnTo>
                <a:close/>
              </a:path>
            </a:pathLst>
          </a:custGeom>
          <a:blipFill>
            <a:blip r:embed="rId12">
              <a:extLst>
                <a:ext uri="{96DAC541-7B7A-43D3-8B79-37D633B846F1}">
                  <asvg:svgBlip xmlns:asvg="http://schemas.microsoft.com/office/drawing/2016/SVG/main" r:embed="rId13"/>
                </a:ext>
              </a:extLst>
            </a:blip>
            <a:stretch>
              <a:fillRect l="-76" r="-76"/>
            </a:stretch>
          </a:blipFill>
        </p:spPr>
        <p:txBody>
          <a:bodyPr/>
          <a:lstStyle/>
          <a:p>
            <a:endParaRPr lang="en-US"/>
          </a:p>
        </p:txBody>
      </p:sp>
      <p:sp>
        <p:nvSpPr>
          <p:cNvPr id="9" name="TextBox 9"/>
          <p:cNvSpPr txBox="1"/>
          <p:nvPr/>
        </p:nvSpPr>
        <p:spPr>
          <a:xfrm>
            <a:off x="7045361" y="2450757"/>
            <a:ext cx="4436017" cy="1126271"/>
          </a:xfrm>
          <a:prstGeom prst="rect">
            <a:avLst/>
          </a:prstGeom>
        </p:spPr>
        <p:txBody>
          <a:bodyPr lIns="0" tIns="0" rIns="0" bIns="0" rtlCol="0" anchor="t">
            <a:spAutoFit/>
          </a:bodyPr>
          <a:lstStyle/>
          <a:p>
            <a:pPr algn="just">
              <a:lnSpc>
                <a:spcPts val="7636"/>
              </a:lnSpc>
            </a:pPr>
            <a:r>
              <a:rPr lang="en-US" sz="5455" b="1">
                <a:solidFill>
                  <a:srgbClr val="FFFFFF"/>
                </a:solidFill>
                <a:latin typeface="Poppins Medium"/>
                <a:ea typeface="Poppins Medium"/>
                <a:cs typeface="Poppins Medium"/>
                <a:sym typeface="Poppins Medium"/>
              </a:rPr>
              <a:t>Our Vision</a:t>
            </a:r>
          </a:p>
        </p:txBody>
      </p:sp>
      <p:sp>
        <p:nvSpPr>
          <p:cNvPr id="10" name="TextBox 10"/>
          <p:cNvSpPr txBox="1"/>
          <p:nvPr/>
        </p:nvSpPr>
        <p:spPr>
          <a:xfrm>
            <a:off x="3069579" y="2750173"/>
            <a:ext cx="7951564" cy="1094852"/>
          </a:xfrm>
          <a:prstGeom prst="rect">
            <a:avLst/>
          </a:prstGeom>
        </p:spPr>
        <p:txBody>
          <a:bodyPr wrap="square" lIns="0" tIns="0" rIns="0" bIns="0" rtlCol="0" anchor="t">
            <a:spAutoFit/>
          </a:bodyPr>
          <a:lstStyle/>
          <a:p>
            <a:pPr algn="l">
              <a:lnSpc>
                <a:spcPts val="2879"/>
              </a:lnSpc>
            </a:pPr>
            <a:r>
              <a:rPr lang="en-US" sz="2400" b="1" dirty="0">
                <a:solidFill>
                  <a:srgbClr val="000000"/>
                </a:solidFill>
                <a:latin typeface="Times New Roman Bold"/>
                <a:ea typeface="Times New Roman Bold"/>
                <a:cs typeface="Times New Roman Bold"/>
                <a:sym typeface="Times New Roman Bold"/>
              </a:rPr>
              <a:t>OSI Model</a:t>
            </a:r>
            <a:r>
              <a:rPr lang="en-US" sz="2400" dirty="0">
                <a:solidFill>
                  <a:srgbClr val="000000"/>
                </a:solidFill>
                <a:latin typeface="Times New Roman"/>
                <a:ea typeface="Times New Roman"/>
                <a:cs typeface="Times New Roman"/>
                <a:sym typeface="Times New Roman"/>
              </a:rPr>
              <a:t> is a seven-layer framework that standardizes how devices communicate over a network, enhancing compatibility and troubleshooting. Each layer has a specific role:</a:t>
            </a:r>
          </a:p>
        </p:txBody>
      </p:sp>
      <p:sp>
        <p:nvSpPr>
          <p:cNvPr id="11" name="Freeform 11"/>
          <p:cNvSpPr/>
          <p:nvPr/>
        </p:nvSpPr>
        <p:spPr>
          <a:xfrm>
            <a:off x="9526277" y="3376410"/>
            <a:ext cx="8444581" cy="5847253"/>
          </a:xfrm>
          <a:custGeom>
            <a:avLst/>
            <a:gdLst/>
            <a:ahLst/>
            <a:cxnLst/>
            <a:rect l="l" t="t" r="r" b="b"/>
            <a:pathLst>
              <a:path w="8444581" h="5847253">
                <a:moveTo>
                  <a:pt x="0" y="0"/>
                </a:moveTo>
                <a:lnTo>
                  <a:pt x="8444581" y="0"/>
                </a:lnTo>
                <a:lnTo>
                  <a:pt x="8444581" y="5847253"/>
                </a:lnTo>
                <a:lnTo>
                  <a:pt x="0" y="5847253"/>
                </a:lnTo>
                <a:lnTo>
                  <a:pt x="0" y="0"/>
                </a:lnTo>
                <a:close/>
              </a:path>
            </a:pathLst>
          </a:custGeom>
          <a:blipFill>
            <a:blip r:embed="rId14"/>
            <a:stretch>
              <a:fillRect/>
            </a:stretch>
          </a:blipFill>
        </p:spPr>
        <p:txBody>
          <a:bodyPr/>
          <a:lstStyle/>
          <a:p>
            <a:endParaRPr lang="en-US"/>
          </a:p>
        </p:txBody>
      </p:sp>
      <p:sp>
        <p:nvSpPr>
          <p:cNvPr id="12" name="TextBox 12"/>
          <p:cNvSpPr txBox="1"/>
          <p:nvPr/>
        </p:nvSpPr>
        <p:spPr>
          <a:xfrm>
            <a:off x="2819400" y="4801851"/>
            <a:ext cx="7295545" cy="2582438"/>
          </a:xfrm>
          <a:prstGeom prst="rect">
            <a:avLst/>
          </a:prstGeom>
        </p:spPr>
        <p:txBody>
          <a:bodyPr wrap="square" lIns="0" tIns="0" rIns="0" bIns="0" rtlCol="0" anchor="t">
            <a:spAutoFit/>
          </a:bodyPr>
          <a:lstStyle/>
          <a:p>
            <a:pPr marL="289560" lvl="1" indent="-144780" algn="l">
              <a:lnSpc>
                <a:spcPts val="2879"/>
              </a:lnSpc>
              <a:buFont typeface="Arial"/>
              <a:buChar char="•"/>
            </a:pPr>
            <a:r>
              <a:rPr lang="en-US" sz="2400" b="1" dirty="0">
                <a:solidFill>
                  <a:srgbClr val="000000"/>
                </a:solidFill>
                <a:latin typeface="Times New Roman Bold"/>
                <a:ea typeface="Times New Roman Bold"/>
                <a:cs typeface="Times New Roman Bold"/>
                <a:sym typeface="Times New Roman Bold"/>
              </a:rPr>
              <a:t>Physical</a:t>
            </a:r>
            <a:r>
              <a:rPr lang="en-US" sz="2400" dirty="0">
                <a:solidFill>
                  <a:srgbClr val="000000"/>
                </a:solidFill>
                <a:latin typeface="Times New Roman"/>
                <a:ea typeface="Times New Roman"/>
                <a:cs typeface="Times New Roman"/>
                <a:sym typeface="Times New Roman"/>
              </a:rPr>
              <a:t>: Manages physical connections.</a:t>
            </a:r>
          </a:p>
          <a:p>
            <a:pPr marL="289560" lvl="1" indent="-144780" algn="l">
              <a:lnSpc>
                <a:spcPts val="2879"/>
              </a:lnSpc>
              <a:buFont typeface="Arial"/>
              <a:buChar char="•"/>
            </a:pPr>
            <a:r>
              <a:rPr lang="en-US" sz="2400" b="1" dirty="0">
                <a:solidFill>
                  <a:srgbClr val="000000"/>
                </a:solidFill>
                <a:latin typeface="Times New Roman Bold"/>
                <a:ea typeface="Times New Roman Bold"/>
                <a:cs typeface="Times New Roman Bold"/>
                <a:sym typeface="Times New Roman Bold"/>
              </a:rPr>
              <a:t>Data Link</a:t>
            </a:r>
            <a:r>
              <a:rPr lang="en-US" sz="2400" dirty="0">
                <a:solidFill>
                  <a:srgbClr val="000000"/>
                </a:solidFill>
                <a:latin typeface="Times New Roman"/>
                <a:ea typeface="Times New Roman"/>
                <a:cs typeface="Times New Roman"/>
                <a:sym typeface="Times New Roman"/>
              </a:rPr>
              <a:t>: node-to-node data transfer.</a:t>
            </a:r>
          </a:p>
          <a:p>
            <a:pPr marL="289560" lvl="1" indent="-144780" algn="l">
              <a:lnSpc>
                <a:spcPts val="2879"/>
              </a:lnSpc>
              <a:buFont typeface="Arial"/>
              <a:buChar char="•"/>
            </a:pPr>
            <a:r>
              <a:rPr lang="en-US" sz="2400" b="1" dirty="0">
                <a:solidFill>
                  <a:srgbClr val="000000"/>
                </a:solidFill>
                <a:latin typeface="Times New Roman Bold"/>
                <a:ea typeface="Times New Roman Bold"/>
                <a:cs typeface="Times New Roman Bold"/>
                <a:sym typeface="Times New Roman Bold"/>
              </a:rPr>
              <a:t>Network</a:t>
            </a:r>
            <a:r>
              <a:rPr lang="en-US" sz="2400" dirty="0">
                <a:solidFill>
                  <a:srgbClr val="000000"/>
                </a:solidFill>
                <a:latin typeface="Times New Roman"/>
                <a:ea typeface="Times New Roman"/>
                <a:cs typeface="Times New Roman"/>
                <a:sym typeface="Times New Roman"/>
              </a:rPr>
              <a:t>: Routes data between networks.</a:t>
            </a:r>
          </a:p>
          <a:p>
            <a:pPr marL="289560" lvl="1" indent="-144780" algn="l">
              <a:lnSpc>
                <a:spcPts val="2879"/>
              </a:lnSpc>
              <a:buFont typeface="Arial"/>
              <a:buChar char="•"/>
            </a:pPr>
            <a:r>
              <a:rPr lang="en-US" sz="2400" b="1" dirty="0">
                <a:solidFill>
                  <a:srgbClr val="000000"/>
                </a:solidFill>
                <a:latin typeface="Times New Roman Bold"/>
                <a:ea typeface="Times New Roman Bold"/>
                <a:cs typeface="Times New Roman Bold"/>
                <a:sym typeface="Times New Roman Bold"/>
              </a:rPr>
              <a:t>Transport</a:t>
            </a:r>
            <a:r>
              <a:rPr lang="en-US" sz="2400" dirty="0">
                <a:solidFill>
                  <a:srgbClr val="000000"/>
                </a:solidFill>
                <a:latin typeface="Times New Roman"/>
                <a:ea typeface="Times New Roman"/>
                <a:cs typeface="Times New Roman"/>
                <a:sym typeface="Times New Roman"/>
              </a:rPr>
              <a:t>: reliable data transfer.</a:t>
            </a:r>
          </a:p>
          <a:p>
            <a:pPr marL="289560" lvl="1" indent="-144780" algn="l">
              <a:lnSpc>
                <a:spcPts val="2879"/>
              </a:lnSpc>
              <a:buFont typeface="Arial"/>
              <a:buChar char="•"/>
            </a:pPr>
            <a:r>
              <a:rPr lang="en-US" sz="2400" b="1" dirty="0">
                <a:solidFill>
                  <a:srgbClr val="000000"/>
                </a:solidFill>
                <a:latin typeface="Times New Roman Bold"/>
                <a:ea typeface="Times New Roman Bold"/>
                <a:cs typeface="Times New Roman Bold"/>
                <a:sym typeface="Times New Roman Bold"/>
              </a:rPr>
              <a:t>Session</a:t>
            </a:r>
            <a:r>
              <a:rPr lang="en-US" sz="2400" dirty="0">
                <a:solidFill>
                  <a:srgbClr val="000000"/>
                </a:solidFill>
                <a:latin typeface="Times New Roman"/>
                <a:ea typeface="Times New Roman"/>
                <a:cs typeface="Times New Roman"/>
                <a:sym typeface="Times New Roman"/>
              </a:rPr>
              <a:t>: Manages sessions between applications.</a:t>
            </a:r>
          </a:p>
          <a:p>
            <a:pPr marL="289560" lvl="1" indent="-144780" algn="l">
              <a:lnSpc>
                <a:spcPts val="2879"/>
              </a:lnSpc>
              <a:buFont typeface="Arial"/>
              <a:buChar char="•"/>
            </a:pPr>
            <a:r>
              <a:rPr lang="en-US" sz="2400" b="1" dirty="0">
                <a:solidFill>
                  <a:srgbClr val="000000"/>
                </a:solidFill>
                <a:latin typeface="Times New Roman Bold"/>
                <a:ea typeface="Times New Roman Bold"/>
                <a:cs typeface="Times New Roman Bold"/>
                <a:sym typeface="Times New Roman Bold"/>
              </a:rPr>
              <a:t>Presentation</a:t>
            </a:r>
            <a:r>
              <a:rPr lang="en-US" sz="2400" dirty="0">
                <a:solidFill>
                  <a:srgbClr val="000000"/>
                </a:solidFill>
                <a:latin typeface="Times New Roman"/>
                <a:ea typeface="Times New Roman"/>
                <a:cs typeface="Times New Roman"/>
                <a:sym typeface="Times New Roman"/>
              </a:rPr>
              <a:t>: Formats and encrypts data.</a:t>
            </a:r>
          </a:p>
          <a:p>
            <a:pPr marL="289560" lvl="1" indent="-144780" algn="l">
              <a:lnSpc>
                <a:spcPts val="2879"/>
              </a:lnSpc>
              <a:buFont typeface="Arial"/>
              <a:buChar char="•"/>
            </a:pPr>
            <a:r>
              <a:rPr lang="en-US" sz="2400" b="1" dirty="0">
                <a:solidFill>
                  <a:srgbClr val="000000"/>
                </a:solidFill>
                <a:latin typeface="Times New Roman Bold"/>
                <a:ea typeface="Times New Roman Bold"/>
                <a:cs typeface="Times New Roman Bold"/>
                <a:sym typeface="Times New Roman Bold"/>
              </a:rPr>
              <a:t>Application</a:t>
            </a:r>
            <a:r>
              <a:rPr lang="en-US" sz="2400" dirty="0">
                <a:solidFill>
                  <a:srgbClr val="000000"/>
                </a:solidFill>
                <a:latin typeface="Times New Roman"/>
                <a:ea typeface="Times New Roman"/>
                <a:cs typeface="Times New Roman"/>
                <a:sym typeface="Times New Roman"/>
              </a:rPr>
              <a:t>: Supports end-user</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265209" y="1824809"/>
            <a:ext cx="6787775" cy="6787775"/>
          </a:xfrm>
          <a:custGeom>
            <a:avLst/>
            <a:gdLst/>
            <a:ahLst/>
            <a:cxnLst/>
            <a:rect l="l" t="t" r="r" b="b"/>
            <a:pathLst>
              <a:path w="6787775" h="6787775">
                <a:moveTo>
                  <a:pt x="0" y="0"/>
                </a:moveTo>
                <a:lnTo>
                  <a:pt x="6787775" y="0"/>
                </a:lnTo>
                <a:lnTo>
                  <a:pt x="6787775" y="6787775"/>
                </a:lnTo>
                <a:lnTo>
                  <a:pt x="0" y="67877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90787" y="687169"/>
            <a:ext cx="2581571" cy="2581571"/>
          </a:xfrm>
          <a:custGeom>
            <a:avLst/>
            <a:gdLst/>
            <a:ahLst/>
            <a:cxnLst/>
            <a:rect l="l" t="t" r="r" b="b"/>
            <a:pathLst>
              <a:path w="2581571" h="2581571">
                <a:moveTo>
                  <a:pt x="0" y="0"/>
                </a:moveTo>
                <a:lnTo>
                  <a:pt x="2581571" y="0"/>
                </a:lnTo>
                <a:lnTo>
                  <a:pt x="2581571" y="2581571"/>
                </a:lnTo>
                <a:lnTo>
                  <a:pt x="0" y="25815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106001" y="6325701"/>
            <a:ext cx="1388011" cy="1388011"/>
          </a:xfrm>
          <a:custGeom>
            <a:avLst/>
            <a:gdLst/>
            <a:ahLst/>
            <a:cxnLst/>
            <a:rect l="l" t="t" r="r" b="b"/>
            <a:pathLst>
              <a:path w="1388011" h="1388011">
                <a:moveTo>
                  <a:pt x="0" y="0"/>
                </a:moveTo>
                <a:lnTo>
                  <a:pt x="1388010" y="0"/>
                </a:lnTo>
                <a:lnTo>
                  <a:pt x="1388010" y="1388010"/>
                </a:lnTo>
                <a:lnTo>
                  <a:pt x="0" y="1388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3028111" y="623769"/>
            <a:ext cx="13583489" cy="1397192"/>
          </a:xfrm>
          <a:custGeom>
            <a:avLst/>
            <a:gdLst/>
            <a:ahLst/>
            <a:cxnLst/>
            <a:rect l="l" t="t" r="r" b="b"/>
            <a:pathLst>
              <a:path w="13583489" h="1397192">
                <a:moveTo>
                  <a:pt x="0" y="0"/>
                </a:moveTo>
                <a:lnTo>
                  <a:pt x="13583489" y="0"/>
                </a:lnTo>
                <a:lnTo>
                  <a:pt x="13583489" y="1397192"/>
                </a:lnTo>
                <a:lnTo>
                  <a:pt x="0" y="13971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TextBox 6"/>
          <p:cNvSpPr txBox="1"/>
          <p:nvPr/>
        </p:nvSpPr>
        <p:spPr>
          <a:xfrm>
            <a:off x="4029124" y="756648"/>
            <a:ext cx="11897943" cy="1187826"/>
          </a:xfrm>
          <a:prstGeom prst="rect">
            <a:avLst/>
          </a:prstGeom>
        </p:spPr>
        <p:txBody>
          <a:bodyPr wrap="square" lIns="0" tIns="0" rIns="0" bIns="0" rtlCol="0" anchor="t">
            <a:spAutoFit/>
          </a:bodyPr>
          <a:lstStyle/>
          <a:p>
            <a:pPr algn="l">
              <a:lnSpc>
                <a:spcPts val="10134"/>
              </a:lnSpc>
            </a:pPr>
            <a:r>
              <a:rPr lang="en-US" sz="7200" b="1" spc="67" dirty="0">
                <a:solidFill>
                  <a:srgbClr val="FFFFFF"/>
                </a:solidFill>
                <a:latin typeface="Times New Roman Bold" panose="02020803070505020304" pitchFamily="18" charset="0"/>
                <a:ea typeface="TT Rounds Condensed Bold"/>
                <a:cs typeface="Times New Roman Bold" panose="02020803070505020304" pitchFamily="18" charset="0"/>
                <a:sym typeface="TT Rounds Condensed Bold"/>
              </a:rPr>
              <a:t>DNS (Domain Name System)</a:t>
            </a:r>
          </a:p>
        </p:txBody>
      </p:sp>
      <p:sp>
        <p:nvSpPr>
          <p:cNvPr id="7" name="Freeform 7"/>
          <p:cNvSpPr/>
          <p:nvPr/>
        </p:nvSpPr>
        <p:spPr>
          <a:xfrm>
            <a:off x="1921358" y="342900"/>
            <a:ext cx="2135106" cy="2135106"/>
          </a:xfrm>
          <a:custGeom>
            <a:avLst/>
            <a:gdLst/>
            <a:ahLst/>
            <a:cxnLst/>
            <a:rect l="l" t="t" r="r" b="b"/>
            <a:pathLst>
              <a:path w="2135106" h="2135106">
                <a:moveTo>
                  <a:pt x="0" y="0"/>
                </a:moveTo>
                <a:lnTo>
                  <a:pt x="2135106" y="0"/>
                </a:lnTo>
                <a:lnTo>
                  <a:pt x="2135106" y="2135106"/>
                </a:lnTo>
                <a:lnTo>
                  <a:pt x="0" y="213510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2530958" y="786055"/>
            <a:ext cx="1014868" cy="1234906"/>
          </a:xfrm>
          <a:custGeom>
            <a:avLst/>
            <a:gdLst/>
            <a:ahLst/>
            <a:cxnLst/>
            <a:rect l="l" t="t" r="r" b="b"/>
            <a:pathLst>
              <a:path w="1014868" h="1234906">
                <a:moveTo>
                  <a:pt x="0" y="0"/>
                </a:moveTo>
                <a:lnTo>
                  <a:pt x="1014868" y="0"/>
                </a:lnTo>
                <a:lnTo>
                  <a:pt x="1014868" y="1234906"/>
                </a:lnTo>
                <a:lnTo>
                  <a:pt x="0" y="1234906"/>
                </a:lnTo>
                <a:lnTo>
                  <a:pt x="0" y="0"/>
                </a:lnTo>
                <a:close/>
              </a:path>
            </a:pathLst>
          </a:custGeom>
          <a:blipFill>
            <a:blip r:embed="rId12">
              <a:extLst>
                <a:ext uri="{96DAC541-7B7A-43D3-8B79-37D633B846F1}">
                  <asvg:svgBlip xmlns:asvg="http://schemas.microsoft.com/office/drawing/2016/SVG/main" r:embed="rId13"/>
                </a:ext>
              </a:extLst>
            </a:blip>
            <a:stretch>
              <a:fillRect l="-76" r="-76"/>
            </a:stretch>
          </a:blipFill>
        </p:spPr>
        <p:txBody>
          <a:bodyPr/>
          <a:lstStyle/>
          <a:p>
            <a:endParaRPr lang="en-US"/>
          </a:p>
        </p:txBody>
      </p:sp>
      <p:sp>
        <p:nvSpPr>
          <p:cNvPr id="9" name="TextBox 9"/>
          <p:cNvSpPr txBox="1"/>
          <p:nvPr/>
        </p:nvSpPr>
        <p:spPr>
          <a:xfrm>
            <a:off x="2923188" y="3017305"/>
            <a:ext cx="12088212" cy="1094852"/>
          </a:xfrm>
          <a:prstGeom prst="rect">
            <a:avLst/>
          </a:prstGeom>
        </p:spPr>
        <p:txBody>
          <a:bodyPr wrap="square" lIns="0" tIns="0" rIns="0" bIns="0" rtlCol="0" anchor="t">
            <a:spAutoFit/>
          </a:bodyPr>
          <a:lstStyle/>
          <a:p>
            <a:pPr algn="l">
              <a:lnSpc>
                <a:spcPts val="2879"/>
              </a:lnSpc>
            </a:pPr>
            <a:r>
              <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rPr>
              <a:t>The </a:t>
            </a:r>
            <a:r>
              <a:rPr lang="en-US" sz="24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Domain Name System (DNS)</a:t>
            </a:r>
            <a:r>
              <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rPr>
              <a:t> is a fundamental technology that makes it easy to navigate the internet by converting human-friendly domain names (like www.google.com) into IP addresses (like 172.217.0.46) that computers use to identify each other. </a:t>
            </a:r>
          </a:p>
        </p:txBody>
      </p:sp>
      <p:sp>
        <p:nvSpPr>
          <p:cNvPr id="10" name="Freeform 10"/>
          <p:cNvSpPr/>
          <p:nvPr/>
        </p:nvSpPr>
        <p:spPr>
          <a:xfrm>
            <a:off x="12268200" y="4605443"/>
            <a:ext cx="5536449" cy="3872314"/>
          </a:xfrm>
          <a:custGeom>
            <a:avLst/>
            <a:gdLst/>
            <a:ahLst/>
            <a:cxnLst/>
            <a:rect l="l" t="t" r="r" b="b"/>
            <a:pathLst>
              <a:path w="5536449" h="3872314">
                <a:moveTo>
                  <a:pt x="0" y="0"/>
                </a:moveTo>
                <a:lnTo>
                  <a:pt x="5536449" y="0"/>
                </a:lnTo>
                <a:lnTo>
                  <a:pt x="5536449" y="3872314"/>
                </a:lnTo>
                <a:lnTo>
                  <a:pt x="0" y="3872314"/>
                </a:lnTo>
                <a:lnTo>
                  <a:pt x="0" y="0"/>
                </a:lnTo>
                <a:close/>
              </a:path>
            </a:pathLst>
          </a:custGeom>
          <a:blipFill>
            <a:blip r:embed="rId14"/>
            <a:stretch>
              <a:fillRect/>
            </a:stretch>
          </a:blipFill>
        </p:spPr>
        <p:txBody>
          <a:bodyPr/>
          <a:lstStyle/>
          <a:p>
            <a:endParaRPr lang="en-US" dirty="0"/>
          </a:p>
        </p:txBody>
      </p:sp>
      <p:sp>
        <p:nvSpPr>
          <p:cNvPr id="11" name="TextBox 11"/>
          <p:cNvSpPr txBox="1"/>
          <p:nvPr/>
        </p:nvSpPr>
        <p:spPr>
          <a:xfrm>
            <a:off x="2923188" y="4295634"/>
            <a:ext cx="10658302" cy="554891"/>
          </a:xfrm>
          <a:prstGeom prst="rect">
            <a:avLst/>
          </a:prstGeom>
        </p:spPr>
        <p:txBody>
          <a:bodyPr lIns="0" tIns="0" rIns="0" bIns="0" rtlCol="0" anchor="t">
            <a:spAutoFit/>
          </a:bodyPr>
          <a:lstStyle/>
          <a:p>
            <a:pPr algn="l">
              <a:lnSpc>
                <a:spcPts val="4320"/>
              </a:lnSpc>
            </a:pPr>
            <a:r>
              <a:rPr lang="en-US" sz="3600" b="1" spc="33" dirty="0">
                <a:solidFill>
                  <a:srgbClr val="000000"/>
                </a:solidFill>
                <a:latin typeface="Times New Roman" panose="02020603050405020304" pitchFamily="18" charset="0"/>
                <a:ea typeface="TT Rounds Condensed Bold"/>
                <a:cs typeface="Times New Roman" panose="02020603050405020304" pitchFamily="18" charset="0"/>
                <a:sym typeface="TT Rounds Condensed Bold"/>
              </a:rPr>
              <a:t>key points:</a:t>
            </a:r>
          </a:p>
        </p:txBody>
      </p:sp>
      <p:sp>
        <p:nvSpPr>
          <p:cNvPr id="13" name="Rectangle 1">
            <a:extLst>
              <a:ext uri="{FF2B5EF4-FFF2-40B4-BE49-F238E27FC236}">
                <a16:creationId xmlns:a16="http://schemas.microsoft.com/office/drawing/2014/main" id="{A1A13D0D-7074-581E-74EB-42DE98643415}"/>
              </a:ext>
            </a:extLst>
          </p:cNvPr>
          <p:cNvSpPr>
            <a:spLocks noChangeArrowheads="1"/>
          </p:cNvSpPr>
          <p:nvPr/>
        </p:nvSpPr>
        <p:spPr bwMode="auto">
          <a:xfrm>
            <a:off x="2923188" y="5293168"/>
            <a:ext cx="8659212"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Domain Name Resolution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Translates domain names to IP addresses.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Caching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Speeds up requests by storing data at various levels.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Distributed System</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Decentralized structure for scalability.</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Record Types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Includes A, AAAA, MX, CNAME, and TXT records.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(DNSSEC)</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Protects against spoofing attacks with cryptographic signatures.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Multi-Service Support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Directs websites, emails, and more.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382000" y="3699752"/>
            <a:ext cx="8820150" cy="4533900"/>
          </a:xfrm>
          <a:custGeom>
            <a:avLst/>
            <a:gdLst/>
            <a:ahLst/>
            <a:cxnLst/>
            <a:rect l="l" t="t" r="r" b="b"/>
            <a:pathLst>
              <a:path w="8820150" h="4533900">
                <a:moveTo>
                  <a:pt x="0" y="0"/>
                </a:moveTo>
                <a:lnTo>
                  <a:pt x="8820150" y="0"/>
                </a:lnTo>
                <a:lnTo>
                  <a:pt x="8820150" y="4533900"/>
                </a:lnTo>
                <a:lnTo>
                  <a:pt x="0" y="4533900"/>
                </a:lnTo>
                <a:lnTo>
                  <a:pt x="0" y="0"/>
                </a:lnTo>
                <a:close/>
              </a:path>
            </a:pathLst>
          </a:custGeom>
          <a:blipFill>
            <a:blip r:embed="rId2"/>
            <a:stretch>
              <a:fillRect/>
            </a:stretch>
          </a:blipFill>
        </p:spPr>
        <p:txBody>
          <a:bodyPr/>
          <a:lstStyle/>
          <a:p>
            <a:endParaRPr lang="en-US"/>
          </a:p>
        </p:txBody>
      </p:sp>
      <p:sp>
        <p:nvSpPr>
          <p:cNvPr id="3" name="Freeform 3"/>
          <p:cNvSpPr/>
          <p:nvPr/>
        </p:nvSpPr>
        <p:spPr>
          <a:xfrm>
            <a:off x="16015308" y="1801634"/>
            <a:ext cx="6787775" cy="6787775"/>
          </a:xfrm>
          <a:custGeom>
            <a:avLst/>
            <a:gdLst/>
            <a:ahLst/>
            <a:cxnLst/>
            <a:rect l="l" t="t" r="r" b="b"/>
            <a:pathLst>
              <a:path w="6787775" h="6787775">
                <a:moveTo>
                  <a:pt x="0" y="0"/>
                </a:moveTo>
                <a:lnTo>
                  <a:pt x="6787775" y="0"/>
                </a:lnTo>
                <a:lnTo>
                  <a:pt x="6787775" y="6787775"/>
                </a:lnTo>
                <a:lnTo>
                  <a:pt x="0" y="67877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7400021" y="798303"/>
            <a:ext cx="2581571" cy="2581571"/>
          </a:xfrm>
          <a:custGeom>
            <a:avLst/>
            <a:gdLst/>
            <a:ahLst/>
            <a:cxnLst/>
            <a:rect l="l" t="t" r="r" b="b"/>
            <a:pathLst>
              <a:path w="2581571" h="2581571">
                <a:moveTo>
                  <a:pt x="0" y="0"/>
                </a:moveTo>
                <a:lnTo>
                  <a:pt x="2581571" y="0"/>
                </a:lnTo>
                <a:lnTo>
                  <a:pt x="2581571" y="2581571"/>
                </a:lnTo>
                <a:lnTo>
                  <a:pt x="0" y="25815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20565693" y="6360355"/>
            <a:ext cx="1388011" cy="1388011"/>
          </a:xfrm>
          <a:custGeom>
            <a:avLst/>
            <a:gdLst/>
            <a:ahLst/>
            <a:cxnLst/>
            <a:rect l="l" t="t" r="r" b="b"/>
            <a:pathLst>
              <a:path w="1388011" h="1388011">
                <a:moveTo>
                  <a:pt x="0" y="0"/>
                </a:moveTo>
                <a:lnTo>
                  <a:pt x="1388010" y="0"/>
                </a:lnTo>
                <a:lnTo>
                  <a:pt x="1388010" y="1388010"/>
                </a:lnTo>
                <a:lnTo>
                  <a:pt x="0" y="138801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457200" y="927063"/>
            <a:ext cx="13583489" cy="1397192"/>
          </a:xfrm>
          <a:custGeom>
            <a:avLst/>
            <a:gdLst/>
            <a:ahLst/>
            <a:cxnLst/>
            <a:rect l="l" t="t" r="r" b="b"/>
            <a:pathLst>
              <a:path w="13583489" h="1397192">
                <a:moveTo>
                  <a:pt x="0" y="0"/>
                </a:moveTo>
                <a:lnTo>
                  <a:pt x="13583489" y="0"/>
                </a:lnTo>
                <a:lnTo>
                  <a:pt x="13583489" y="1397192"/>
                </a:lnTo>
                <a:lnTo>
                  <a:pt x="0" y="139719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7" name="TextBox 7"/>
          <p:cNvSpPr txBox="1"/>
          <p:nvPr/>
        </p:nvSpPr>
        <p:spPr>
          <a:xfrm>
            <a:off x="1068306" y="959741"/>
            <a:ext cx="15314694" cy="2416944"/>
          </a:xfrm>
          <a:prstGeom prst="rect">
            <a:avLst/>
          </a:prstGeom>
        </p:spPr>
        <p:txBody>
          <a:bodyPr wrap="square" lIns="0" tIns="0" rIns="0" bIns="0" rtlCol="0" anchor="t">
            <a:spAutoFit/>
          </a:bodyPr>
          <a:lstStyle/>
          <a:p>
            <a:pPr algn="l">
              <a:lnSpc>
                <a:spcPts val="10134"/>
              </a:lnSpc>
            </a:pPr>
            <a:r>
              <a:rPr lang="en-US" sz="5000" b="1" spc="61" dirty="0">
                <a:solidFill>
                  <a:srgbClr val="FFFFFF"/>
                </a:solidFill>
                <a:latin typeface="Times New Roman" panose="02020603050405020304" pitchFamily="18" charset="0"/>
                <a:ea typeface="TT Rounds Condensed Bold"/>
                <a:cs typeface="Times New Roman" panose="02020603050405020304" pitchFamily="18" charset="0"/>
                <a:sym typeface="TT Rounds Condensed Bold"/>
              </a:rPr>
              <a:t>SMTP (Simple Mail Transfer Protocol)</a:t>
            </a:r>
          </a:p>
          <a:p>
            <a:pPr algn="l">
              <a:lnSpc>
                <a:spcPts val="10134"/>
              </a:lnSpc>
            </a:pPr>
            <a:endParaRPr lang="en-US" sz="5000" b="1" spc="61" dirty="0">
              <a:solidFill>
                <a:srgbClr val="FFFFFF"/>
              </a:solidFill>
              <a:latin typeface="Times New Roman" panose="02020603050405020304" pitchFamily="18" charset="0"/>
              <a:ea typeface="TT Rounds Condensed Bold"/>
              <a:cs typeface="Times New Roman" panose="02020603050405020304" pitchFamily="18" charset="0"/>
              <a:sym typeface="TT Rounds Condensed Bold"/>
            </a:endParaRPr>
          </a:p>
        </p:txBody>
      </p:sp>
      <p:sp>
        <p:nvSpPr>
          <p:cNvPr id="8" name="Freeform 8"/>
          <p:cNvSpPr/>
          <p:nvPr/>
        </p:nvSpPr>
        <p:spPr>
          <a:xfrm>
            <a:off x="-1066800" y="646194"/>
            <a:ext cx="2135106" cy="2135106"/>
          </a:xfrm>
          <a:custGeom>
            <a:avLst/>
            <a:gdLst/>
            <a:ahLst/>
            <a:cxnLst/>
            <a:rect l="l" t="t" r="r" b="b"/>
            <a:pathLst>
              <a:path w="2135106" h="2135106">
                <a:moveTo>
                  <a:pt x="0" y="0"/>
                </a:moveTo>
                <a:lnTo>
                  <a:pt x="2135106" y="0"/>
                </a:lnTo>
                <a:lnTo>
                  <a:pt x="2135106" y="2135106"/>
                </a:lnTo>
                <a:lnTo>
                  <a:pt x="0" y="213510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9" name="TextBox 9"/>
          <p:cNvSpPr txBox="1"/>
          <p:nvPr/>
        </p:nvSpPr>
        <p:spPr>
          <a:xfrm>
            <a:off x="7045361" y="2450757"/>
            <a:ext cx="4436017" cy="1126271"/>
          </a:xfrm>
          <a:prstGeom prst="rect">
            <a:avLst/>
          </a:prstGeom>
        </p:spPr>
        <p:txBody>
          <a:bodyPr lIns="0" tIns="0" rIns="0" bIns="0" rtlCol="0" anchor="t">
            <a:spAutoFit/>
          </a:bodyPr>
          <a:lstStyle/>
          <a:p>
            <a:pPr algn="just">
              <a:lnSpc>
                <a:spcPts val="7636"/>
              </a:lnSpc>
            </a:pPr>
            <a:r>
              <a:rPr lang="en-US" sz="5455" b="1">
                <a:solidFill>
                  <a:srgbClr val="FFFFFF"/>
                </a:solidFill>
                <a:latin typeface="Poppins Medium"/>
                <a:ea typeface="Poppins Medium"/>
                <a:cs typeface="Poppins Medium"/>
                <a:sym typeface="Poppins Medium"/>
              </a:rPr>
              <a:t>Our Vision</a:t>
            </a:r>
          </a:p>
        </p:txBody>
      </p:sp>
      <p:sp>
        <p:nvSpPr>
          <p:cNvPr id="10" name="TextBox 10"/>
          <p:cNvSpPr txBox="1"/>
          <p:nvPr/>
        </p:nvSpPr>
        <p:spPr>
          <a:xfrm>
            <a:off x="534785" y="2699731"/>
            <a:ext cx="13510218" cy="1000274"/>
          </a:xfrm>
          <a:prstGeom prst="rect">
            <a:avLst/>
          </a:prstGeom>
        </p:spPr>
        <p:txBody>
          <a:bodyPr lIns="0" tIns="0" rIns="0" bIns="0" rtlCol="0" anchor="t">
            <a:spAutoFit/>
          </a:bodyPr>
          <a:lstStyle/>
          <a:p>
            <a:pPr algn="l">
              <a:lnSpc>
                <a:spcPts val="2640"/>
              </a:lnSpc>
            </a:pPr>
            <a:r>
              <a:rPr lang="en-US" sz="24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SMTP (Simple Mail Transfer Protocol)</a:t>
            </a:r>
            <a:r>
              <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200" dirty="0">
                <a:solidFill>
                  <a:srgbClr val="000000"/>
                </a:solidFill>
                <a:latin typeface="Times New Roman" panose="02020603050405020304" pitchFamily="18" charset="0"/>
                <a:ea typeface="Times New Roman"/>
                <a:cs typeface="Times New Roman" panose="02020603050405020304" pitchFamily="18" charset="0"/>
                <a:sym typeface="Times New Roman"/>
              </a:rPr>
              <a:t>is a standard protocol used for sending and transferring emails across the internet. Operating at the Application Layer, it enables email servers to send, receive, and relay messages to and from clients and other servers.</a:t>
            </a:r>
          </a:p>
        </p:txBody>
      </p:sp>
      <p:sp>
        <p:nvSpPr>
          <p:cNvPr id="11" name="TextBox 11"/>
          <p:cNvSpPr txBox="1"/>
          <p:nvPr/>
        </p:nvSpPr>
        <p:spPr>
          <a:xfrm>
            <a:off x="534785" y="4798391"/>
            <a:ext cx="7298575" cy="397545"/>
          </a:xfrm>
          <a:prstGeom prst="rect">
            <a:avLst/>
          </a:prstGeom>
        </p:spPr>
        <p:txBody>
          <a:bodyPr lIns="0" tIns="0" rIns="0" bIns="0" rtlCol="0" anchor="t">
            <a:spAutoFit/>
          </a:bodyPr>
          <a:lstStyle/>
          <a:p>
            <a:pPr algn="l">
              <a:lnSpc>
                <a:spcPts val="3120"/>
              </a:lnSpc>
            </a:pPr>
            <a:r>
              <a:rPr lang="en-US" sz="2600" b="1" dirty="0">
                <a:solidFill>
                  <a:srgbClr val="000000"/>
                </a:solidFill>
                <a:latin typeface="Times New Roman Bold" panose="02020803070505020304" pitchFamily="18" charset="0"/>
                <a:ea typeface="Times New Roman Bold"/>
                <a:cs typeface="Times New Roman Bold" panose="02020803070505020304" pitchFamily="18" charset="0"/>
                <a:sym typeface="Times New Roman Bold"/>
              </a:rPr>
              <a:t>Key Points:</a:t>
            </a:r>
          </a:p>
        </p:txBody>
      </p:sp>
      <p:sp>
        <p:nvSpPr>
          <p:cNvPr id="14" name="Rectangle 2">
            <a:extLst>
              <a:ext uri="{FF2B5EF4-FFF2-40B4-BE49-F238E27FC236}">
                <a16:creationId xmlns:a16="http://schemas.microsoft.com/office/drawing/2014/main" id="{A4470B26-8656-AB88-5A73-68C9C57973C1}"/>
              </a:ext>
            </a:extLst>
          </p:cNvPr>
          <p:cNvSpPr>
            <a:spLocks noChangeArrowheads="1"/>
          </p:cNvSpPr>
          <p:nvPr/>
        </p:nvSpPr>
        <p:spPr bwMode="auto">
          <a:xfrm>
            <a:off x="457200" y="5598123"/>
            <a:ext cx="83820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for sending emails.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Transport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TCP, usually on port 25.</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Commands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commands are HELO, MAIL FROM, RCPT TO, and DATA.</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Relaying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Routes emails across domains.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authentication and encryption (e.g., STARTTLS).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234269" y="1649085"/>
            <a:ext cx="6787775" cy="6787775"/>
          </a:xfrm>
          <a:custGeom>
            <a:avLst/>
            <a:gdLst/>
            <a:ahLst/>
            <a:cxnLst/>
            <a:rect l="l" t="t" r="r" b="b"/>
            <a:pathLst>
              <a:path w="6787775" h="6787775">
                <a:moveTo>
                  <a:pt x="0" y="0"/>
                </a:moveTo>
                <a:lnTo>
                  <a:pt x="6787775" y="0"/>
                </a:lnTo>
                <a:lnTo>
                  <a:pt x="6787775" y="6787775"/>
                </a:lnTo>
                <a:lnTo>
                  <a:pt x="0" y="67877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90787" y="798303"/>
            <a:ext cx="2581571" cy="2581571"/>
          </a:xfrm>
          <a:custGeom>
            <a:avLst/>
            <a:gdLst/>
            <a:ahLst/>
            <a:cxnLst/>
            <a:rect l="l" t="t" r="r" b="b"/>
            <a:pathLst>
              <a:path w="2581571" h="2581571">
                <a:moveTo>
                  <a:pt x="0" y="0"/>
                </a:moveTo>
                <a:lnTo>
                  <a:pt x="2581571" y="0"/>
                </a:lnTo>
                <a:lnTo>
                  <a:pt x="2581571" y="2581571"/>
                </a:lnTo>
                <a:lnTo>
                  <a:pt x="0" y="25815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623515" y="5903678"/>
            <a:ext cx="1388011" cy="1388011"/>
          </a:xfrm>
          <a:custGeom>
            <a:avLst/>
            <a:gdLst/>
            <a:ahLst/>
            <a:cxnLst/>
            <a:rect l="l" t="t" r="r" b="b"/>
            <a:pathLst>
              <a:path w="1388011" h="1388011">
                <a:moveTo>
                  <a:pt x="0" y="0"/>
                </a:moveTo>
                <a:lnTo>
                  <a:pt x="1388010" y="0"/>
                </a:lnTo>
                <a:lnTo>
                  <a:pt x="1388010" y="1388010"/>
                </a:lnTo>
                <a:lnTo>
                  <a:pt x="0" y="1388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3697553" y="570311"/>
            <a:ext cx="13583489" cy="1397192"/>
          </a:xfrm>
          <a:custGeom>
            <a:avLst/>
            <a:gdLst/>
            <a:ahLst/>
            <a:cxnLst/>
            <a:rect l="l" t="t" r="r" b="b"/>
            <a:pathLst>
              <a:path w="13583489" h="1397192">
                <a:moveTo>
                  <a:pt x="0" y="0"/>
                </a:moveTo>
                <a:lnTo>
                  <a:pt x="13583489" y="0"/>
                </a:lnTo>
                <a:lnTo>
                  <a:pt x="13583489" y="1397192"/>
                </a:lnTo>
                <a:lnTo>
                  <a:pt x="0" y="13971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TextBox 6"/>
          <p:cNvSpPr txBox="1"/>
          <p:nvPr/>
        </p:nvSpPr>
        <p:spPr>
          <a:xfrm>
            <a:off x="3627927" y="1045896"/>
            <a:ext cx="11280075" cy="827987"/>
          </a:xfrm>
          <a:prstGeom prst="rect">
            <a:avLst/>
          </a:prstGeom>
        </p:spPr>
        <p:txBody>
          <a:bodyPr lIns="0" tIns="0" rIns="0" bIns="0" rtlCol="0" anchor="t">
            <a:spAutoFit/>
          </a:bodyPr>
          <a:lstStyle/>
          <a:p>
            <a:pPr algn="ctr">
              <a:lnSpc>
                <a:spcPts val="7002"/>
              </a:lnSpc>
            </a:pPr>
            <a:r>
              <a:rPr lang="en-US" sz="8000" b="1">
                <a:solidFill>
                  <a:srgbClr val="FFFFFF"/>
                </a:solidFill>
                <a:latin typeface="Times New Roman Bold"/>
                <a:ea typeface="Times New Roman Bold"/>
                <a:cs typeface="Times New Roman Bold"/>
                <a:sym typeface="Times New Roman Bold"/>
              </a:rPr>
              <a:t>TCP/IP Model</a:t>
            </a:r>
          </a:p>
        </p:txBody>
      </p:sp>
      <p:sp>
        <p:nvSpPr>
          <p:cNvPr id="7" name="Freeform 7"/>
          <p:cNvSpPr/>
          <p:nvPr/>
        </p:nvSpPr>
        <p:spPr>
          <a:xfrm>
            <a:off x="2590800" y="289442"/>
            <a:ext cx="2135106" cy="2135106"/>
          </a:xfrm>
          <a:custGeom>
            <a:avLst/>
            <a:gdLst/>
            <a:ahLst/>
            <a:cxnLst/>
            <a:rect l="l" t="t" r="r" b="b"/>
            <a:pathLst>
              <a:path w="2135106" h="2135106">
                <a:moveTo>
                  <a:pt x="0" y="0"/>
                </a:moveTo>
                <a:lnTo>
                  <a:pt x="2135106" y="0"/>
                </a:lnTo>
                <a:lnTo>
                  <a:pt x="2135106" y="2135106"/>
                </a:lnTo>
                <a:lnTo>
                  <a:pt x="0" y="213510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3200400" y="732597"/>
            <a:ext cx="1014868" cy="1234906"/>
          </a:xfrm>
          <a:custGeom>
            <a:avLst/>
            <a:gdLst/>
            <a:ahLst/>
            <a:cxnLst/>
            <a:rect l="l" t="t" r="r" b="b"/>
            <a:pathLst>
              <a:path w="1014868" h="1234906">
                <a:moveTo>
                  <a:pt x="0" y="0"/>
                </a:moveTo>
                <a:lnTo>
                  <a:pt x="1014868" y="0"/>
                </a:lnTo>
                <a:lnTo>
                  <a:pt x="1014868" y="1234906"/>
                </a:lnTo>
                <a:lnTo>
                  <a:pt x="0" y="1234906"/>
                </a:lnTo>
                <a:lnTo>
                  <a:pt x="0" y="0"/>
                </a:lnTo>
                <a:close/>
              </a:path>
            </a:pathLst>
          </a:custGeom>
          <a:blipFill>
            <a:blip r:embed="rId12">
              <a:extLst>
                <a:ext uri="{96DAC541-7B7A-43D3-8B79-37D633B846F1}">
                  <asvg:svgBlip xmlns:asvg="http://schemas.microsoft.com/office/drawing/2016/SVG/main" r:embed="rId13"/>
                </a:ext>
              </a:extLst>
            </a:blip>
            <a:stretch>
              <a:fillRect l="-76" r="-76"/>
            </a:stretch>
          </a:blipFill>
        </p:spPr>
        <p:txBody>
          <a:bodyPr/>
          <a:lstStyle/>
          <a:p>
            <a:endParaRPr lang="en-US"/>
          </a:p>
        </p:txBody>
      </p:sp>
      <p:sp>
        <p:nvSpPr>
          <p:cNvPr id="9" name="TextBox 9"/>
          <p:cNvSpPr txBox="1"/>
          <p:nvPr/>
        </p:nvSpPr>
        <p:spPr>
          <a:xfrm>
            <a:off x="3411368" y="2783439"/>
            <a:ext cx="8856832" cy="1843453"/>
          </a:xfrm>
          <a:prstGeom prst="rect">
            <a:avLst/>
          </a:prstGeom>
        </p:spPr>
        <p:txBody>
          <a:bodyPr wrap="square" lIns="0" tIns="0" rIns="0" bIns="0" rtlCol="0" anchor="t">
            <a:spAutoFit/>
          </a:bodyPr>
          <a:lstStyle/>
          <a:p>
            <a:pPr algn="l">
              <a:lnSpc>
                <a:spcPts val="2879"/>
              </a:lnSpc>
            </a:pPr>
            <a:r>
              <a:rPr lang="en-US" sz="3200" b="1" spc="22" dirty="0">
                <a:solidFill>
                  <a:srgbClr val="000000"/>
                </a:solidFill>
                <a:latin typeface="Times New Roman" panose="02020603050405020304" pitchFamily="18" charset="0"/>
                <a:ea typeface="TT Rounds Condensed Bold"/>
                <a:cs typeface="Times New Roman" panose="02020603050405020304" pitchFamily="18" charset="0"/>
                <a:sym typeface="TT Rounds Condensed Bold"/>
              </a:rPr>
              <a:t>TCP/IP (Transmission Control Protocol/Internet Protocol)</a:t>
            </a:r>
            <a:r>
              <a:rPr lang="en-US" sz="3200" spc="22"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 </a:t>
            </a:r>
            <a:r>
              <a:rPr lang="en-US" sz="2400" spc="22" dirty="0">
                <a:solidFill>
                  <a:srgbClr val="000000"/>
                </a:solidFill>
                <a:latin typeface="TT Rounds Condensed"/>
                <a:ea typeface="TT Rounds Condensed"/>
                <a:cs typeface="TT Rounds Condensed"/>
                <a:sym typeface="TT Rounds Condensed"/>
              </a:rPr>
              <a:t>is a set of protocols that enables communication over the internet, managing data transmission, addressing, and routing between devices. It consists of layers that ensure reliable and efficient data exchange.</a:t>
            </a:r>
          </a:p>
        </p:txBody>
      </p:sp>
      <p:sp>
        <p:nvSpPr>
          <p:cNvPr id="11" name="TextBox 11"/>
          <p:cNvSpPr txBox="1"/>
          <p:nvPr/>
        </p:nvSpPr>
        <p:spPr>
          <a:xfrm>
            <a:off x="3411368" y="5233636"/>
            <a:ext cx="6647563" cy="418384"/>
          </a:xfrm>
          <a:prstGeom prst="rect">
            <a:avLst/>
          </a:prstGeom>
        </p:spPr>
        <p:txBody>
          <a:bodyPr wrap="square" lIns="0" tIns="0" rIns="0" bIns="0" rtlCol="0" anchor="t">
            <a:spAutoFit/>
          </a:bodyPr>
          <a:lstStyle/>
          <a:p>
            <a:pPr algn="l">
              <a:lnSpc>
                <a:spcPts val="3120"/>
              </a:lnSpc>
            </a:pPr>
            <a:r>
              <a:rPr lang="en-US" sz="4000" b="1" dirty="0">
                <a:solidFill>
                  <a:srgbClr val="000000"/>
                </a:solidFill>
                <a:latin typeface="Times New Roman Bold"/>
                <a:ea typeface="Times New Roman Bold"/>
                <a:cs typeface="Times New Roman Bold"/>
                <a:sym typeface="Times New Roman Bold"/>
              </a:rPr>
              <a:t>TCP/IP Layers:</a:t>
            </a:r>
          </a:p>
        </p:txBody>
      </p:sp>
      <p:pic>
        <p:nvPicPr>
          <p:cNvPr id="13" name="Picture 12">
            <a:extLst>
              <a:ext uri="{FF2B5EF4-FFF2-40B4-BE49-F238E27FC236}">
                <a16:creationId xmlns:a16="http://schemas.microsoft.com/office/drawing/2014/main" id="{3865129E-1A8F-764E-7555-70134E6470A9}"/>
              </a:ext>
            </a:extLst>
          </p:cNvPr>
          <p:cNvPicPr>
            <a:picLocks noChangeAspect="1"/>
          </p:cNvPicPr>
          <p:nvPr/>
        </p:nvPicPr>
        <p:blipFill>
          <a:blip r:embed="rId14"/>
          <a:srcRect t="26500"/>
          <a:stretch/>
        </p:blipFill>
        <p:spPr>
          <a:xfrm>
            <a:off x="11390854" y="4626892"/>
            <a:ext cx="5890188" cy="4862228"/>
          </a:xfrm>
          <a:prstGeom prst="rect">
            <a:avLst/>
          </a:prstGeom>
        </p:spPr>
      </p:pic>
      <p:sp>
        <p:nvSpPr>
          <p:cNvPr id="10" name="Rectangle 1">
            <a:extLst>
              <a:ext uri="{FF2B5EF4-FFF2-40B4-BE49-F238E27FC236}">
                <a16:creationId xmlns:a16="http://schemas.microsoft.com/office/drawing/2014/main" id="{56A3E6C1-CE11-83E3-7FCE-F3D03D2CFF38}"/>
              </a:ext>
            </a:extLst>
          </p:cNvPr>
          <p:cNvSpPr>
            <a:spLocks noChangeArrowheads="1"/>
          </p:cNvSpPr>
          <p:nvPr/>
        </p:nvSpPr>
        <p:spPr bwMode="auto">
          <a:xfrm>
            <a:off x="3411368" y="5967885"/>
            <a:ext cx="740903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 Layer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User-facing protocols (HTTP, FTP, SMTP).</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Transport Layer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Reliable data transfer (TCP, UDP).</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 Layer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Routing and addressing (IP).</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Link Layer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Node-to-node data transfer (Ethernet, Wi-Fi).</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Physical Layer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Physical transmission of bits (cables, signals).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724385" y="4083057"/>
            <a:ext cx="9457312" cy="4482946"/>
          </a:xfrm>
          <a:custGeom>
            <a:avLst/>
            <a:gdLst/>
            <a:ahLst/>
            <a:cxnLst/>
            <a:rect l="l" t="t" r="r" b="b"/>
            <a:pathLst>
              <a:path w="9457312" h="4482946">
                <a:moveTo>
                  <a:pt x="0" y="0"/>
                </a:moveTo>
                <a:lnTo>
                  <a:pt x="9457312" y="0"/>
                </a:lnTo>
                <a:lnTo>
                  <a:pt x="9457312" y="4482946"/>
                </a:lnTo>
                <a:lnTo>
                  <a:pt x="0" y="4482946"/>
                </a:lnTo>
                <a:lnTo>
                  <a:pt x="0" y="0"/>
                </a:lnTo>
                <a:close/>
              </a:path>
            </a:pathLst>
          </a:custGeom>
          <a:blipFill>
            <a:blip r:embed="rId2"/>
            <a:stretch>
              <a:fillRect/>
            </a:stretch>
          </a:blipFill>
        </p:spPr>
        <p:txBody>
          <a:bodyPr/>
          <a:lstStyle/>
          <a:p>
            <a:endParaRPr lang="en-US"/>
          </a:p>
        </p:txBody>
      </p:sp>
      <p:sp>
        <p:nvSpPr>
          <p:cNvPr id="3" name="Freeform 3"/>
          <p:cNvSpPr/>
          <p:nvPr/>
        </p:nvSpPr>
        <p:spPr>
          <a:xfrm>
            <a:off x="16015308" y="1801634"/>
            <a:ext cx="6787775" cy="6787775"/>
          </a:xfrm>
          <a:custGeom>
            <a:avLst/>
            <a:gdLst/>
            <a:ahLst/>
            <a:cxnLst/>
            <a:rect l="l" t="t" r="r" b="b"/>
            <a:pathLst>
              <a:path w="6787775" h="6787775">
                <a:moveTo>
                  <a:pt x="0" y="0"/>
                </a:moveTo>
                <a:lnTo>
                  <a:pt x="6787775" y="0"/>
                </a:lnTo>
                <a:lnTo>
                  <a:pt x="6787775" y="6787775"/>
                </a:lnTo>
                <a:lnTo>
                  <a:pt x="0" y="67877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7400021" y="798303"/>
            <a:ext cx="2581571" cy="2581571"/>
          </a:xfrm>
          <a:custGeom>
            <a:avLst/>
            <a:gdLst/>
            <a:ahLst/>
            <a:cxnLst/>
            <a:rect l="l" t="t" r="r" b="b"/>
            <a:pathLst>
              <a:path w="2581571" h="2581571">
                <a:moveTo>
                  <a:pt x="0" y="0"/>
                </a:moveTo>
                <a:lnTo>
                  <a:pt x="2581571" y="0"/>
                </a:lnTo>
                <a:lnTo>
                  <a:pt x="2581571" y="2581571"/>
                </a:lnTo>
                <a:lnTo>
                  <a:pt x="0" y="25815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20565693" y="6360355"/>
            <a:ext cx="1388011" cy="1388011"/>
          </a:xfrm>
          <a:custGeom>
            <a:avLst/>
            <a:gdLst/>
            <a:ahLst/>
            <a:cxnLst/>
            <a:rect l="l" t="t" r="r" b="b"/>
            <a:pathLst>
              <a:path w="1388011" h="1388011">
                <a:moveTo>
                  <a:pt x="0" y="0"/>
                </a:moveTo>
                <a:lnTo>
                  <a:pt x="1388010" y="0"/>
                </a:lnTo>
                <a:lnTo>
                  <a:pt x="1388010" y="1388010"/>
                </a:lnTo>
                <a:lnTo>
                  <a:pt x="0" y="138801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457200" y="927063"/>
            <a:ext cx="13583489" cy="1397192"/>
          </a:xfrm>
          <a:custGeom>
            <a:avLst/>
            <a:gdLst/>
            <a:ahLst/>
            <a:cxnLst/>
            <a:rect l="l" t="t" r="r" b="b"/>
            <a:pathLst>
              <a:path w="13583489" h="1397192">
                <a:moveTo>
                  <a:pt x="0" y="0"/>
                </a:moveTo>
                <a:lnTo>
                  <a:pt x="13583489" y="0"/>
                </a:lnTo>
                <a:lnTo>
                  <a:pt x="13583489" y="1397192"/>
                </a:lnTo>
                <a:lnTo>
                  <a:pt x="0" y="139719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7" name="TextBox 7"/>
          <p:cNvSpPr txBox="1"/>
          <p:nvPr/>
        </p:nvSpPr>
        <p:spPr>
          <a:xfrm>
            <a:off x="1068306" y="1016891"/>
            <a:ext cx="13047357" cy="1548166"/>
          </a:xfrm>
          <a:prstGeom prst="rect">
            <a:avLst/>
          </a:prstGeom>
        </p:spPr>
        <p:txBody>
          <a:bodyPr lIns="0" tIns="0" rIns="0" bIns="0" rtlCol="0" anchor="t">
            <a:spAutoFit/>
          </a:bodyPr>
          <a:lstStyle/>
          <a:p>
            <a:pPr algn="l">
              <a:lnSpc>
                <a:spcPts val="10134"/>
              </a:lnSpc>
            </a:pPr>
            <a:r>
              <a:rPr lang="en-US" sz="6600" b="1">
                <a:solidFill>
                  <a:srgbClr val="FFFFFF"/>
                </a:solidFill>
                <a:latin typeface="Times New Roman Bold"/>
                <a:ea typeface="Times New Roman Bold"/>
                <a:cs typeface="Times New Roman Bold"/>
                <a:sym typeface="Times New Roman Bold"/>
              </a:rPr>
              <a:t>FTP (FileTransfer Protocol)</a:t>
            </a:r>
          </a:p>
        </p:txBody>
      </p:sp>
      <p:sp>
        <p:nvSpPr>
          <p:cNvPr id="8" name="Freeform 8"/>
          <p:cNvSpPr/>
          <p:nvPr/>
        </p:nvSpPr>
        <p:spPr>
          <a:xfrm>
            <a:off x="-1066800" y="646194"/>
            <a:ext cx="2135106" cy="2135106"/>
          </a:xfrm>
          <a:custGeom>
            <a:avLst/>
            <a:gdLst/>
            <a:ahLst/>
            <a:cxnLst/>
            <a:rect l="l" t="t" r="r" b="b"/>
            <a:pathLst>
              <a:path w="2135106" h="2135106">
                <a:moveTo>
                  <a:pt x="0" y="0"/>
                </a:moveTo>
                <a:lnTo>
                  <a:pt x="2135106" y="0"/>
                </a:lnTo>
                <a:lnTo>
                  <a:pt x="2135106" y="2135106"/>
                </a:lnTo>
                <a:lnTo>
                  <a:pt x="0" y="213510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9" name="TextBox 9"/>
          <p:cNvSpPr txBox="1"/>
          <p:nvPr/>
        </p:nvSpPr>
        <p:spPr>
          <a:xfrm>
            <a:off x="7045361" y="2450757"/>
            <a:ext cx="4436017" cy="1126271"/>
          </a:xfrm>
          <a:prstGeom prst="rect">
            <a:avLst/>
          </a:prstGeom>
        </p:spPr>
        <p:txBody>
          <a:bodyPr lIns="0" tIns="0" rIns="0" bIns="0" rtlCol="0" anchor="t">
            <a:spAutoFit/>
          </a:bodyPr>
          <a:lstStyle/>
          <a:p>
            <a:pPr algn="just">
              <a:lnSpc>
                <a:spcPts val="7636"/>
              </a:lnSpc>
            </a:pPr>
            <a:r>
              <a:rPr lang="en-US" sz="5455" b="1">
                <a:solidFill>
                  <a:srgbClr val="FFFFFF"/>
                </a:solidFill>
                <a:latin typeface="Poppins Medium"/>
                <a:ea typeface="Poppins Medium"/>
                <a:cs typeface="Poppins Medium"/>
                <a:sym typeface="Poppins Medium"/>
              </a:rPr>
              <a:t>Our Vision</a:t>
            </a:r>
          </a:p>
        </p:txBody>
      </p:sp>
      <p:sp>
        <p:nvSpPr>
          <p:cNvPr id="10" name="TextBox 10"/>
          <p:cNvSpPr txBox="1"/>
          <p:nvPr/>
        </p:nvSpPr>
        <p:spPr>
          <a:xfrm>
            <a:off x="534785" y="2690206"/>
            <a:ext cx="13510218" cy="1350705"/>
          </a:xfrm>
          <a:prstGeom prst="rect">
            <a:avLst/>
          </a:prstGeom>
        </p:spPr>
        <p:txBody>
          <a:bodyPr lIns="0" tIns="0" rIns="0" bIns="0" rtlCol="0" anchor="t">
            <a:spAutoFit/>
          </a:bodyPr>
          <a:lstStyle/>
          <a:p>
            <a:pPr algn="l">
              <a:lnSpc>
                <a:spcPts val="3359"/>
              </a:lnSpc>
            </a:pPr>
            <a:r>
              <a:rPr lang="en-US" sz="2799" b="1">
                <a:solidFill>
                  <a:srgbClr val="000000"/>
                </a:solidFill>
                <a:latin typeface="Times New Roman Bold"/>
                <a:ea typeface="Times New Roman Bold"/>
                <a:cs typeface="Times New Roman Bold"/>
                <a:sym typeface="Times New Roman Bold"/>
              </a:rPr>
              <a:t>FTP (File Transfer Protocol)</a:t>
            </a:r>
            <a:r>
              <a:rPr lang="en-US" sz="2799">
                <a:solidFill>
                  <a:srgbClr val="000000"/>
                </a:solidFill>
                <a:latin typeface="Times New Roman"/>
                <a:ea typeface="Times New Roman"/>
                <a:cs typeface="Times New Roman"/>
                <a:sym typeface="Times New Roman"/>
              </a:rPr>
              <a:t> is a standard network protocol used for transferring files between a client and a server over a TCP/IP network. It allows users to upload, download, and manage files on remote servers efficiently.</a:t>
            </a:r>
          </a:p>
        </p:txBody>
      </p:sp>
      <p:sp>
        <p:nvSpPr>
          <p:cNvPr id="11" name="TextBox 11"/>
          <p:cNvSpPr txBox="1"/>
          <p:nvPr/>
        </p:nvSpPr>
        <p:spPr>
          <a:xfrm>
            <a:off x="534785" y="4628118"/>
            <a:ext cx="7298575" cy="458153"/>
          </a:xfrm>
          <a:prstGeom prst="rect">
            <a:avLst/>
          </a:prstGeom>
        </p:spPr>
        <p:txBody>
          <a:bodyPr lIns="0" tIns="0" rIns="0" bIns="0" rtlCol="0" anchor="t">
            <a:spAutoFit/>
          </a:bodyPr>
          <a:lstStyle/>
          <a:p>
            <a:pPr algn="l">
              <a:lnSpc>
                <a:spcPts val="3120"/>
              </a:lnSpc>
            </a:pPr>
            <a:r>
              <a:rPr lang="en-US" sz="2600" b="1">
                <a:solidFill>
                  <a:srgbClr val="000000"/>
                </a:solidFill>
                <a:latin typeface="Times New Roman Bold"/>
                <a:ea typeface="Times New Roman Bold"/>
                <a:cs typeface="Times New Roman Bold"/>
                <a:sym typeface="Times New Roman Bold"/>
              </a:rPr>
              <a:t>Key Points:</a:t>
            </a:r>
          </a:p>
        </p:txBody>
      </p:sp>
      <p:sp>
        <p:nvSpPr>
          <p:cNvPr id="13" name="Rectangle 1">
            <a:extLst>
              <a:ext uri="{FF2B5EF4-FFF2-40B4-BE49-F238E27FC236}">
                <a16:creationId xmlns:a16="http://schemas.microsoft.com/office/drawing/2014/main" id="{FFC1300D-F4C4-AE6D-72C7-72ACC88A4D1D}"/>
              </a:ext>
            </a:extLst>
          </p:cNvPr>
          <p:cNvSpPr>
            <a:spLocks noChangeArrowheads="1"/>
          </p:cNvSpPr>
          <p:nvPr/>
        </p:nvSpPr>
        <p:spPr bwMode="auto">
          <a:xfrm>
            <a:off x="534784" y="5124202"/>
            <a:ext cx="7466215"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Transfers files between client and server.</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Operates in active and passive modes.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file upload, download, and management.</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 FTP is unencrypted; FTPS and SFTP are secure alternatives.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Commonly used for website management, file sharing, and backups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697200" y="-1906774"/>
            <a:ext cx="4746181" cy="5450074"/>
          </a:xfrm>
          <a:custGeom>
            <a:avLst/>
            <a:gdLst/>
            <a:ahLst/>
            <a:cxnLst/>
            <a:rect l="l" t="t" r="r" b="b"/>
            <a:pathLst>
              <a:path w="4746181" h="4546938">
                <a:moveTo>
                  <a:pt x="0" y="0"/>
                </a:moveTo>
                <a:lnTo>
                  <a:pt x="4746181" y="0"/>
                </a:lnTo>
                <a:lnTo>
                  <a:pt x="4746181" y="4546938"/>
                </a:lnTo>
                <a:lnTo>
                  <a:pt x="0" y="4546938"/>
                </a:lnTo>
                <a:lnTo>
                  <a:pt x="0" y="0"/>
                </a:lnTo>
                <a:close/>
              </a:path>
            </a:pathLst>
          </a:custGeom>
          <a:blipFill>
            <a:blip r:embed="rId2">
              <a:extLst>
                <a:ext uri="{96DAC541-7B7A-43D3-8B79-37D633B846F1}">
                  <asvg:svgBlip xmlns:asvg="http://schemas.microsoft.com/office/drawing/2016/SVG/main" r:embed="rId3"/>
                </a:ext>
              </a:extLst>
            </a:blip>
            <a:stretch>
              <a:fillRect t="-1976" b="4194"/>
            </a:stretch>
          </a:blipFill>
        </p:spPr>
        <p:txBody>
          <a:bodyPr/>
          <a:lstStyle/>
          <a:p>
            <a:endParaRPr lang="en-US"/>
          </a:p>
        </p:txBody>
      </p:sp>
      <p:sp>
        <p:nvSpPr>
          <p:cNvPr id="3" name="Freeform 3"/>
          <p:cNvSpPr/>
          <p:nvPr/>
        </p:nvSpPr>
        <p:spPr>
          <a:xfrm>
            <a:off x="14597211" y="402422"/>
            <a:ext cx="1004905" cy="1004905"/>
          </a:xfrm>
          <a:custGeom>
            <a:avLst/>
            <a:gdLst/>
            <a:ahLst/>
            <a:cxnLst/>
            <a:rect l="l" t="t" r="r" b="b"/>
            <a:pathLst>
              <a:path w="1004905" h="1004905">
                <a:moveTo>
                  <a:pt x="0" y="0"/>
                </a:moveTo>
                <a:lnTo>
                  <a:pt x="1004905" y="0"/>
                </a:lnTo>
                <a:lnTo>
                  <a:pt x="1004905" y="1004905"/>
                </a:lnTo>
                <a:lnTo>
                  <a:pt x="0" y="10049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2220802" y="3947874"/>
            <a:ext cx="13846395" cy="2257901"/>
          </a:xfrm>
          <a:prstGeom prst="rect">
            <a:avLst/>
          </a:prstGeom>
        </p:spPr>
        <p:txBody>
          <a:bodyPr lIns="0" tIns="0" rIns="0" bIns="0" rtlCol="0" anchor="t">
            <a:spAutoFit/>
          </a:bodyPr>
          <a:lstStyle/>
          <a:p>
            <a:pPr algn="l">
              <a:lnSpc>
                <a:spcPts val="16560"/>
              </a:lnSpc>
            </a:pPr>
            <a:r>
              <a:rPr lang="en-US" sz="13800" b="1">
                <a:solidFill>
                  <a:srgbClr val="000000"/>
                </a:solidFill>
                <a:latin typeface="Poppins Ultra-Bold"/>
                <a:ea typeface="Poppins Ultra-Bold"/>
                <a:cs typeface="Poppins Ultra-Bold"/>
                <a:sym typeface="Poppins Ultra-Bold"/>
              </a:rPr>
              <a:t>THANK YOU!😀</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601</Words>
  <Application>Microsoft Office PowerPoint</Application>
  <PresentationFormat>Custom</PresentationFormat>
  <Paragraphs>59</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Times New Roman</vt:lpstr>
      <vt:lpstr>Poppins Ultra-Bold</vt:lpstr>
      <vt:lpstr>TT Rounds Condensed</vt:lpstr>
      <vt:lpstr>Arial</vt:lpstr>
      <vt:lpstr>Courier New</vt:lpstr>
      <vt:lpstr>Poppins Medium</vt:lpstr>
      <vt:lpstr>Times New Roman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Abu Zahed</dc:creator>
  <cp:lastModifiedBy>Abu Zahed</cp:lastModifiedBy>
  <cp:revision>7</cp:revision>
  <dcterms:created xsi:type="dcterms:W3CDTF">2006-08-16T00:00:00Z</dcterms:created>
  <dcterms:modified xsi:type="dcterms:W3CDTF">2024-10-29T16:51:41Z</dcterms:modified>
  <dc:identifier>DAGU810p0to</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2024-10-29T11:55:53Z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7e628555-5102-431f-8041-e4ecf11eaf14</vt:lpwstr>
  </property>
  <property fmtid="{D5CDD505-2E9C-101B-9397-08002B2CF9AE}" pid="7" name="MSIP_Label_defa4170-0d19-0005-0004-bc88714345d2_ActionId">
    <vt:lpwstr>91310593-1958-4e18-83b2-32d2d16398b0</vt:lpwstr>
  </property>
  <property fmtid="{D5CDD505-2E9C-101B-9397-08002B2CF9AE}" pid="8" name="MSIP_Label_defa4170-0d19-0005-0004-bc88714345d2_ContentBits">
    <vt:lpwstr>0</vt:lpwstr>
  </property>
</Properties>
</file>