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76" r:id="rId4"/>
    <p:sldId id="271" r:id="rId5"/>
    <p:sldId id="264" r:id="rId6"/>
    <p:sldId id="261" r:id="rId7"/>
    <p:sldId id="272" r:id="rId8"/>
    <p:sldId id="275" r:id="rId9"/>
    <p:sldId id="273" r:id="rId10"/>
    <p:sldId id="260" r:id="rId11"/>
    <p:sldId id="265" r:id="rId12"/>
    <p:sldId id="263" r:id="rId13"/>
    <p:sldId id="278" r:id="rId14"/>
    <p:sldId id="269" r:id="rId15"/>
  </p:sldIdLst>
  <p:sldSz cx="18288000" cy="10287000"/>
  <p:notesSz cx="6858000" cy="9144000"/>
  <p:embeddedFontLst>
    <p:embeddedFont>
      <p:font typeface="Poppins Bold" panose="020B0604020202020204" charset="0"/>
      <p:regular r:id="rId16"/>
    </p:embeddedFont>
    <p:embeddedFont>
      <p:font typeface="Poppins Medium" panose="00000600000000000000" pitchFamily="2" charset="0"/>
      <p:regular r:id="rId17"/>
      <p:italic r:id="rId18"/>
    </p:embeddedFont>
    <p:embeddedFont>
      <p:font typeface="Poppins Semi-Bold" panose="020B0604020202020204" charset="0"/>
      <p:regular r:id="rId19"/>
    </p:embeddedFont>
    <p:embeddedFont>
      <p:font typeface="Poppins Ultra-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22" autoAdjust="0"/>
  </p:normalViewPr>
  <p:slideViewPr>
    <p:cSldViewPr>
      <p:cViewPr varScale="1">
        <p:scale>
          <a:sx n="53" d="100"/>
          <a:sy n="53" d="100"/>
        </p:scale>
        <p:origin x="581"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7.sv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81099" y="2715783"/>
            <a:ext cx="4610223" cy="4252480"/>
            <a:chOff x="0" y="0"/>
            <a:chExt cx="837653" cy="837653"/>
          </a:xfrm>
        </p:grpSpPr>
        <p:sp>
          <p:nvSpPr>
            <p:cNvPr id="3" name="Freeform 3"/>
            <p:cNvSpPr/>
            <p:nvPr/>
          </p:nvSpPr>
          <p:spPr>
            <a:xfrm>
              <a:off x="0" y="0"/>
              <a:ext cx="837653" cy="837653"/>
            </a:xfrm>
            <a:custGeom>
              <a:avLst/>
              <a:gdLst/>
              <a:ahLst/>
              <a:cxnLst/>
              <a:rect l="l" t="t" r="r" b="b"/>
              <a:pathLst>
                <a:path w="837653" h="837653">
                  <a:moveTo>
                    <a:pt x="418826" y="0"/>
                  </a:moveTo>
                  <a:cubicBezTo>
                    <a:pt x="187515" y="0"/>
                    <a:pt x="0" y="187515"/>
                    <a:pt x="0" y="418826"/>
                  </a:cubicBezTo>
                  <a:cubicBezTo>
                    <a:pt x="0" y="650138"/>
                    <a:pt x="187515" y="837653"/>
                    <a:pt x="418826" y="837653"/>
                  </a:cubicBezTo>
                  <a:cubicBezTo>
                    <a:pt x="650138" y="837653"/>
                    <a:pt x="837653" y="650138"/>
                    <a:pt x="837653" y="418826"/>
                  </a:cubicBezTo>
                  <a:cubicBezTo>
                    <a:pt x="837653" y="187515"/>
                    <a:pt x="650138" y="0"/>
                    <a:pt x="418826" y="0"/>
                  </a:cubicBezTo>
                  <a:close/>
                </a:path>
              </a:pathLst>
            </a:custGeom>
            <a:solidFill>
              <a:srgbClr val="F5AF19"/>
            </a:solidFill>
          </p:spPr>
          <p:txBody>
            <a:bodyPr/>
            <a:lstStyle/>
            <a:p>
              <a:endParaRPr lang="en-US"/>
            </a:p>
          </p:txBody>
        </p:sp>
        <p:sp>
          <p:nvSpPr>
            <p:cNvPr id="4" name="TextBox 4"/>
            <p:cNvSpPr txBox="1"/>
            <p:nvPr/>
          </p:nvSpPr>
          <p:spPr>
            <a:xfrm>
              <a:off x="78530" y="21380"/>
              <a:ext cx="680593" cy="737743"/>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801822" y="2955750"/>
            <a:ext cx="15557114" cy="6006490"/>
            <a:chOff x="-1512467" y="-145784"/>
            <a:chExt cx="2285420" cy="882384"/>
          </a:xfrm>
        </p:grpSpPr>
        <p:sp>
          <p:nvSpPr>
            <p:cNvPr id="8" name="Freeform 8"/>
            <p:cNvSpPr/>
            <p:nvPr/>
          </p:nvSpPr>
          <p:spPr>
            <a:xfrm>
              <a:off x="-1512467" y="-145784"/>
              <a:ext cx="583033" cy="569427"/>
            </a:xfrm>
            <a:custGeom>
              <a:avLst/>
              <a:gdLst/>
              <a:ahLst/>
              <a:cxnLst/>
              <a:rect l="l" t="t" r="r" b="b"/>
              <a:pathLst>
                <a:path w="852913" h="812800">
                  <a:moveTo>
                    <a:pt x="426456" y="0"/>
                  </a:moveTo>
                  <a:cubicBezTo>
                    <a:pt x="190931" y="0"/>
                    <a:pt x="0" y="181951"/>
                    <a:pt x="0" y="406400"/>
                  </a:cubicBezTo>
                  <a:cubicBezTo>
                    <a:pt x="0" y="630849"/>
                    <a:pt x="190931" y="812800"/>
                    <a:pt x="426456" y="812800"/>
                  </a:cubicBezTo>
                  <a:cubicBezTo>
                    <a:pt x="661982" y="812800"/>
                    <a:pt x="852913" y="630849"/>
                    <a:pt x="852913" y="406400"/>
                  </a:cubicBezTo>
                  <a:cubicBezTo>
                    <a:pt x="852913" y="181951"/>
                    <a:pt x="661982" y="0"/>
                    <a:pt x="426456" y="0"/>
                  </a:cubicBezTo>
                  <a:close/>
                </a:path>
              </a:pathLst>
            </a:custGeom>
            <a:solidFill>
              <a:srgbClr val="FFBC00"/>
            </a:solidFill>
          </p:spPr>
          <p:txBody>
            <a:bodyPr/>
            <a:lstStyle/>
            <a:p>
              <a:endParaRPr lang="en-US" dirty="0"/>
            </a:p>
          </p:txBody>
        </p:sp>
        <p:sp>
          <p:nvSpPr>
            <p:cNvPr id="9" name="TextBox 9"/>
            <p:cNvSpPr txBox="1"/>
            <p:nvPr/>
          </p:nvSpPr>
          <p:spPr>
            <a:xfrm>
              <a:off x="79961" y="19050"/>
              <a:ext cx="692992" cy="71755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rot="-10800000">
            <a:off x="4241652" y="2074427"/>
            <a:ext cx="2544999" cy="5638800"/>
          </a:xfrm>
          <a:custGeom>
            <a:avLst/>
            <a:gdLst/>
            <a:ahLst/>
            <a:cxnLst/>
            <a:rect l="l" t="t" r="r" b="b"/>
            <a:pathLst>
              <a:path w="4392637" h="8785274">
                <a:moveTo>
                  <a:pt x="0" y="0"/>
                </a:moveTo>
                <a:lnTo>
                  <a:pt x="4392637" y="0"/>
                </a:lnTo>
                <a:lnTo>
                  <a:pt x="4392637" y="8785274"/>
                </a:lnTo>
                <a:lnTo>
                  <a:pt x="0" y="87852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3" name="Freeform 13"/>
          <p:cNvSpPr/>
          <p:nvPr/>
        </p:nvSpPr>
        <p:spPr>
          <a:xfrm rot="-5400000">
            <a:off x="-180977" y="4334624"/>
            <a:ext cx="3286128" cy="1066119"/>
          </a:xfrm>
          <a:custGeom>
            <a:avLst/>
            <a:gdLst/>
            <a:ahLst/>
            <a:cxnLst/>
            <a:rect l="l" t="t" r="r" b="b"/>
            <a:pathLst>
              <a:path w="5103504" h="1499154">
                <a:moveTo>
                  <a:pt x="0" y="0"/>
                </a:moveTo>
                <a:lnTo>
                  <a:pt x="5103504" y="0"/>
                </a:lnTo>
                <a:lnTo>
                  <a:pt x="5103504" y="1499154"/>
                </a:lnTo>
                <a:lnTo>
                  <a:pt x="0" y="14991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4" name="Group 14"/>
          <p:cNvGrpSpPr/>
          <p:nvPr/>
        </p:nvGrpSpPr>
        <p:grpSpPr>
          <a:xfrm>
            <a:off x="1877844" y="3030080"/>
            <a:ext cx="432044" cy="43204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899252" y="6399864"/>
            <a:ext cx="432044" cy="432044"/>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19" name="TextBox 19"/>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3827" y="9089590"/>
            <a:ext cx="2831992" cy="283199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txBody>
            <a:bodyPr/>
            <a:lstStyle/>
            <a:p>
              <a:endParaRPr lang="en-US"/>
            </a:p>
          </p:txBody>
        </p:sp>
        <p:sp>
          <p:nvSpPr>
            <p:cNvPr id="22" name="TextBox 22"/>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3174483" y="508687"/>
            <a:ext cx="1187194" cy="1187194"/>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txBody>
            <a:bodyPr/>
            <a:lstStyle/>
            <a:p>
              <a:endParaRPr lang="en-US"/>
            </a:p>
          </p:txBody>
        </p:sp>
        <p:sp>
          <p:nvSpPr>
            <p:cNvPr id="25" name="TextBox 25"/>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5245305" y="9761711"/>
            <a:ext cx="1050577" cy="105057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37335"/>
            </a:solidFill>
          </p:spPr>
          <p:txBody>
            <a:bodyPr/>
            <a:lstStyle/>
            <a:p>
              <a:endParaRPr lang="en-US"/>
            </a:p>
          </p:txBody>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8042772" y="-897152"/>
            <a:ext cx="1794303" cy="179430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31" name="TextBox 31"/>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sp>
        <p:nvSpPr>
          <p:cNvPr id="33" name="Freeform 33"/>
          <p:cNvSpPr/>
          <p:nvPr/>
        </p:nvSpPr>
        <p:spPr>
          <a:xfrm>
            <a:off x="9668859" y="3853438"/>
            <a:ext cx="9897851" cy="1115758"/>
          </a:xfrm>
          <a:custGeom>
            <a:avLst/>
            <a:gdLst/>
            <a:ahLst/>
            <a:cxnLst/>
            <a:rect l="l" t="t" r="r" b="b"/>
            <a:pathLst>
              <a:path w="9897851" h="1115758">
                <a:moveTo>
                  <a:pt x="0" y="0"/>
                </a:moveTo>
                <a:lnTo>
                  <a:pt x="9897851" y="0"/>
                </a:lnTo>
                <a:lnTo>
                  <a:pt x="9897851" y="1115757"/>
                </a:lnTo>
                <a:lnTo>
                  <a:pt x="0" y="11157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34" name="TextBox 34"/>
          <p:cNvSpPr txBox="1"/>
          <p:nvPr/>
        </p:nvSpPr>
        <p:spPr>
          <a:xfrm>
            <a:off x="7239000" y="2433098"/>
            <a:ext cx="7624705" cy="1355499"/>
          </a:xfrm>
          <a:prstGeom prst="rect">
            <a:avLst/>
          </a:prstGeom>
        </p:spPr>
        <p:txBody>
          <a:bodyPr wrap="square" lIns="0" tIns="0" rIns="0" bIns="0" rtlCol="0" anchor="t">
            <a:spAutoFit/>
          </a:bodyPr>
          <a:lstStyle/>
          <a:p>
            <a:pPr>
              <a:lnSpc>
                <a:spcPts val="9839"/>
              </a:lnSpc>
            </a:pPr>
            <a:r>
              <a:rPr lang="en-US" sz="11500" dirty="0">
                <a:solidFill>
                  <a:srgbClr val="000000"/>
                </a:solidFill>
                <a:latin typeface="Poppins Bold"/>
              </a:rPr>
              <a:t>Medi-Aid</a:t>
            </a:r>
          </a:p>
        </p:txBody>
      </p:sp>
      <p:sp>
        <p:nvSpPr>
          <p:cNvPr id="35" name="TextBox 35"/>
          <p:cNvSpPr txBox="1"/>
          <p:nvPr/>
        </p:nvSpPr>
        <p:spPr>
          <a:xfrm>
            <a:off x="9837240" y="4091953"/>
            <a:ext cx="9048873" cy="654025"/>
          </a:xfrm>
          <a:prstGeom prst="rect">
            <a:avLst/>
          </a:prstGeom>
        </p:spPr>
        <p:txBody>
          <a:bodyPr wrap="square" lIns="0" tIns="0" rIns="0" bIns="0" rtlCol="0" anchor="t">
            <a:spAutoFit/>
          </a:bodyPr>
          <a:lstStyle/>
          <a:p>
            <a:pPr>
              <a:lnSpc>
                <a:spcPts val="5147"/>
              </a:lnSpc>
            </a:pPr>
            <a:r>
              <a:rPr lang="en-US" sz="4400" dirty="0"/>
              <a:t>Your Expensive Healthcare Solution</a:t>
            </a:r>
            <a:endParaRPr lang="en-US" sz="4289" dirty="0">
              <a:solidFill>
                <a:srgbClr val="FFFFFF"/>
              </a:solidFill>
              <a:latin typeface="Poppins Semi-Bold"/>
            </a:endParaRPr>
          </a:p>
        </p:txBody>
      </p:sp>
      <p:pic>
        <p:nvPicPr>
          <p:cNvPr id="43" name="Picture 42">
            <a:extLst>
              <a:ext uri="{FF2B5EF4-FFF2-40B4-BE49-F238E27FC236}">
                <a16:creationId xmlns:a16="http://schemas.microsoft.com/office/drawing/2014/main" id="{3BDE5D2D-10E5-F174-0CA7-43E3ABE383A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84514" y="3070803"/>
            <a:ext cx="3545083" cy="3545083"/>
          </a:xfrm>
          <a:prstGeom prst="ellipse">
            <a:avLst/>
          </a:prstGeom>
          <a:ln>
            <a:noFill/>
          </a:ln>
          <a:effectLst>
            <a:softEdge rad="112500"/>
          </a:effectLst>
        </p:spPr>
      </p:pic>
      <p:sp>
        <p:nvSpPr>
          <p:cNvPr id="10" name="TextBox 9">
            <a:extLst>
              <a:ext uri="{FF2B5EF4-FFF2-40B4-BE49-F238E27FC236}">
                <a16:creationId xmlns:a16="http://schemas.microsoft.com/office/drawing/2014/main" id="{0CBD4F7C-0035-E24C-27A9-2AD58894F782}"/>
              </a:ext>
            </a:extLst>
          </p:cNvPr>
          <p:cNvSpPr txBox="1"/>
          <p:nvPr/>
        </p:nvSpPr>
        <p:spPr>
          <a:xfrm>
            <a:off x="7123131" y="5070735"/>
            <a:ext cx="5091455" cy="2277547"/>
          </a:xfrm>
          <a:prstGeom prst="rect">
            <a:avLst/>
          </a:prstGeom>
          <a:noFill/>
        </p:spPr>
        <p:txBody>
          <a:bodyPr wrap="square" rtlCol="0">
            <a:spAutoFit/>
          </a:bodyPr>
          <a:lstStyle/>
          <a:p>
            <a:r>
              <a:rPr lang="en-US" sz="2800" dirty="0">
                <a:latin typeface="Poppins Ultra-Bold" panose="020B0604020202020204" charset="0"/>
                <a:cs typeface="Poppins Ultra-Bold" panose="020B0604020202020204" charset="0"/>
              </a:rPr>
              <a:t>Presented To: </a:t>
            </a:r>
          </a:p>
          <a:p>
            <a:endParaRPr lang="en-US" dirty="0"/>
          </a:p>
          <a:p>
            <a:r>
              <a:rPr lang="en-US" sz="2400" dirty="0">
                <a:latin typeface="Poppins Medium" panose="00000600000000000000" pitchFamily="2" charset="0"/>
                <a:cs typeface="Poppins Medium" panose="00000600000000000000" pitchFamily="2" charset="0"/>
              </a:rPr>
              <a:t>Mr. </a:t>
            </a:r>
            <a:r>
              <a:rPr lang="en-US" sz="2400" dirty="0" err="1">
                <a:latin typeface="Poppins Medium" panose="00000600000000000000" pitchFamily="2" charset="0"/>
                <a:cs typeface="Poppins Medium" panose="00000600000000000000" pitchFamily="2" charset="0"/>
              </a:rPr>
              <a:t>Afjal</a:t>
            </a:r>
            <a:r>
              <a:rPr lang="en-US" sz="2400" dirty="0">
                <a:latin typeface="Poppins Medium" panose="00000600000000000000" pitchFamily="2" charset="0"/>
                <a:cs typeface="Poppins Medium" panose="00000600000000000000" pitchFamily="2" charset="0"/>
              </a:rPr>
              <a:t> </a:t>
            </a:r>
            <a:r>
              <a:rPr lang="en-US" sz="2400" dirty="0" err="1">
                <a:latin typeface="Poppins Medium" panose="00000600000000000000" pitchFamily="2" charset="0"/>
                <a:cs typeface="Poppins Medium" panose="00000600000000000000" pitchFamily="2" charset="0"/>
              </a:rPr>
              <a:t>Hossan</a:t>
            </a:r>
            <a:r>
              <a:rPr lang="en-US" sz="2400" dirty="0">
                <a:latin typeface="Poppins Medium" panose="00000600000000000000" pitchFamily="2" charset="0"/>
                <a:cs typeface="Poppins Medium" panose="00000600000000000000" pitchFamily="2" charset="0"/>
              </a:rPr>
              <a:t> </a:t>
            </a:r>
            <a:r>
              <a:rPr lang="en-US" sz="2400" dirty="0" err="1">
                <a:latin typeface="Poppins Medium" panose="00000600000000000000" pitchFamily="2" charset="0"/>
                <a:cs typeface="Poppins Medium" panose="00000600000000000000" pitchFamily="2" charset="0"/>
              </a:rPr>
              <a:t>Sarower</a:t>
            </a:r>
            <a:endParaRPr lang="en-US" sz="2400" dirty="0">
              <a:latin typeface="Poppins Medium" panose="00000600000000000000" pitchFamily="2" charset="0"/>
              <a:cs typeface="Poppins Medium" panose="00000600000000000000" pitchFamily="2" charset="0"/>
            </a:endParaRPr>
          </a:p>
          <a:p>
            <a:r>
              <a:rPr lang="en-US" sz="2400" dirty="0">
                <a:latin typeface="Poppins Medium" panose="00000600000000000000" pitchFamily="2" charset="0"/>
                <a:cs typeface="Poppins Medium" panose="00000600000000000000" pitchFamily="2" charset="0"/>
              </a:rPr>
              <a:t>Senior Lecturer</a:t>
            </a:r>
          </a:p>
          <a:p>
            <a:r>
              <a:rPr lang="en-US" sz="2400" dirty="0">
                <a:latin typeface="Poppins Medium" panose="00000600000000000000" pitchFamily="2" charset="0"/>
                <a:cs typeface="Poppins Medium" panose="00000600000000000000" pitchFamily="2" charset="0"/>
              </a:rPr>
              <a:t>Department Of CSE,</a:t>
            </a:r>
          </a:p>
          <a:p>
            <a:r>
              <a:rPr lang="en-US" sz="2400" dirty="0">
                <a:latin typeface="Poppins Medium" panose="00000600000000000000" pitchFamily="2" charset="0"/>
                <a:cs typeface="Poppins Medium" panose="00000600000000000000" pitchFamily="2" charset="0"/>
              </a:rPr>
              <a:t>Daffodil International University</a:t>
            </a:r>
            <a:endParaRPr lang="en-US" sz="2000" dirty="0">
              <a:latin typeface="Poppins Medium" panose="00000600000000000000" pitchFamily="2" charset="0"/>
              <a:cs typeface="Poppins Medium" panose="00000600000000000000" pitchFamily="2" charset="0"/>
            </a:endParaRPr>
          </a:p>
        </p:txBody>
      </p:sp>
      <p:sp>
        <p:nvSpPr>
          <p:cNvPr id="11" name="TextBox 10">
            <a:extLst>
              <a:ext uri="{FF2B5EF4-FFF2-40B4-BE49-F238E27FC236}">
                <a16:creationId xmlns:a16="http://schemas.microsoft.com/office/drawing/2014/main" id="{B32A7AF7-E45C-B21D-31EF-DF230FB93E87}"/>
              </a:ext>
            </a:extLst>
          </p:cNvPr>
          <p:cNvSpPr txBox="1"/>
          <p:nvPr/>
        </p:nvSpPr>
        <p:spPr>
          <a:xfrm>
            <a:off x="10072379" y="7656576"/>
            <a:ext cx="7391400" cy="2369880"/>
          </a:xfrm>
          <a:prstGeom prst="rect">
            <a:avLst/>
          </a:prstGeom>
          <a:noFill/>
        </p:spPr>
        <p:txBody>
          <a:bodyPr wrap="square" rtlCol="0">
            <a:spAutoFit/>
          </a:bodyPr>
          <a:lstStyle/>
          <a:p>
            <a:r>
              <a:rPr lang="en-US" sz="2800" dirty="0">
                <a:latin typeface="Poppins Ultra-Bold" panose="020B0604020202020204" charset="0"/>
                <a:cs typeface="Poppins Ultra-Bold" panose="020B0604020202020204" charset="0"/>
              </a:rPr>
              <a:t>Presented By: </a:t>
            </a:r>
            <a:endParaRPr lang="en-US" dirty="0"/>
          </a:p>
          <a:p>
            <a:r>
              <a:rPr lang="en-US" sz="2400" dirty="0" err="1">
                <a:latin typeface="Poppins Medium" panose="00000600000000000000" pitchFamily="2" charset="0"/>
                <a:cs typeface="Poppins Medium" panose="00000600000000000000" pitchFamily="2" charset="0"/>
              </a:rPr>
              <a:t>Nurjahan</a:t>
            </a:r>
            <a:r>
              <a:rPr lang="en-US" sz="2400" dirty="0">
                <a:latin typeface="Poppins Medium" panose="00000600000000000000" pitchFamily="2" charset="0"/>
                <a:cs typeface="Poppins Medium" panose="00000600000000000000" pitchFamily="2" charset="0"/>
              </a:rPr>
              <a:t> </a:t>
            </a:r>
            <a:r>
              <a:rPr lang="en-US" sz="2400" dirty="0" err="1">
                <a:latin typeface="Poppins Medium" panose="00000600000000000000" pitchFamily="2" charset="0"/>
                <a:cs typeface="Poppins Medium" panose="00000600000000000000" pitchFamily="2" charset="0"/>
              </a:rPr>
              <a:t>Akther</a:t>
            </a:r>
            <a:r>
              <a:rPr lang="en-US" sz="2400" dirty="0">
                <a:latin typeface="Poppins Medium" panose="00000600000000000000" pitchFamily="2" charset="0"/>
                <a:cs typeface="Poppins Medium" panose="00000600000000000000" pitchFamily="2" charset="0"/>
              </a:rPr>
              <a:t> </a:t>
            </a:r>
            <a:r>
              <a:rPr lang="en-US" sz="2400" dirty="0" err="1">
                <a:latin typeface="Poppins Medium" panose="00000600000000000000" pitchFamily="2" charset="0"/>
                <a:cs typeface="Poppins Medium" panose="00000600000000000000" pitchFamily="2" charset="0"/>
              </a:rPr>
              <a:t>Mim</a:t>
            </a:r>
            <a:r>
              <a:rPr lang="en-US" sz="2400" dirty="0">
                <a:latin typeface="Poppins Medium" panose="00000600000000000000" pitchFamily="2" charset="0"/>
                <a:cs typeface="Poppins Medium" panose="00000600000000000000" pitchFamily="2" charset="0"/>
              </a:rPr>
              <a:t> 		221-15-4782</a:t>
            </a:r>
          </a:p>
          <a:p>
            <a:r>
              <a:rPr lang="en-US" sz="2400" i="0" dirty="0">
                <a:solidFill>
                  <a:srgbClr val="000000"/>
                </a:solidFill>
                <a:effectLst/>
                <a:highlight>
                  <a:srgbClr val="FFFFFF"/>
                </a:highlight>
                <a:latin typeface="Poppins Medium" panose="00000600000000000000" pitchFamily="2" charset="0"/>
                <a:cs typeface="Poppins Medium" panose="00000600000000000000" pitchFamily="2" charset="0"/>
              </a:rPr>
              <a:t>Syed Ashik Mahmud </a:t>
            </a:r>
            <a:r>
              <a:rPr lang="en-US" sz="2400" i="0" dirty="0" err="1">
                <a:solidFill>
                  <a:srgbClr val="000000"/>
                </a:solidFill>
                <a:effectLst/>
                <a:highlight>
                  <a:srgbClr val="FFFFFF"/>
                </a:highlight>
                <a:latin typeface="Poppins Medium" panose="00000600000000000000" pitchFamily="2" charset="0"/>
                <a:cs typeface="Poppins Medium" panose="00000600000000000000" pitchFamily="2" charset="0"/>
              </a:rPr>
              <a:t>Pullock</a:t>
            </a:r>
            <a:r>
              <a:rPr lang="en-US" sz="2400" b="1" i="0" dirty="0">
                <a:solidFill>
                  <a:srgbClr val="000000"/>
                </a:solidFill>
                <a:effectLst/>
                <a:highlight>
                  <a:srgbClr val="FFFFFF"/>
                </a:highlight>
                <a:latin typeface="Arial" panose="020B0604020202020204" pitchFamily="34" charset="0"/>
              </a:rPr>
              <a:t>	</a:t>
            </a:r>
            <a:r>
              <a:rPr lang="en-US" sz="2400" i="0" dirty="0">
                <a:solidFill>
                  <a:srgbClr val="000000"/>
                </a:solidFill>
                <a:effectLst/>
                <a:highlight>
                  <a:srgbClr val="FFFFFF"/>
                </a:highlight>
                <a:latin typeface="Poppins Medium" panose="00000600000000000000" pitchFamily="2" charset="0"/>
                <a:cs typeface="Poppins Medium" panose="00000600000000000000" pitchFamily="2" charset="0"/>
              </a:rPr>
              <a:t>221-15-4981</a:t>
            </a:r>
          </a:p>
          <a:p>
            <a:r>
              <a:rPr lang="en-US" sz="2400" dirty="0">
                <a:latin typeface="Poppins Medium" panose="00000600000000000000" pitchFamily="2" charset="0"/>
                <a:cs typeface="Poppins Medium" panose="00000600000000000000" pitchFamily="2" charset="0"/>
              </a:rPr>
              <a:t>Abu Zahed				221-15-4716</a:t>
            </a:r>
            <a:endParaRPr lang="en-US" sz="2400" i="0" dirty="0">
              <a:solidFill>
                <a:srgbClr val="000000"/>
              </a:solidFill>
              <a:effectLst/>
              <a:highlight>
                <a:srgbClr val="FFFFFF"/>
              </a:highlight>
              <a:latin typeface="Poppins Medium" panose="00000600000000000000" pitchFamily="2" charset="0"/>
              <a:cs typeface="Poppins Medium" panose="00000600000000000000" pitchFamily="2" charset="0"/>
            </a:endParaRPr>
          </a:p>
          <a:p>
            <a:r>
              <a:rPr lang="en-US" sz="2400" dirty="0">
                <a:latin typeface="Poppins Medium" panose="00000600000000000000" pitchFamily="2" charset="0"/>
                <a:cs typeface="Poppins Medium" panose="00000600000000000000" pitchFamily="2" charset="0"/>
              </a:rPr>
              <a:t>Section: 61_I</a:t>
            </a:r>
          </a:p>
          <a:p>
            <a:r>
              <a:rPr lang="en-US" sz="2400" dirty="0">
                <a:latin typeface="Poppins Medium" panose="00000600000000000000" pitchFamily="2" charset="0"/>
                <a:cs typeface="Poppins Medium" panose="00000600000000000000" pitchFamily="2" charset="0"/>
              </a:rPr>
              <a:t>Department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66621" y="932859"/>
            <a:ext cx="13009913" cy="897682"/>
          </a:xfrm>
          <a:prstGeom prst="rect">
            <a:avLst/>
          </a:prstGeom>
        </p:spPr>
        <p:txBody>
          <a:bodyPr wrap="square" lIns="0" tIns="0" rIns="0" bIns="0" rtlCol="0" anchor="t">
            <a:spAutoFit/>
          </a:bodyPr>
          <a:lstStyle/>
          <a:p>
            <a:pPr algn="ctr">
              <a:lnSpc>
                <a:spcPts val="7002"/>
              </a:lnSpc>
            </a:pPr>
            <a:r>
              <a:rPr lang="en-US" sz="6000" b="1" dirty="0">
                <a:solidFill>
                  <a:schemeClr val="accent6"/>
                </a:solidFill>
                <a:latin typeface="Poppins Ultra-Bold" panose="020B0604020202020204" charset="0"/>
                <a:cs typeface="Poppins Ultra-Bold" panose="020B0604020202020204" charset="0"/>
              </a:rPr>
              <a:t>Implementation Requirements</a:t>
            </a:r>
            <a:endParaRPr lang="en-US" sz="5835" dirty="0">
              <a:solidFill>
                <a:schemeClr val="accent6"/>
              </a:solidFill>
              <a:latin typeface="Poppins Ultra-Bold" panose="020B0604020202020204" charset="0"/>
              <a:cs typeface="Poppins Ultra-Bold" panose="020B0604020202020204" charset="0"/>
            </a:endParaRPr>
          </a:p>
        </p:txBody>
      </p:sp>
      <p:grpSp>
        <p:nvGrpSpPr>
          <p:cNvPr id="3" name="Group 3"/>
          <p:cNvGrpSpPr/>
          <p:nvPr/>
        </p:nvGrpSpPr>
        <p:grpSpPr>
          <a:xfrm>
            <a:off x="2315551" y="3491953"/>
            <a:ext cx="2138934" cy="213893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5955919" y="3491953"/>
            <a:ext cx="2138934" cy="213893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9900666" y="3491953"/>
            <a:ext cx="2138934" cy="213893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3710666" y="3491953"/>
            <a:ext cx="2138934" cy="213893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2710878" y="3887281"/>
            <a:ext cx="1348279" cy="1348279"/>
          </a:xfrm>
          <a:custGeom>
            <a:avLst/>
            <a:gdLst/>
            <a:ahLst/>
            <a:cxnLst/>
            <a:rect l="l" t="t" r="r" b="b"/>
            <a:pathLst>
              <a:path w="1348279" h="1348279">
                <a:moveTo>
                  <a:pt x="0" y="0"/>
                </a:moveTo>
                <a:lnTo>
                  <a:pt x="1348280" y="0"/>
                </a:lnTo>
                <a:lnTo>
                  <a:pt x="1348280"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TextBox 19"/>
          <p:cNvSpPr txBox="1"/>
          <p:nvPr/>
        </p:nvSpPr>
        <p:spPr>
          <a:xfrm>
            <a:off x="2056046" y="6844101"/>
            <a:ext cx="2743200" cy="1709314"/>
          </a:xfrm>
          <a:prstGeom prst="rect">
            <a:avLst/>
          </a:prstGeom>
        </p:spPr>
        <p:txBody>
          <a:bodyPr wrap="square" lIns="0" tIns="0" rIns="0" bIns="0" rtlCol="0" anchor="t">
            <a:spAutoFit/>
          </a:bodyPr>
          <a:lstStyle/>
          <a:p>
            <a:pPr algn="ctr">
              <a:lnSpc>
                <a:spcPts val="1939"/>
              </a:lnSpc>
              <a:spcBef>
                <a:spcPct val="0"/>
              </a:spcBef>
            </a:pPr>
            <a:r>
              <a:rPr lang="en-US" dirty="0">
                <a:latin typeface="Poppins Medium" panose="00000600000000000000" pitchFamily="2" charset="0"/>
                <a:cs typeface="Poppins Medium" panose="00000600000000000000" pitchFamily="2" charset="0"/>
              </a:rPr>
              <a:t>HTML, CSS, </a:t>
            </a:r>
            <a:r>
              <a:rPr lang="en-US" dirty="0" err="1">
                <a:latin typeface="Poppins Medium" panose="00000600000000000000" pitchFamily="2" charset="0"/>
                <a:cs typeface="Poppins Medium" panose="00000600000000000000" pitchFamily="2" charset="0"/>
              </a:rPr>
              <a:t>JavaScript,Tailwind</a:t>
            </a:r>
            <a:r>
              <a:rPr lang="en-US" dirty="0">
                <a:latin typeface="Poppins Medium" panose="00000600000000000000" pitchFamily="2" charset="0"/>
                <a:cs typeface="Poppins Medium" panose="00000600000000000000" pitchFamily="2" charset="0"/>
              </a:rPr>
              <a:t> </a:t>
            </a:r>
            <a:r>
              <a:rPr lang="en-US" dirty="0" err="1">
                <a:latin typeface="Poppins Medium" panose="00000600000000000000" pitchFamily="2" charset="0"/>
                <a:cs typeface="Poppins Medium" panose="00000600000000000000" pitchFamily="2" charset="0"/>
              </a:rPr>
              <a:t>Framwork</a:t>
            </a:r>
            <a:endParaRPr lang="en-US" dirty="0">
              <a:latin typeface="Poppins Medium" panose="00000600000000000000" pitchFamily="2" charset="0"/>
              <a:cs typeface="Poppins Medium" panose="00000600000000000000" pitchFamily="2" charset="0"/>
            </a:endParaRPr>
          </a:p>
          <a:p>
            <a:pPr algn="ctr">
              <a:lnSpc>
                <a:spcPts val="1939"/>
              </a:lnSpc>
              <a:spcBef>
                <a:spcPct val="0"/>
              </a:spcBef>
            </a:pPr>
            <a:r>
              <a:rPr lang="en-US" dirty="0">
                <a:latin typeface="Poppins Medium" panose="00000600000000000000" pitchFamily="2" charset="0"/>
                <a:cs typeface="Poppins Medium" panose="00000600000000000000" pitchFamily="2" charset="0"/>
              </a:rPr>
              <a:t>Ensure a responsive and intuitive user interface for easy navigation.</a:t>
            </a:r>
            <a:endParaRPr lang="en-US" sz="1600" dirty="0">
              <a:solidFill>
                <a:srgbClr val="292828"/>
              </a:solidFill>
              <a:latin typeface="Poppins Medium" panose="00000600000000000000" pitchFamily="2" charset="0"/>
              <a:cs typeface="Poppins Medium" panose="00000600000000000000" pitchFamily="2" charset="0"/>
            </a:endParaRPr>
          </a:p>
        </p:txBody>
      </p:sp>
      <p:sp>
        <p:nvSpPr>
          <p:cNvPr id="20" name="TextBox 20"/>
          <p:cNvSpPr txBox="1"/>
          <p:nvPr/>
        </p:nvSpPr>
        <p:spPr>
          <a:xfrm>
            <a:off x="2209800" y="6010867"/>
            <a:ext cx="2350437" cy="456407"/>
          </a:xfrm>
          <a:prstGeom prst="rect">
            <a:avLst/>
          </a:prstGeom>
        </p:spPr>
        <p:txBody>
          <a:bodyPr lIns="0" tIns="0" rIns="0" bIns="0" rtlCol="0" anchor="t">
            <a:spAutoFit/>
          </a:bodyPr>
          <a:lstStyle/>
          <a:p>
            <a:pPr algn="ctr">
              <a:lnSpc>
                <a:spcPts val="3740"/>
              </a:lnSpc>
              <a:spcBef>
                <a:spcPct val="0"/>
              </a:spcBef>
            </a:pPr>
            <a:r>
              <a:rPr lang="en-US" sz="2800" dirty="0" err="1">
                <a:solidFill>
                  <a:schemeClr val="accent6"/>
                </a:solidFill>
                <a:latin typeface="Poppins Ultra-Bold" panose="020B0604020202020204" charset="0"/>
                <a:cs typeface="Poppins Ultra-Bold" panose="020B0604020202020204" charset="0"/>
              </a:rPr>
              <a:t>Forntend</a:t>
            </a:r>
            <a:endParaRPr lang="en-US" sz="2672" dirty="0">
              <a:solidFill>
                <a:schemeClr val="accent6"/>
              </a:solidFill>
              <a:latin typeface="Poppins Ultra-Bold" panose="020B0604020202020204" charset="0"/>
              <a:cs typeface="Poppins Ultra-Bold" panose="020B0604020202020204" charset="0"/>
            </a:endParaRPr>
          </a:p>
        </p:txBody>
      </p:sp>
      <p:sp>
        <p:nvSpPr>
          <p:cNvPr id="21" name="TextBox 21"/>
          <p:cNvSpPr txBox="1"/>
          <p:nvPr/>
        </p:nvSpPr>
        <p:spPr>
          <a:xfrm>
            <a:off x="5623064" y="6780615"/>
            <a:ext cx="2865107" cy="1222001"/>
          </a:xfrm>
          <a:prstGeom prst="rect">
            <a:avLst/>
          </a:prstGeom>
        </p:spPr>
        <p:txBody>
          <a:bodyPr wrap="square" lIns="0" tIns="0" rIns="0" bIns="0" rtlCol="0" anchor="t">
            <a:spAutoFit/>
          </a:bodyPr>
          <a:lstStyle/>
          <a:p>
            <a:pPr algn="ctr">
              <a:lnSpc>
                <a:spcPts val="1939"/>
              </a:lnSpc>
              <a:spcBef>
                <a:spcPct val="0"/>
              </a:spcBef>
            </a:pPr>
            <a:r>
              <a:rPr lang="en-US" dirty="0" err="1">
                <a:latin typeface="Poppins Medium" panose="00000600000000000000" pitchFamily="2" charset="0"/>
                <a:cs typeface="Poppins Medium" panose="00000600000000000000" pitchFamily="2" charset="0"/>
              </a:rPr>
              <a:t>Django,Python</a:t>
            </a:r>
            <a:endParaRPr lang="en-US" dirty="0">
              <a:latin typeface="Poppins Medium" panose="00000600000000000000" pitchFamily="2" charset="0"/>
              <a:cs typeface="Poppins Medium" panose="00000600000000000000" pitchFamily="2" charset="0"/>
            </a:endParaRPr>
          </a:p>
          <a:p>
            <a:pPr algn="ctr">
              <a:lnSpc>
                <a:spcPts val="1939"/>
              </a:lnSpc>
              <a:spcBef>
                <a:spcPct val="0"/>
              </a:spcBef>
            </a:pPr>
            <a:r>
              <a:rPr lang="en-US" dirty="0">
                <a:latin typeface="Poppins Medium" panose="00000600000000000000" pitchFamily="2" charset="0"/>
                <a:cs typeface="Poppins Medium" panose="00000600000000000000" pitchFamily="2" charset="0"/>
              </a:rPr>
              <a:t>Utilize a robust backend architecture for efficient data management and processing.</a:t>
            </a:r>
            <a:endParaRPr lang="en-US" sz="1600" dirty="0">
              <a:solidFill>
                <a:srgbClr val="292828"/>
              </a:solidFill>
              <a:latin typeface="Poppins Medium" panose="00000600000000000000" pitchFamily="2" charset="0"/>
              <a:cs typeface="Poppins Medium" panose="00000600000000000000" pitchFamily="2" charset="0"/>
            </a:endParaRPr>
          </a:p>
        </p:txBody>
      </p:sp>
      <p:sp>
        <p:nvSpPr>
          <p:cNvPr id="22" name="TextBox 22"/>
          <p:cNvSpPr txBox="1"/>
          <p:nvPr/>
        </p:nvSpPr>
        <p:spPr>
          <a:xfrm>
            <a:off x="5562600" y="6037477"/>
            <a:ext cx="2925571" cy="451790"/>
          </a:xfrm>
          <a:prstGeom prst="rect">
            <a:avLst/>
          </a:prstGeom>
        </p:spPr>
        <p:txBody>
          <a:bodyPr wrap="square" lIns="0" tIns="0" rIns="0" bIns="0" rtlCol="0" anchor="t">
            <a:spAutoFit/>
          </a:bodyPr>
          <a:lstStyle/>
          <a:p>
            <a:pPr algn="ctr">
              <a:lnSpc>
                <a:spcPts val="3740"/>
              </a:lnSpc>
              <a:spcBef>
                <a:spcPct val="0"/>
              </a:spcBef>
            </a:pPr>
            <a:r>
              <a:rPr lang="en-US" sz="2672" dirty="0">
                <a:solidFill>
                  <a:schemeClr val="accent6"/>
                </a:solidFill>
                <a:latin typeface="Poppins Ultra-Bold"/>
              </a:rPr>
              <a:t>Backend</a:t>
            </a:r>
          </a:p>
        </p:txBody>
      </p:sp>
      <p:sp>
        <p:nvSpPr>
          <p:cNvPr id="23" name="TextBox 23"/>
          <p:cNvSpPr txBox="1"/>
          <p:nvPr/>
        </p:nvSpPr>
        <p:spPr>
          <a:xfrm>
            <a:off x="9631747" y="6758878"/>
            <a:ext cx="3086682" cy="1705595"/>
          </a:xfrm>
          <a:prstGeom prst="rect">
            <a:avLst/>
          </a:prstGeom>
        </p:spPr>
        <p:txBody>
          <a:bodyPr wrap="square" lIns="0" tIns="0" rIns="0" bIns="0" rtlCol="0" anchor="t">
            <a:spAutoFit/>
          </a:bodyPr>
          <a:lstStyle/>
          <a:p>
            <a:pPr algn="ctr">
              <a:lnSpc>
                <a:spcPts val="1939"/>
              </a:lnSpc>
              <a:spcBef>
                <a:spcPct val="0"/>
              </a:spcBef>
            </a:pPr>
            <a:r>
              <a:rPr lang="en-US" dirty="0">
                <a:latin typeface="Poppins Medium" panose="00000600000000000000" pitchFamily="2" charset="0"/>
                <a:cs typeface="Poppins Medium" panose="00000600000000000000" pitchFamily="2" charset="0"/>
              </a:rPr>
              <a:t>Integration with telemedicine and delivery services</a:t>
            </a:r>
            <a:endParaRPr lang="en-US" dirty="0">
              <a:solidFill>
                <a:srgbClr val="292828"/>
              </a:solidFill>
              <a:latin typeface="Poppins Medium" panose="00000600000000000000" pitchFamily="2" charset="0"/>
              <a:cs typeface="Poppins Medium" panose="00000600000000000000" pitchFamily="2" charset="0"/>
            </a:endParaRPr>
          </a:p>
          <a:p>
            <a:pPr algn="ctr">
              <a:lnSpc>
                <a:spcPts val="1939"/>
              </a:lnSpc>
              <a:spcBef>
                <a:spcPct val="0"/>
              </a:spcBef>
            </a:pPr>
            <a:r>
              <a:rPr lang="en-US" dirty="0">
                <a:latin typeface="Poppins Medium" panose="00000600000000000000" pitchFamily="2" charset="0"/>
                <a:cs typeface="Poppins Medium" panose="00000600000000000000" pitchFamily="2" charset="0"/>
              </a:rPr>
              <a:t>Establish seamless communication between </a:t>
            </a:r>
            <a:r>
              <a:rPr lang="en-US" dirty="0" err="1">
                <a:latin typeface="Poppins Medium" panose="00000600000000000000" pitchFamily="2" charset="0"/>
                <a:cs typeface="Poppins Medium" panose="00000600000000000000" pitchFamily="2" charset="0"/>
              </a:rPr>
              <a:t>MediConnect</a:t>
            </a:r>
            <a:r>
              <a:rPr lang="en-US" dirty="0">
                <a:latin typeface="Poppins Medium" panose="00000600000000000000" pitchFamily="2" charset="0"/>
                <a:cs typeface="Poppins Medium" panose="00000600000000000000" pitchFamily="2" charset="0"/>
              </a:rPr>
              <a:t> and third-party services.</a:t>
            </a:r>
            <a:endParaRPr lang="en-US" sz="1600" dirty="0">
              <a:solidFill>
                <a:srgbClr val="292828"/>
              </a:solidFill>
              <a:latin typeface="Poppins Medium" panose="00000600000000000000" pitchFamily="2" charset="0"/>
              <a:cs typeface="Poppins Medium" panose="00000600000000000000" pitchFamily="2" charset="0"/>
            </a:endParaRPr>
          </a:p>
        </p:txBody>
      </p:sp>
      <p:sp>
        <p:nvSpPr>
          <p:cNvPr id="24" name="TextBox 24"/>
          <p:cNvSpPr txBox="1"/>
          <p:nvPr/>
        </p:nvSpPr>
        <p:spPr>
          <a:xfrm>
            <a:off x="9799831" y="6010867"/>
            <a:ext cx="2350437" cy="451790"/>
          </a:xfrm>
          <a:prstGeom prst="rect">
            <a:avLst/>
          </a:prstGeom>
        </p:spPr>
        <p:txBody>
          <a:bodyPr lIns="0" tIns="0" rIns="0" bIns="0" rtlCol="0" anchor="t">
            <a:spAutoFit/>
          </a:bodyPr>
          <a:lstStyle/>
          <a:p>
            <a:pPr algn="ctr">
              <a:lnSpc>
                <a:spcPts val="3740"/>
              </a:lnSpc>
              <a:spcBef>
                <a:spcPct val="0"/>
              </a:spcBef>
            </a:pPr>
            <a:r>
              <a:rPr lang="en-US" sz="2672" dirty="0">
                <a:solidFill>
                  <a:schemeClr val="accent6"/>
                </a:solidFill>
                <a:latin typeface="Poppins Ultra-Bold"/>
              </a:rPr>
              <a:t>Apis</a:t>
            </a:r>
          </a:p>
        </p:txBody>
      </p:sp>
      <p:sp>
        <p:nvSpPr>
          <p:cNvPr id="25" name="TextBox 25"/>
          <p:cNvSpPr txBox="1"/>
          <p:nvPr/>
        </p:nvSpPr>
        <p:spPr>
          <a:xfrm>
            <a:off x="13320672" y="6844101"/>
            <a:ext cx="3086682" cy="1661993"/>
          </a:xfrm>
          <a:prstGeom prst="rect">
            <a:avLst/>
          </a:prstGeom>
        </p:spPr>
        <p:txBody>
          <a:bodyPr wrap="square" lIns="0" tIns="0" rIns="0" bIns="0" rtlCol="0" anchor="t">
            <a:spAutoFit/>
          </a:bodyPr>
          <a:lstStyle/>
          <a:p>
            <a:pPr algn="ctr"/>
            <a:r>
              <a:rPr lang="en-US" dirty="0">
                <a:latin typeface="Poppins Medium" panose="00000600000000000000" pitchFamily="2" charset="0"/>
                <a:cs typeface="Poppins Medium" panose="00000600000000000000" pitchFamily="2" charset="0"/>
              </a:rPr>
              <a:t>Encryption, Authentication, </a:t>
            </a:r>
            <a:r>
              <a:rPr lang="en-US" dirty="0" err="1">
                <a:latin typeface="Poppins Medium" panose="00000600000000000000" pitchFamily="2" charset="0"/>
                <a:cs typeface="Poppins Medium" panose="00000600000000000000" pitchFamily="2" charset="0"/>
              </a:rPr>
              <a:t>AuthorizationImplement</a:t>
            </a:r>
            <a:r>
              <a:rPr lang="en-US" dirty="0">
                <a:latin typeface="Poppins Medium" panose="00000600000000000000" pitchFamily="2" charset="0"/>
                <a:cs typeface="Poppins Medium" panose="00000600000000000000" pitchFamily="2" charset="0"/>
              </a:rPr>
              <a:t> industry-standard security measures to safeguard user data and privacy.</a:t>
            </a:r>
          </a:p>
        </p:txBody>
      </p:sp>
      <p:sp>
        <p:nvSpPr>
          <p:cNvPr id="26" name="TextBox 26"/>
          <p:cNvSpPr txBox="1"/>
          <p:nvPr/>
        </p:nvSpPr>
        <p:spPr>
          <a:xfrm>
            <a:off x="13583267" y="6009963"/>
            <a:ext cx="2350437" cy="455061"/>
          </a:xfrm>
          <a:prstGeom prst="rect">
            <a:avLst/>
          </a:prstGeom>
        </p:spPr>
        <p:txBody>
          <a:bodyPr lIns="0" tIns="0" rIns="0" bIns="0" rtlCol="0" anchor="t">
            <a:spAutoFit/>
          </a:bodyPr>
          <a:lstStyle/>
          <a:p>
            <a:pPr algn="ctr">
              <a:lnSpc>
                <a:spcPts val="3740"/>
              </a:lnSpc>
              <a:spcBef>
                <a:spcPct val="0"/>
              </a:spcBef>
            </a:pPr>
            <a:r>
              <a:rPr lang="en-US" sz="2800" dirty="0">
                <a:solidFill>
                  <a:schemeClr val="accent6"/>
                </a:solidFill>
                <a:latin typeface="Poppins Ultra-Bold" panose="020B0604020202020204" charset="0"/>
                <a:cs typeface="Poppins Ultra-Bold" panose="020B0604020202020204" charset="0"/>
              </a:rPr>
              <a:t>Security</a:t>
            </a:r>
            <a:endParaRPr lang="en-US" sz="2672" dirty="0">
              <a:solidFill>
                <a:schemeClr val="accent6"/>
              </a:solidFill>
              <a:latin typeface="Poppins Ultra-Bold" panose="020B0604020202020204" charset="0"/>
              <a:cs typeface="Poppins Ultra-Bold" panose="020B0604020202020204" charset="0"/>
            </a:endParaRPr>
          </a:p>
        </p:txBody>
      </p:sp>
      <p:sp>
        <p:nvSpPr>
          <p:cNvPr id="29" name="Freeform 29"/>
          <p:cNvSpPr/>
          <p:nvPr/>
        </p:nvSpPr>
        <p:spPr>
          <a:xfrm>
            <a:off x="6351247" y="3887281"/>
            <a:ext cx="1348279" cy="1348279"/>
          </a:xfrm>
          <a:custGeom>
            <a:avLst/>
            <a:gdLst/>
            <a:ahLst/>
            <a:cxnLst/>
            <a:rect l="l" t="t" r="r" b="b"/>
            <a:pathLst>
              <a:path w="1348279" h="1348279">
                <a:moveTo>
                  <a:pt x="0" y="0"/>
                </a:moveTo>
                <a:lnTo>
                  <a:pt x="1348279" y="0"/>
                </a:lnTo>
                <a:lnTo>
                  <a:pt x="1348279"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0" name="Freeform 30"/>
          <p:cNvSpPr/>
          <p:nvPr/>
        </p:nvSpPr>
        <p:spPr>
          <a:xfrm>
            <a:off x="10295993" y="3887281"/>
            <a:ext cx="1348279" cy="1348279"/>
          </a:xfrm>
          <a:custGeom>
            <a:avLst/>
            <a:gdLst/>
            <a:ahLst/>
            <a:cxnLst/>
            <a:rect l="l" t="t" r="r" b="b"/>
            <a:pathLst>
              <a:path w="1348279" h="1348279">
                <a:moveTo>
                  <a:pt x="0" y="0"/>
                </a:moveTo>
                <a:lnTo>
                  <a:pt x="1348279" y="0"/>
                </a:lnTo>
                <a:lnTo>
                  <a:pt x="1348279"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4105993" y="3887281"/>
            <a:ext cx="1348279" cy="1348279"/>
          </a:xfrm>
          <a:custGeom>
            <a:avLst/>
            <a:gdLst/>
            <a:ahLst/>
            <a:cxnLst/>
            <a:rect l="l" t="t" r="r" b="b"/>
            <a:pathLst>
              <a:path w="1348279" h="1348279">
                <a:moveTo>
                  <a:pt x="0" y="0"/>
                </a:moveTo>
                <a:lnTo>
                  <a:pt x="1348280" y="0"/>
                </a:lnTo>
                <a:lnTo>
                  <a:pt x="1348280" y="1348279"/>
                </a:lnTo>
                <a:lnTo>
                  <a:pt x="0" y="13482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67000" y="1157878"/>
            <a:ext cx="12227474" cy="1027974"/>
          </a:xfrm>
          <a:prstGeom prst="rect">
            <a:avLst/>
          </a:prstGeom>
        </p:spPr>
        <p:txBody>
          <a:bodyPr wrap="square" lIns="0" tIns="0" rIns="0" bIns="0" rtlCol="0" anchor="t">
            <a:spAutoFit/>
          </a:bodyPr>
          <a:lstStyle/>
          <a:p>
            <a:pPr algn="ctr">
              <a:lnSpc>
                <a:spcPts val="8022"/>
              </a:lnSpc>
            </a:pPr>
            <a:r>
              <a:rPr lang="en-US" sz="7200" b="1" dirty="0">
                <a:solidFill>
                  <a:schemeClr val="accent6"/>
                </a:solidFill>
                <a:latin typeface="Poppins Ultra-Bold" panose="020B0604020202020204" charset="0"/>
                <a:cs typeface="Poppins Ultra-Bold" panose="020B0604020202020204" charset="0"/>
              </a:rPr>
              <a:t>Challenges of this project</a:t>
            </a:r>
            <a:endParaRPr lang="en-US" sz="6685" dirty="0">
              <a:solidFill>
                <a:schemeClr val="accent6"/>
              </a:solidFill>
              <a:latin typeface="Poppins Ultra-Bold" panose="020B0604020202020204" charset="0"/>
              <a:cs typeface="Poppins Ultra-Bold" panose="020B0604020202020204" charset="0"/>
            </a:endParaRPr>
          </a:p>
        </p:txBody>
      </p:sp>
      <p:grpSp>
        <p:nvGrpSpPr>
          <p:cNvPr id="19" name="Group 19"/>
          <p:cNvGrpSpPr/>
          <p:nvPr/>
        </p:nvGrpSpPr>
        <p:grpSpPr>
          <a:xfrm>
            <a:off x="16744950" y="-981075"/>
            <a:ext cx="2864398" cy="2864398"/>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48"/>
            </a:solidFill>
          </p:spPr>
          <p:txBody>
            <a:bodyPr/>
            <a:lstStyle/>
            <a:p>
              <a:endParaRPr lang="en-US"/>
            </a:p>
          </p:txBody>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915482" y="5372100"/>
            <a:ext cx="14244338" cy="2277547"/>
          </a:xfrm>
          <a:prstGeom prst="rect">
            <a:avLst/>
          </a:prstGeom>
        </p:spPr>
        <p:txBody>
          <a:bodyPr wrap="square" lIns="0" tIns="0" rIns="0" bIns="0" rtlCol="0" anchor="t">
            <a:spAutoFit/>
          </a:bodyPr>
          <a:lstStyle/>
          <a:p>
            <a:pPr marL="457200" indent="-457200">
              <a:buFont typeface="Wingdings" panose="05000000000000000000" pitchFamily="2" charset="2"/>
              <a:buChar char="Ø"/>
            </a:pPr>
            <a:r>
              <a:rPr lang="en-US" sz="3200" dirty="0">
                <a:latin typeface="Poppins Ultra-Bold" panose="020B0604020202020204" charset="0"/>
                <a:cs typeface="Poppins Ultra-Bold" panose="020B0604020202020204" charset="0"/>
              </a:rPr>
              <a:t>Solutions:    </a:t>
            </a:r>
          </a:p>
          <a:p>
            <a:r>
              <a:rPr lang="en-US" sz="2800" dirty="0">
                <a:latin typeface="Times New Roman" panose="02020603050405020304" pitchFamily="18" charset="0"/>
                <a:cs typeface="Times New Roman" panose="02020603050405020304" pitchFamily="18" charset="0"/>
              </a:rPr>
              <a:t>1</a:t>
            </a:r>
            <a:r>
              <a:rPr lang="en-US" sz="32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Task breakdown    </a:t>
            </a:r>
          </a:p>
          <a:p>
            <a:r>
              <a:rPr lang="en-US" sz="2800" dirty="0">
                <a:latin typeface="Times New Roman" panose="02020603050405020304" pitchFamily="18" charset="0"/>
                <a:cs typeface="Times New Roman" panose="02020603050405020304" pitchFamily="18" charset="0"/>
              </a:rPr>
              <a:t>2. Robust security measures    </a:t>
            </a:r>
          </a:p>
          <a:p>
            <a:r>
              <a:rPr lang="en-US" sz="2800" dirty="0">
                <a:latin typeface="Times New Roman" panose="02020603050405020304" pitchFamily="18" charset="0"/>
                <a:cs typeface="Times New Roman" panose="02020603050405020304" pitchFamily="18" charset="0"/>
              </a:rPr>
              <a:t>3. User research    </a:t>
            </a:r>
          </a:p>
          <a:p>
            <a:r>
              <a:rPr lang="en-US" sz="2800" dirty="0">
                <a:latin typeface="Times New Roman" panose="02020603050405020304" pitchFamily="18" charset="0"/>
                <a:cs typeface="Times New Roman" panose="02020603050405020304" pitchFamily="18" charset="0"/>
              </a:rPr>
              <a:t>4. Scalable design    </a:t>
            </a:r>
          </a:p>
        </p:txBody>
      </p:sp>
      <p:grpSp>
        <p:nvGrpSpPr>
          <p:cNvPr id="26" name="Group 26"/>
          <p:cNvGrpSpPr/>
          <p:nvPr/>
        </p:nvGrpSpPr>
        <p:grpSpPr>
          <a:xfrm>
            <a:off x="15858243" y="451124"/>
            <a:ext cx="603155" cy="603155"/>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16047633" y="1277496"/>
            <a:ext cx="827529" cy="827529"/>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801C"/>
            </a:solidFill>
          </p:spPr>
          <p:txBody>
            <a:bodyPr/>
            <a:lstStyle/>
            <a:p>
              <a:endParaRPr lang="en-US"/>
            </a:p>
          </p:txBody>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9">
            <a:extLst>
              <a:ext uri="{FF2B5EF4-FFF2-40B4-BE49-F238E27FC236}">
                <a16:creationId xmlns:a16="http://schemas.microsoft.com/office/drawing/2014/main" id="{C5B733C6-BFBE-398F-24D2-9AC64A0C3C70}"/>
              </a:ext>
            </a:extLst>
          </p:cNvPr>
          <p:cNvSpPr txBox="1"/>
          <p:nvPr/>
        </p:nvSpPr>
        <p:spPr>
          <a:xfrm>
            <a:off x="1915482" y="3081397"/>
            <a:ext cx="9801224" cy="2062103"/>
          </a:xfrm>
          <a:prstGeom prst="rect">
            <a:avLst/>
          </a:prstGeom>
          <a:noFill/>
        </p:spPr>
        <p:txBody>
          <a:bodyPr wrap="square">
            <a:spAutoFit/>
          </a:bodyPr>
          <a:lstStyle/>
          <a:p>
            <a:pPr marL="285750" indent="-285750">
              <a:buFont typeface="Wingdings" panose="05000000000000000000" pitchFamily="2" charset="2"/>
              <a:buChar char="Ø"/>
            </a:pPr>
            <a:r>
              <a:rPr lang="en-US" sz="3200" dirty="0">
                <a:latin typeface="Poppins Ultra-Bold" panose="020B0604020202020204" charset="0"/>
                <a:cs typeface="Poppins Ultra-Bold" panose="020B0604020202020204" charset="0"/>
              </a:rPr>
              <a:t>Challenges:    </a:t>
            </a:r>
          </a:p>
          <a:p>
            <a:r>
              <a:rPr lang="en-US" sz="2400" dirty="0">
                <a:latin typeface="Poppins Medium" panose="00000600000000000000" pitchFamily="2" charset="0"/>
                <a:cs typeface="Poppins Medium" panose="00000600000000000000" pitchFamily="2" charset="0"/>
              </a:rPr>
              <a:t>1.  Integrating complex functionalities    </a:t>
            </a:r>
          </a:p>
          <a:p>
            <a:r>
              <a:rPr lang="en-US" sz="2400" dirty="0">
                <a:latin typeface="Poppins Medium" panose="00000600000000000000" pitchFamily="2" charset="0"/>
                <a:cs typeface="Poppins Medium" panose="00000600000000000000" pitchFamily="2" charset="0"/>
              </a:rPr>
              <a:t>2. Ensuring data security    </a:t>
            </a:r>
          </a:p>
          <a:p>
            <a:r>
              <a:rPr lang="en-US" sz="2400" dirty="0">
                <a:latin typeface="Poppins Medium" panose="00000600000000000000" pitchFamily="2" charset="0"/>
                <a:cs typeface="Poppins Medium" panose="00000600000000000000" pitchFamily="2" charset="0"/>
              </a:rPr>
              <a:t>3. Designing user-friendly interface    </a:t>
            </a:r>
          </a:p>
          <a:p>
            <a:r>
              <a:rPr lang="en-US" sz="2400" dirty="0">
                <a:latin typeface="Poppins Medium" panose="00000600000000000000" pitchFamily="2" charset="0"/>
                <a:cs typeface="Poppins Medium" panose="00000600000000000000" pitchFamily="2" charset="0"/>
              </a:rPr>
              <a:t>4. Ensuring regulatory compliance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7"/>
          <p:cNvSpPr/>
          <p:nvPr/>
        </p:nvSpPr>
        <p:spPr>
          <a:xfrm>
            <a:off x="8220099" y="2799194"/>
            <a:ext cx="612223" cy="667273"/>
          </a:xfrm>
          <a:custGeom>
            <a:avLst/>
            <a:gdLst/>
            <a:ahLst/>
            <a:cxnLst/>
            <a:rect l="l" t="t" r="r" b="b"/>
            <a:pathLst>
              <a:path w="612223" h="667273">
                <a:moveTo>
                  <a:pt x="0" y="0"/>
                </a:moveTo>
                <a:lnTo>
                  <a:pt x="612223" y="0"/>
                </a:lnTo>
                <a:lnTo>
                  <a:pt x="612223" y="667272"/>
                </a:lnTo>
                <a:lnTo>
                  <a:pt x="0" y="6672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8220099" y="4205024"/>
            <a:ext cx="612223" cy="667273"/>
          </a:xfrm>
          <a:custGeom>
            <a:avLst/>
            <a:gdLst/>
            <a:ahLst/>
            <a:cxnLst/>
            <a:rect l="l" t="t" r="r" b="b"/>
            <a:pathLst>
              <a:path w="612223" h="667273">
                <a:moveTo>
                  <a:pt x="0" y="0"/>
                </a:moveTo>
                <a:lnTo>
                  <a:pt x="612223" y="0"/>
                </a:lnTo>
                <a:lnTo>
                  <a:pt x="612223" y="667273"/>
                </a:lnTo>
                <a:lnTo>
                  <a:pt x="0" y="667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1" name="Freeform 21"/>
          <p:cNvSpPr/>
          <p:nvPr/>
        </p:nvSpPr>
        <p:spPr>
          <a:xfrm>
            <a:off x="8220099" y="8606946"/>
            <a:ext cx="612223" cy="667273"/>
          </a:xfrm>
          <a:custGeom>
            <a:avLst/>
            <a:gdLst/>
            <a:ahLst/>
            <a:cxnLst/>
            <a:rect l="l" t="t" r="r" b="b"/>
            <a:pathLst>
              <a:path w="612223" h="667273">
                <a:moveTo>
                  <a:pt x="0" y="0"/>
                </a:moveTo>
                <a:lnTo>
                  <a:pt x="612223" y="0"/>
                </a:lnTo>
                <a:lnTo>
                  <a:pt x="612223" y="667273"/>
                </a:lnTo>
                <a:lnTo>
                  <a:pt x="0" y="667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3" name="TextBox 23"/>
          <p:cNvSpPr txBox="1"/>
          <p:nvPr/>
        </p:nvSpPr>
        <p:spPr>
          <a:xfrm>
            <a:off x="702976" y="694143"/>
            <a:ext cx="15390729" cy="910506"/>
          </a:xfrm>
          <a:prstGeom prst="rect">
            <a:avLst/>
          </a:prstGeom>
        </p:spPr>
        <p:txBody>
          <a:bodyPr wrap="square" lIns="0" tIns="0" rIns="0" bIns="0" rtlCol="0" anchor="t">
            <a:spAutoFit/>
          </a:bodyPr>
          <a:lstStyle/>
          <a:p>
            <a:pPr algn="ctr">
              <a:lnSpc>
                <a:spcPts val="7075"/>
              </a:lnSpc>
            </a:pPr>
            <a:r>
              <a:rPr lang="en-US" sz="6000" b="1" dirty="0">
                <a:solidFill>
                  <a:schemeClr val="accent6"/>
                </a:solidFill>
                <a:latin typeface="Poppins Ultra-Bold" panose="020B0604020202020204" charset="0"/>
                <a:cs typeface="Poppins Ultra-Bold" panose="020B0604020202020204" charset="0"/>
              </a:rPr>
              <a:t>Innovative Feature of your project</a:t>
            </a:r>
            <a:endParaRPr lang="en-US" sz="5896" dirty="0">
              <a:solidFill>
                <a:schemeClr val="accent6"/>
              </a:solidFill>
              <a:latin typeface="Poppins Ultra-Bold" panose="020B0604020202020204" charset="0"/>
              <a:cs typeface="Poppins Ultra-Bold" panose="020B0604020202020204" charset="0"/>
            </a:endParaRPr>
          </a:p>
        </p:txBody>
      </p:sp>
      <p:sp>
        <p:nvSpPr>
          <p:cNvPr id="2" name="TextBox 1">
            <a:extLst>
              <a:ext uri="{FF2B5EF4-FFF2-40B4-BE49-F238E27FC236}">
                <a16:creationId xmlns:a16="http://schemas.microsoft.com/office/drawing/2014/main" id="{A3C4F326-FA66-51F0-2738-911A406A4DBE}"/>
              </a:ext>
            </a:extLst>
          </p:cNvPr>
          <p:cNvSpPr txBox="1"/>
          <p:nvPr/>
        </p:nvSpPr>
        <p:spPr>
          <a:xfrm>
            <a:off x="1448635" y="3230798"/>
            <a:ext cx="15390729" cy="3970318"/>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latin typeface="Poppins Medium" panose="00000600000000000000" pitchFamily="2" charset="0"/>
                <a:cs typeface="Poppins Medium" panose="00000600000000000000" pitchFamily="2" charset="0"/>
              </a:rPr>
              <a:t>Innovative Feature: AI-driven personalized health recommendations</a:t>
            </a:r>
          </a:p>
          <a:p>
            <a:pPr marL="571500" indent="-571500">
              <a:buFont typeface="Wingdings" panose="05000000000000000000" pitchFamily="2" charset="2"/>
              <a:buChar char="Ø"/>
            </a:pPr>
            <a:r>
              <a:rPr lang="en-US" sz="3600" dirty="0">
                <a:latin typeface="Poppins Medium" panose="00000600000000000000" pitchFamily="2" charset="0"/>
                <a:cs typeface="Poppins Medium" panose="00000600000000000000" pitchFamily="2" charset="0"/>
              </a:rPr>
              <a:t>Analyzes user data for tailored suggestions</a:t>
            </a:r>
          </a:p>
          <a:p>
            <a:pPr marL="571500" indent="-571500">
              <a:buFont typeface="Wingdings" panose="05000000000000000000" pitchFamily="2" charset="2"/>
              <a:buChar char="Ø"/>
            </a:pPr>
            <a:r>
              <a:rPr lang="en-US" sz="3600" dirty="0">
                <a:latin typeface="Poppins Medium" panose="00000600000000000000" pitchFamily="2" charset="0"/>
                <a:cs typeface="Poppins Medium" panose="00000600000000000000" pitchFamily="2" charset="0"/>
              </a:rPr>
              <a:t>Includes personalized diet plans, exercise routines, and preventive care measures</a:t>
            </a:r>
          </a:p>
          <a:p>
            <a:pPr marL="571500" indent="-571500">
              <a:buFont typeface="Wingdings" panose="05000000000000000000" pitchFamily="2" charset="2"/>
              <a:buChar char="Ø"/>
            </a:pPr>
            <a:r>
              <a:rPr lang="en-US" sz="3600" dirty="0">
                <a:latin typeface="Poppins Medium" panose="00000600000000000000" pitchFamily="2" charset="0"/>
                <a:cs typeface="Poppins Medium" panose="00000600000000000000" pitchFamily="2" charset="0"/>
              </a:rPr>
              <a:t>Empowers users for proactive health improvement</a:t>
            </a:r>
          </a:p>
          <a:p>
            <a:pPr marL="571500" indent="-571500">
              <a:buFont typeface="Wingdings" panose="05000000000000000000" pitchFamily="2" charset="2"/>
              <a:buChar char="Ø"/>
            </a:pPr>
            <a:r>
              <a:rPr lang="en-US" sz="3600" dirty="0">
                <a:latin typeface="Poppins Medium" panose="00000600000000000000" pitchFamily="2" charset="0"/>
                <a:cs typeface="Poppins Medium" panose="00000600000000000000" pitchFamily="2" charset="0"/>
              </a:rPr>
              <a:t>Enhances overall healthcare experience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20"/>
          <p:cNvSpPr txBox="1"/>
          <p:nvPr/>
        </p:nvSpPr>
        <p:spPr>
          <a:xfrm>
            <a:off x="3810000" y="952500"/>
            <a:ext cx="10017825" cy="931794"/>
          </a:xfrm>
          <a:prstGeom prst="rect">
            <a:avLst/>
          </a:prstGeom>
        </p:spPr>
        <p:txBody>
          <a:bodyPr lIns="0" tIns="0" rIns="0" bIns="0" rtlCol="0" anchor="t">
            <a:spAutoFit/>
          </a:bodyPr>
          <a:lstStyle/>
          <a:p>
            <a:pPr algn="ctr">
              <a:lnSpc>
                <a:spcPts val="7002"/>
              </a:lnSpc>
            </a:pPr>
            <a:r>
              <a:rPr lang="en-US" sz="7200" b="1" dirty="0">
                <a:solidFill>
                  <a:schemeClr val="accent6"/>
                </a:solidFill>
                <a:latin typeface="Poppins Ultra-Bold" panose="020B0604020202020204" charset="0"/>
                <a:cs typeface="Poppins Ultra-Bold" panose="020B0604020202020204" charset="0"/>
              </a:rPr>
              <a:t>OOP Concept</a:t>
            </a:r>
            <a:endParaRPr lang="en-US" sz="6600" dirty="0">
              <a:solidFill>
                <a:schemeClr val="accent6"/>
              </a:solidFill>
              <a:latin typeface="Poppins Ultra-Bold" panose="020B0604020202020204" charset="0"/>
              <a:cs typeface="Poppins Ultra-Bold" panose="020B0604020202020204" charset="0"/>
            </a:endParaRPr>
          </a:p>
        </p:txBody>
      </p:sp>
      <p:pic>
        <p:nvPicPr>
          <p:cNvPr id="39" name="Picture 38">
            <a:extLst>
              <a:ext uri="{FF2B5EF4-FFF2-40B4-BE49-F238E27FC236}">
                <a16:creationId xmlns:a16="http://schemas.microsoft.com/office/drawing/2014/main" id="{CCEF7352-F32E-51C2-5A6E-B4851BA377A7}"/>
              </a:ext>
            </a:extLst>
          </p:cNvPr>
          <p:cNvPicPr>
            <a:picLocks noChangeAspect="1"/>
          </p:cNvPicPr>
          <p:nvPr/>
        </p:nvPicPr>
        <p:blipFill rotWithShape="1">
          <a:blip r:embed="rId2"/>
          <a:srcRect t="1701"/>
          <a:stretch/>
        </p:blipFill>
        <p:spPr>
          <a:xfrm>
            <a:off x="5041722" y="2476500"/>
            <a:ext cx="7554379" cy="6358388"/>
          </a:xfrm>
          <a:prstGeom prst="rect">
            <a:avLst/>
          </a:prstGeom>
        </p:spPr>
      </p:pic>
      <p:grpSp>
        <p:nvGrpSpPr>
          <p:cNvPr id="40" name="Group 19">
            <a:extLst>
              <a:ext uri="{FF2B5EF4-FFF2-40B4-BE49-F238E27FC236}">
                <a16:creationId xmlns:a16="http://schemas.microsoft.com/office/drawing/2014/main" id="{8D36D3C1-06DD-189D-FEF3-1E48F1239397}"/>
              </a:ext>
            </a:extLst>
          </p:cNvPr>
          <p:cNvGrpSpPr/>
          <p:nvPr/>
        </p:nvGrpSpPr>
        <p:grpSpPr>
          <a:xfrm>
            <a:off x="16744950" y="-981075"/>
            <a:ext cx="2864398" cy="2864398"/>
            <a:chOff x="0" y="0"/>
            <a:chExt cx="812800" cy="812800"/>
          </a:xfrm>
        </p:grpSpPr>
        <p:sp>
          <p:nvSpPr>
            <p:cNvPr id="41" name="Freeform 20">
              <a:extLst>
                <a:ext uri="{FF2B5EF4-FFF2-40B4-BE49-F238E27FC236}">
                  <a16:creationId xmlns:a16="http://schemas.microsoft.com/office/drawing/2014/main" id="{AFEC9092-178C-3120-65C4-99D3E0B4BBC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48"/>
            </a:solidFill>
          </p:spPr>
          <p:txBody>
            <a:bodyPr/>
            <a:lstStyle/>
            <a:p>
              <a:endParaRPr lang="en-US"/>
            </a:p>
          </p:txBody>
        </p:sp>
        <p:sp>
          <p:nvSpPr>
            <p:cNvPr id="42" name="TextBox 21">
              <a:extLst>
                <a:ext uri="{FF2B5EF4-FFF2-40B4-BE49-F238E27FC236}">
                  <a16:creationId xmlns:a16="http://schemas.microsoft.com/office/drawing/2014/main" id="{C01AC534-2510-B2B0-3529-C7F73989548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3" name="Group 26">
            <a:extLst>
              <a:ext uri="{FF2B5EF4-FFF2-40B4-BE49-F238E27FC236}">
                <a16:creationId xmlns:a16="http://schemas.microsoft.com/office/drawing/2014/main" id="{C1598DE2-DAA0-0BA0-E523-CC27EC244A18}"/>
              </a:ext>
            </a:extLst>
          </p:cNvPr>
          <p:cNvGrpSpPr/>
          <p:nvPr/>
        </p:nvGrpSpPr>
        <p:grpSpPr>
          <a:xfrm>
            <a:off x="15858243" y="451124"/>
            <a:ext cx="603155" cy="603155"/>
            <a:chOff x="0" y="0"/>
            <a:chExt cx="812800" cy="812800"/>
          </a:xfrm>
        </p:grpSpPr>
        <p:sp>
          <p:nvSpPr>
            <p:cNvPr id="44" name="Freeform 27">
              <a:extLst>
                <a:ext uri="{FF2B5EF4-FFF2-40B4-BE49-F238E27FC236}">
                  <a16:creationId xmlns:a16="http://schemas.microsoft.com/office/drawing/2014/main" id="{E408AAEF-4E52-CE1D-57F3-DCF46647DB8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45" name="TextBox 28">
              <a:extLst>
                <a:ext uri="{FF2B5EF4-FFF2-40B4-BE49-F238E27FC236}">
                  <a16:creationId xmlns:a16="http://schemas.microsoft.com/office/drawing/2014/main" id="{3DABFD58-A48C-4B52-B526-28867C28CCB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6" name="Group 29">
            <a:extLst>
              <a:ext uri="{FF2B5EF4-FFF2-40B4-BE49-F238E27FC236}">
                <a16:creationId xmlns:a16="http://schemas.microsoft.com/office/drawing/2014/main" id="{0297AFD4-4BBB-9B9B-360F-B83882D81A4F}"/>
              </a:ext>
            </a:extLst>
          </p:cNvPr>
          <p:cNvGrpSpPr/>
          <p:nvPr/>
        </p:nvGrpSpPr>
        <p:grpSpPr>
          <a:xfrm>
            <a:off x="16047633" y="1277496"/>
            <a:ext cx="827529" cy="827529"/>
            <a:chOff x="0" y="0"/>
            <a:chExt cx="812800" cy="812800"/>
          </a:xfrm>
        </p:grpSpPr>
        <p:sp>
          <p:nvSpPr>
            <p:cNvPr id="47" name="Freeform 30">
              <a:extLst>
                <a:ext uri="{FF2B5EF4-FFF2-40B4-BE49-F238E27FC236}">
                  <a16:creationId xmlns:a16="http://schemas.microsoft.com/office/drawing/2014/main" id="{7ABD64F6-9730-7E07-08DE-F8EA710B588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801C"/>
            </a:solidFill>
          </p:spPr>
          <p:txBody>
            <a:bodyPr/>
            <a:lstStyle/>
            <a:p>
              <a:endParaRPr lang="en-US"/>
            </a:p>
          </p:txBody>
        </p:sp>
        <p:sp>
          <p:nvSpPr>
            <p:cNvPr id="48" name="TextBox 31">
              <a:extLst>
                <a:ext uri="{FF2B5EF4-FFF2-40B4-BE49-F238E27FC236}">
                  <a16:creationId xmlns:a16="http://schemas.microsoft.com/office/drawing/2014/main" id="{06DB673E-7E68-CCC8-C94E-4A6B541ABAE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697200" y="-1906774"/>
            <a:ext cx="4746181" cy="4546938"/>
          </a:xfrm>
          <a:custGeom>
            <a:avLst/>
            <a:gdLst/>
            <a:ahLst/>
            <a:cxnLst/>
            <a:rect l="l" t="t" r="r" b="b"/>
            <a:pathLst>
              <a:path w="11718284" h="11718284">
                <a:moveTo>
                  <a:pt x="0" y="0"/>
                </a:moveTo>
                <a:lnTo>
                  <a:pt x="11718284" y="0"/>
                </a:lnTo>
                <a:lnTo>
                  <a:pt x="11718284" y="11718284"/>
                </a:lnTo>
                <a:lnTo>
                  <a:pt x="0" y="117182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9" name="Freeform 19"/>
          <p:cNvSpPr/>
          <p:nvPr/>
        </p:nvSpPr>
        <p:spPr>
          <a:xfrm>
            <a:off x="14597211" y="402422"/>
            <a:ext cx="1004905" cy="1004905"/>
          </a:xfrm>
          <a:custGeom>
            <a:avLst/>
            <a:gdLst/>
            <a:ahLst/>
            <a:cxnLst/>
            <a:rect l="l" t="t" r="r" b="b"/>
            <a:pathLst>
              <a:path w="1004905" h="1004905">
                <a:moveTo>
                  <a:pt x="0" y="0"/>
                </a:moveTo>
                <a:lnTo>
                  <a:pt x="1004906" y="0"/>
                </a:lnTo>
                <a:lnTo>
                  <a:pt x="1004906" y="1004905"/>
                </a:lnTo>
                <a:lnTo>
                  <a:pt x="0" y="10049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Freeform 20"/>
          <p:cNvSpPr/>
          <p:nvPr/>
        </p:nvSpPr>
        <p:spPr>
          <a:xfrm>
            <a:off x="1134525" y="5277219"/>
            <a:ext cx="711025" cy="687917"/>
          </a:xfrm>
          <a:custGeom>
            <a:avLst/>
            <a:gdLst/>
            <a:ahLst/>
            <a:cxnLst/>
            <a:rect l="l" t="t" r="r" b="b"/>
            <a:pathLst>
              <a:path w="711025" h="687917">
                <a:moveTo>
                  <a:pt x="0" y="0"/>
                </a:moveTo>
                <a:lnTo>
                  <a:pt x="711025" y="0"/>
                </a:lnTo>
                <a:lnTo>
                  <a:pt x="711025" y="687916"/>
                </a:lnTo>
                <a:lnTo>
                  <a:pt x="0" y="6879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2" name="Freeform 22"/>
          <p:cNvSpPr/>
          <p:nvPr/>
        </p:nvSpPr>
        <p:spPr>
          <a:xfrm>
            <a:off x="1160462" y="7356586"/>
            <a:ext cx="711025" cy="687620"/>
          </a:xfrm>
          <a:custGeom>
            <a:avLst/>
            <a:gdLst/>
            <a:ahLst/>
            <a:cxnLst/>
            <a:rect l="l" t="t" r="r" b="b"/>
            <a:pathLst>
              <a:path w="711025" h="687620">
                <a:moveTo>
                  <a:pt x="0" y="0"/>
                </a:moveTo>
                <a:lnTo>
                  <a:pt x="711025" y="0"/>
                </a:lnTo>
                <a:lnTo>
                  <a:pt x="711025" y="687621"/>
                </a:lnTo>
                <a:lnTo>
                  <a:pt x="0" y="68762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23" name="Freeform 23"/>
          <p:cNvSpPr/>
          <p:nvPr/>
        </p:nvSpPr>
        <p:spPr>
          <a:xfrm>
            <a:off x="1160462" y="8421552"/>
            <a:ext cx="711025" cy="687917"/>
          </a:xfrm>
          <a:custGeom>
            <a:avLst/>
            <a:gdLst/>
            <a:ahLst/>
            <a:cxnLst/>
            <a:rect l="l" t="t" r="r" b="b"/>
            <a:pathLst>
              <a:path w="711025" h="687917">
                <a:moveTo>
                  <a:pt x="0" y="0"/>
                </a:moveTo>
                <a:lnTo>
                  <a:pt x="711025" y="0"/>
                </a:lnTo>
                <a:lnTo>
                  <a:pt x="711025" y="687917"/>
                </a:lnTo>
                <a:lnTo>
                  <a:pt x="0" y="68791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39" name="TextBox 38">
            <a:extLst>
              <a:ext uri="{FF2B5EF4-FFF2-40B4-BE49-F238E27FC236}">
                <a16:creationId xmlns:a16="http://schemas.microsoft.com/office/drawing/2014/main" id="{F6225DDE-6EEF-508A-6CF9-7B1B0387BFA1}"/>
              </a:ext>
            </a:extLst>
          </p:cNvPr>
          <p:cNvSpPr txBox="1"/>
          <p:nvPr/>
        </p:nvSpPr>
        <p:spPr>
          <a:xfrm>
            <a:off x="2129362" y="4035504"/>
            <a:ext cx="14029275" cy="2215991"/>
          </a:xfrm>
          <a:prstGeom prst="rect">
            <a:avLst/>
          </a:prstGeom>
          <a:noFill/>
        </p:spPr>
        <p:txBody>
          <a:bodyPr wrap="square" rtlCol="0">
            <a:spAutoFit/>
          </a:bodyPr>
          <a:lstStyle/>
          <a:p>
            <a:r>
              <a:rPr lang="en-US" sz="13800" dirty="0">
                <a:latin typeface="Poppins Ultra-Bold" panose="020B0604020202020204" charset="0"/>
                <a:cs typeface="Poppins Ultra-Bold" panose="020B06040202020202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59591" y="1580478"/>
            <a:ext cx="7119183" cy="7119183"/>
            <a:chOff x="0" y="0"/>
            <a:chExt cx="812800" cy="812800"/>
          </a:xfrm>
        </p:grpSpPr>
        <p:sp>
          <p:nvSpPr>
            <p:cNvPr id="3" name="Freeform 3"/>
            <p:cNvSpPr/>
            <p:nvPr/>
          </p:nvSpPr>
          <p:spPr>
            <a:xfrm>
              <a:off x="18919" y="18919"/>
              <a:ext cx="774963" cy="774963"/>
            </a:xfrm>
            <a:custGeom>
              <a:avLst/>
              <a:gdLst/>
              <a:ahLst/>
              <a:cxnLst/>
              <a:rect l="l" t="t" r="r" b="b"/>
              <a:pathLst>
                <a:path w="774963" h="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D6801C"/>
            </a:solidFill>
          </p:spPr>
          <p:txBody>
            <a:bodyPr/>
            <a:lstStyle/>
            <a:p>
              <a:endParaRPr lang="en-US"/>
            </a:p>
          </p:txBody>
        </p:sp>
        <p:sp>
          <p:nvSpPr>
            <p:cNvPr id="4" name="TextBox 4"/>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342076" y="747014"/>
            <a:ext cx="2684152" cy="2684152"/>
            <a:chOff x="0" y="0"/>
            <a:chExt cx="812800" cy="812800"/>
          </a:xfrm>
        </p:grpSpPr>
        <p:sp>
          <p:nvSpPr>
            <p:cNvPr id="6" name="Freeform 6"/>
            <p:cNvSpPr/>
            <p:nvPr/>
          </p:nvSpPr>
          <p:spPr>
            <a:xfrm>
              <a:off x="15531" y="15531"/>
              <a:ext cx="781737" cy="781737"/>
            </a:xfrm>
            <a:custGeom>
              <a:avLst/>
              <a:gdLst/>
              <a:ahLst/>
              <a:cxnLst/>
              <a:rect l="l" t="t" r="r" b="b"/>
              <a:pathLst>
                <a:path w="781737" h="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F5AF19"/>
            </a:solidFill>
          </p:spPr>
          <p:txBody>
            <a:bodyPr/>
            <a:lstStyle/>
            <a:p>
              <a:endParaRPr lang="en-US"/>
            </a:p>
          </p:txBody>
        </p:sp>
        <p:sp>
          <p:nvSpPr>
            <p:cNvPr id="7" name="TextBox 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835684" y="6321154"/>
            <a:ext cx="1466412" cy="1466412"/>
            <a:chOff x="0" y="0"/>
            <a:chExt cx="812800" cy="812800"/>
          </a:xfrm>
        </p:grpSpPr>
        <p:sp>
          <p:nvSpPr>
            <p:cNvPr id="9" name="Freeform 9"/>
            <p:cNvSpPr/>
            <p:nvPr/>
          </p:nvSpPr>
          <p:spPr>
            <a:xfrm>
              <a:off x="21728" y="21728"/>
              <a:ext cx="769344" cy="769344"/>
            </a:xfrm>
            <a:custGeom>
              <a:avLst/>
              <a:gdLst/>
              <a:ahLst/>
              <a:cxnLst/>
              <a:rect l="l" t="t" r="r" b="b"/>
              <a:pathLst>
                <a:path w="769344" h="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F5AF19"/>
            </a:solidFill>
          </p:spPr>
          <p:txBody>
            <a:bodyPr/>
            <a:lstStyle/>
            <a:p>
              <a:endParaRPr lang="en-US"/>
            </a:p>
          </p:txBody>
        </p:sp>
        <p:sp>
          <p:nvSpPr>
            <p:cNvPr id="10" name="TextBox 10"/>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535753" y="1181641"/>
            <a:ext cx="13583489" cy="1142614"/>
            <a:chOff x="0" y="0"/>
            <a:chExt cx="3049338" cy="256504"/>
          </a:xfrm>
        </p:grpSpPr>
        <p:sp>
          <p:nvSpPr>
            <p:cNvPr id="12" name="Freeform 12"/>
            <p:cNvSpPr/>
            <p:nvPr/>
          </p:nvSpPr>
          <p:spPr>
            <a:xfrm>
              <a:off x="0" y="0"/>
              <a:ext cx="3049338" cy="256504"/>
            </a:xfrm>
            <a:custGeom>
              <a:avLst/>
              <a:gdLst/>
              <a:ahLst/>
              <a:cxnLst/>
              <a:rect l="l" t="t" r="r" b="b"/>
              <a:pathLst>
                <a:path w="3049338" h="256504">
                  <a:moveTo>
                    <a:pt x="0" y="0"/>
                  </a:moveTo>
                  <a:lnTo>
                    <a:pt x="3049338" y="0"/>
                  </a:lnTo>
                  <a:lnTo>
                    <a:pt x="3049338" y="256504"/>
                  </a:lnTo>
                  <a:lnTo>
                    <a:pt x="0" y="256504"/>
                  </a:lnTo>
                  <a:close/>
                </a:path>
              </a:pathLst>
            </a:custGeom>
            <a:solidFill>
              <a:srgbClr val="D6801C"/>
            </a:solidFill>
          </p:spPr>
          <p:txBody>
            <a:bodyPr/>
            <a:lstStyle/>
            <a:p>
              <a:endParaRPr lang="en-US"/>
            </a:p>
          </p:txBody>
        </p:sp>
        <p:sp>
          <p:nvSpPr>
            <p:cNvPr id="13" name="TextBox 13"/>
            <p:cNvSpPr txBox="1"/>
            <p:nvPr/>
          </p:nvSpPr>
          <p:spPr>
            <a:xfrm>
              <a:off x="0" y="-57150"/>
              <a:ext cx="3049338" cy="313654"/>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5687459" y="1018729"/>
            <a:ext cx="11280075" cy="1254895"/>
          </a:xfrm>
          <a:prstGeom prst="rect">
            <a:avLst/>
          </a:prstGeom>
        </p:spPr>
        <p:txBody>
          <a:bodyPr lIns="0" tIns="0" rIns="0" bIns="0" rtlCol="0" anchor="t">
            <a:spAutoFit/>
          </a:bodyPr>
          <a:lstStyle/>
          <a:p>
            <a:pPr>
              <a:lnSpc>
                <a:spcPts val="10134"/>
              </a:lnSpc>
              <a:spcBef>
                <a:spcPct val="0"/>
              </a:spcBef>
            </a:pPr>
            <a:r>
              <a:rPr lang="en-US" sz="7200" b="1" dirty="0">
                <a:solidFill>
                  <a:schemeClr val="bg1"/>
                </a:solidFill>
                <a:latin typeface="Poppins Ultra-Bold" panose="020B0604020202020204" charset="0"/>
                <a:cs typeface="Poppins Ultra-Bold" panose="020B0604020202020204" charset="0"/>
              </a:rPr>
              <a:t>Introduction</a:t>
            </a:r>
            <a:endParaRPr lang="en-US" sz="7200" dirty="0">
              <a:solidFill>
                <a:schemeClr val="bg1"/>
              </a:solidFill>
              <a:latin typeface="Poppins Ultra-Bold" panose="020B0604020202020204" charset="0"/>
              <a:cs typeface="Poppins Ultra-Bold" panose="020B0604020202020204" charset="0"/>
            </a:endParaRPr>
          </a:p>
        </p:txBody>
      </p:sp>
      <p:grpSp>
        <p:nvGrpSpPr>
          <p:cNvPr id="15" name="Group 15"/>
          <p:cNvGrpSpPr/>
          <p:nvPr/>
        </p:nvGrpSpPr>
        <p:grpSpPr>
          <a:xfrm>
            <a:off x="3429000" y="646194"/>
            <a:ext cx="2135106" cy="2135106"/>
            <a:chOff x="14395" y="14395"/>
            <a:chExt cx="784011" cy="784011"/>
          </a:xfrm>
        </p:grpSpPr>
        <p:sp>
          <p:nvSpPr>
            <p:cNvPr id="16" name="Freeform 16"/>
            <p:cNvSpPr/>
            <p:nvPr/>
          </p:nvSpPr>
          <p:spPr>
            <a:xfrm>
              <a:off x="14395" y="14395"/>
              <a:ext cx="784011" cy="784011"/>
            </a:xfrm>
            <a:custGeom>
              <a:avLst/>
              <a:gdLst/>
              <a:ahLst/>
              <a:cxnLst/>
              <a:rect l="l" t="t" r="r" b="b"/>
              <a:pathLst>
                <a:path w="784011" h="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F5AF19"/>
            </a:solidFill>
          </p:spPr>
          <p:txBody>
            <a:bodyPr/>
            <a:lstStyle/>
            <a:p>
              <a:endParaRPr lang="en-US"/>
            </a:p>
          </p:txBody>
        </p:sp>
        <p:sp>
          <p:nvSpPr>
            <p:cNvPr id="17" name="TextBox 1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sp>
        <p:nvSpPr>
          <p:cNvPr id="24" name="Freeform 24"/>
          <p:cNvSpPr/>
          <p:nvPr/>
        </p:nvSpPr>
        <p:spPr>
          <a:xfrm>
            <a:off x="4038600" y="1089349"/>
            <a:ext cx="1014868" cy="1234906"/>
          </a:xfrm>
          <a:custGeom>
            <a:avLst/>
            <a:gdLst/>
            <a:ahLst/>
            <a:cxnLst/>
            <a:rect l="l" t="t" r="r" b="b"/>
            <a:pathLst>
              <a:path w="1014868" h="1234906">
                <a:moveTo>
                  <a:pt x="0" y="0"/>
                </a:moveTo>
                <a:lnTo>
                  <a:pt x="1014869" y="0"/>
                </a:lnTo>
                <a:lnTo>
                  <a:pt x="1014869" y="1234906"/>
                </a:lnTo>
                <a:lnTo>
                  <a:pt x="0" y="12349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6" name="TextBox 26"/>
          <p:cNvSpPr txBox="1"/>
          <p:nvPr/>
        </p:nvSpPr>
        <p:spPr>
          <a:xfrm>
            <a:off x="7045361" y="2603157"/>
            <a:ext cx="4436017" cy="973871"/>
          </a:xfrm>
          <a:prstGeom prst="rect">
            <a:avLst/>
          </a:prstGeom>
        </p:spPr>
        <p:txBody>
          <a:bodyPr lIns="0" tIns="0" rIns="0" bIns="0" rtlCol="0" anchor="t">
            <a:spAutoFit/>
          </a:bodyPr>
          <a:lstStyle/>
          <a:p>
            <a:pPr algn="just">
              <a:lnSpc>
                <a:spcPts val="7637"/>
              </a:lnSpc>
              <a:spcBef>
                <a:spcPct val="0"/>
              </a:spcBef>
            </a:pPr>
            <a:r>
              <a:rPr lang="en-US" sz="5455">
                <a:solidFill>
                  <a:srgbClr val="FFFFFF"/>
                </a:solidFill>
                <a:latin typeface="Poppins Medium"/>
              </a:rPr>
              <a:t>Our Vision</a:t>
            </a:r>
          </a:p>
        </p:txBody>
      </p:sp>
      <p:sp>
        <p:nvSpPr>
          <p:cNvPr id="28" name="TextBox 28"/>
          <p:cNvSpPr txBox="1"/>
          <p:nvPr/>
        </p:nvSpPr>
        <p:spPr>
          <a:xfrm>
            <a:off x="4885792" y="3165761"/>
            <a:ext cx="12640208" cy="5539978"/>
          </a:xfrm>
          <a:prstGeom prst="rect">
            <a:avLst/>
          </a:prstGeom>
        </p:spPr>
        <p:txBody>
          <a:bodyPr wrap="square" lIns="0" tIns="0" rIns="0" bIns="0" rtlCol="0" anchor="t">
            <a:spAutoFit/>
          </a:bodyPr>
          <a:lstStyle/>
          <a:p>
            <a:pPr marL="571500" indent="-571500">
              <a:buFont typeface="Wingdings" panose="05000000000000000000" pitchFamily="2" charset="2"/>
              <a:buChar char="Ø"/>
            </a:pPr>
            <a:r>
              <a:rPr lang="en-US" sz="4000" dirty="0">
                <a:latin typeface="Poppins Medium" panose="00000600000000000000" pitchFamily="2" charset="0"/>
                <a:cs typeface="Poppins Medium" panose="00000600000000000000" pitchFamily="2" charset="0"/>
              </a:rPr>
              <a:t>Welcome to Medi-Aid! We're here to make healthcare simple and convenient for you. With our platform, you can easily book appointments, consult with doctors online, and get your medications delivered to your door. Our goal is to provide you with the care you need, when you need it, all from the comfort of your own home. Let's make managing your health easy together!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559591" y="1580478"/>
            <a:ext cx="7119183" cy="7119183"/>
            <a:chOff x="0" y="0"/>
            <a:chExt cx="812800" cy="812800"/>
          </a:xfrm>
        </p:grpSpPr>
        <p:sp>
          <p:nvSpPr>
            <p:cNvPr id="3" name="Freeform 3"/>
            <p:cNvSpPr/>
            <p:nvPr/>
          </p:nvSpPr>
          <p:spPr>
            <a:xfrm>
              <a:off x="18919" y="18919"/>
              <a:ext cx="774963" cy="774963"/>
            </a:xfrm>
            <a:custGeom>
              <a:avLst/>
              <a:gdLst/>
              <a:ahLst/>
              <a:cxnLst/>
              <a:rect l="l" t="t" r="r" b="b"/>
              <a:pathLst>
                <a:path w="774963" h="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D6801C"/>
            </a:solidFill>
          </p:spPr>
          <p:txBody>
            <a:bodyPr/>
            <a:lstStyle/>
            <a:p>
              <a:endParaRPr lang="en-US"/>
            </a:p>
          </p:txBody>
        </p:sp>
        <p:sp>
          <p:nvSpPr>
            <p:cNvPr id="4" name="TextBox 4"/>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342076" y="747014"/>
            <a:ext cx="2684152" cy="2684152"/>
            <a:chOff x="0" y="0"/>
            <a:chExt cx="812800" cy="812800"/>
          </a:xfrm>
        </p:grpSpPr>
        <p:sp>
          <p:nvSpPr>
            <p:cNvPr id="6" name="Freeform 6"/>
            <p:cNvSpPr/>
            <p:nvPr/>
          </p:nvSpPr>
          <p:spPr>
            <a:xfrm>
              <a:off x="15531" y="15531"/>
              <a:ext cx="781737" cy="781737"/>
            </a:xfrm>
            <a:custGeom>
              <a:avLst/>
              <a:gdLst/>
              <a:ahLst/>
              <a:cxnLst/>
              <a:rect l="l" t="t" r="r" b="b"/>
              <a:pathLst>
                <a:path w="781737" h="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F5AF19"/>
            </a:solidFill>
          </p:spPr>
          <p:txBody>
            <a:bodyPr/>
            <a:lstStyle/>
            <a:p>
              <a:endParaRPr lang="en-US"/>
            </a:p>
          </p:txBody>
        </p:sp>
        <p:sp>
          <p:nvSpPr>
            <p:cNvPr id="7" name="TextBox 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835684" y="6321154"/>
            <a:ext cx="1466412" cy="1466412"/>
            <a:chOff x="0" y="0"/>
            <a:chExt cx="812800" cy="812800"/>
          </a:xfrm>
        </p:grpSpPr>
        <p:sp>
          <p:nvSpPr>
            <p:cNvPr id="9" name="Freeform 9"/>
            <p:cNvSpPr/>
            <p:nvPr/>
          </p:nvSpPr>
          <p:spPr>
            <a:xfrm>
              <a:off x="21728" y="21728"/>
              <a:ext cx="769344" cy="769344"/>
            </a:xfrm>
            <a:custGeom>
              <a:avLst/>
              <a:gdLst/>
              <a:ahLst/>
              <a:cxnLst/>
              <a:rect l="l" t="t" r="r" b="b"/>
              <a:pathLst>
                <a:path w="769344" h="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F5AF19"/>
            </a:solidFill>
          </p:spPr>
          <p:txBody>
            <a:bodyPr/>
            <a:lstStyle/>
            <a:p>
              <a:endParaRPr lang="en-US"/>
            </a:p>
          </p:txBody>
        </p:sp>
        <p:sp>
          <p:nvSpPr>
            <p:cNvPr id="10" name="TextBox 10"/>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535753" y="1181641"/>
            <a:ext cx="13583489" cy="1142614"/>
            <a:chOff x="0" y="0"/>
            <a:chExt cx="3049338" cy="256504"/>
          </a:xfrm>
        </p:grpSpPr>
        <p:sp>
          <p:nvSpPr>
            <p:cNvPr id="12" name="Freeform 12"/>
            <p:cNvSpPr/>
            <p:nvPr/>
          </p:nvSpPr>
          <p:spPr>
            <a:xfrm>
              <a:off x="0" y="0"/>
              <a:ext cx="3049338" cy="256504"/>
            </a:xfrm>
            <a:custGeom>
              <a:avLst/>
              <a:gdLst/>
              <a:ahLst/>
              <a:cxnLst/>
              <a:rect l="l" t="t" r="r" b="b"/>
              <a:pathLst>
                <a:path w="3049338" h="256504">
                  <a:moveTo>
                    <a:pt x="0" y="0"/>
                  </a:moveTo>
                  <a:lnTo>
                    <a:pt x="3049338" y="0"/>
                  </a:lnTo>
                  <a:lnTo>
                    <a:pt x="3049338" y="256504"/>
                  </a:lnTo>
                  <a:lnTo>
                    <a:pt x="0" y="256504"/>
                  </a:lnTo>
                  <a:close/>
                </a:path>
              </a:pathLst>
            </a:custGeom>
            <a:solidFill>
              <a:srgbClr val="D6801C"/>
            </a:solidFill>
          </p:spPr>
          <p:txBody>
            <a:bodyPr/>
            <a:lstStyle/>
            <a:p>
              <a:endParaRPr lang="en-US"/>
            </a:p>
          </p:txBody>
        </p:sp>
        <p:sp>
          <p:nvSpPr>
            <p:cNvPr id="13" name="TextBox 13"/>
            <p:cNvSpPr txBox="1"/>
            <p:nvPr/>
          </p:nvSpPr>
          <p:spPr>
            <a:xfrm>
              <a:off x="0" y="-57150"/>
              <a:ext cx="3049338" cy="313654"/>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5687459" y="1018729"/>
            <a:ext cx="11280075" cy="1254895"/>
          </a:xfrm>
          <a:prstGeom prst="rect">
            <a:avLst/>
          </a:prstGeom>
        </p:spPr>
        <p:txBody>
          <a:bodyPr lIns="0" tIns="0" rIns="0" bIns="0" rtlCol="0" anchor="t">
            <a:spAutoFit/>
          </a:bodyPr>
          <a:lstStyle/>
          <a:p>
            <a:pPr>
              <a:lnSpc>
                <a:spcPts val="10134"/>
              </a:lnSpc>
              <a:spcBef>
                <a:spcPct val="0"/>
              </a:spcBef>
            </a:pPr>
            <a:r>
              <a:rPr lang="en-US" sz="8000" b="1" dirty="0">
                <a:solidFill>
                  <a:schemeClr val="bg1"/>
                </a:solidFill>
              </a:rPr>
              <a:t>Objective</a:t>
            </a:r>
            <a:endParaRPr lang="en-US" sz="7238" dirty="0">
              <a:solidFill>
                <a:schemeClr val="bg1"/>
              </a:solidFill>
              <a:latin typeface="Poppins Ultra-Bold"/>
            </a:endParaRPr>
          </a:p>
        </p:txBody>
      </p:sp>
      <p:grpSp>
        <p:nvGrpSpPr>
          <p:cNvPr id="15" name="Group 15"/>
          <p:cNvGrpSpPr/>
          <p:nvPr/>
        </p:nvGrpSpPr>
        <p:grpSpPr>
          <a:xfrm>
            <a:off x="3429000" y="646194"/>
            <a:ext cx="2135106" cy="2135106"/>
            <a:chOff x="14395" y="14395"/>
            <a:chExt cx="784011" cy="784011"/>
          </a:xfrm>
        </p:grpSpPr>
        <p:sp>
          <p:nvSpPr>
            <p:cNvPr id="16" name="Freeform 16"/>
            <p:cNvSpPr/>
            <p:nvPr/>
          </p:nvSpPr>
          <p:spPr>
            <a:xfrm>
              <a:off x="14395" y="14395"/>
              <a:ext cx="784011" cy="784011"/>
            </a:xfrm>
            <a:custGeom>
              <a:avLst/>
              <a:gdLst/>
              <a:ahLst/>
              <a:cxnLst/>
              <a:rect l="l" t="t" r="r" b="b"/>
              <a:pathLst>
                <a:path w="784011" h="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F5AF19"/>
            </a:solidFill>
          </p:spPr>
          <p:txBody>
            <a:bodyPr/>
            <a:lstStyle/>
            <a:p>
              <a:endParaRPr lang="en-US"/>
            </a:p>
          </p:txBody>
        </p:sp>
        <p:sp>
          <p:nvSpPr>
            <p:cNvPr id="17" name="TextBox 1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sp>
        <p:nvSpPr>
          <p:cNvPr id="24" name="Freeform 24"/>
          <p:cNvSpPr/>
          <p:nvPr/>
        </p:nvSpPr>
        <p:spPr>
          <a:xfrm>
            <a:off x="4038600" y="1089349"/>
            <a:ext cx="1014868" cy="1234906"/>
          </a:xfrm>
          <a:custGeom>
            <a:avLst/>
            <a:gdLst/>
            <a:ahLst/>
            <a:cxnLst/>
            <a:rect l="l" t="t" r="r" b="b"/>
            <a:pathLst>
              <a:path w="1014868" h="1234906">
                <a:moveTo>
                  <a:pt x="0" y="0"/>
                </a:moveTo>
                <a:lnTo>
                  <a:pt x="1014869" y="0"/>
                </a:lnTo>
                <a:lnTo>
                  <a:pt x="1014869" y="1234906"/>
                </a:lnTo>
                <a:lnTo>
                  <a:pt x="0" y="12349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6" name="TextBox 26"/>
          <p:cNvSpPr txBox="1"/>
          <p:nvPr/>
        </p:nvSpPr>
        <p:spPr>
          <a:xfrm>
            <a:off x="7045361" y="2603157"/>
            <a:ext cx="4436017" cy="973871"/>
          </a:xfrm>
          <a:prstGeom prst="rect">
            <a:avLst/>
          </a:prstGeom>
        </p:spPr>
        <p:txBody>
          <a:bodyPr lIns="0" tIns="0" rIns="0" bIns="0" rtlCol="0" anchor="t">
            <a:spAutoFit/>
          </a:bodyPr>
          <a:lstStyle/>
          <a:p>
            <a:pPr algn="just">
              <a:lnSpc>
                <a:spcPts val="7637"/>
              </a:lnSpc>
              <a:spcBef>
                <a:spcPct val="0"/>
              </a:spcBef>
            </a:pPr>
            <a:r>
              <a:rPr lang="en-US" sz="5455">
                <a:solidFill>
                  <a:srgbClr val="FFFFFF"/>
                </a:solidFill>
                <a:latin typeface="Poppins Medium"/>
              </a:rPr>
              <a:t>Our Vision</a:t>
            </a:r>
          </a:p>
        </p:txBody>
      </p:sp>
      <p:sp>
        <p:nvSpPr>
          <p:cNvPr id="28" name="TextBox 28"/>
          <p:cNvSpPr txBox="1"/>
          <p:nvPr/>
        </p:nvSpPr>
        <p:spPr>
          <a:xfrm>
            <a:off x="4885792" y="3165761"/>
            <a:ext cx="12081741" cy="3693319"/>
          </a:xfrm>
          <a:prstGeom prst="rect">
            <a:avLst/>
          </a:prstGeom>
        </p:spPr>
        <p:txBody>
          <a:bodyPr wrap="square" lIns="0" tIns="0" rIns="0" bIns="0" rtlCol="0" anchor="t">
            <a:spAutoFit/>
          </a:bodyPr>
          <a:lstStyle/>
          <a:p>
            <a:pPr marL="571500" indent="-571500">
              <a:buFont typeface="Wingdings" panose="05000000000000000000" pitchFamily="2" charset="2"/>
              <a:buChar char="Ø"/>
            </a:pPr>
            <a:r>
              <a:rPr lang="en-US" sz="4000" dirty="0"/>
              <a:t>To provide a user-friendly platform for seamless healthcare access, including doctor appointments, telemedicine services, medicine delivery, and patient registration.</a:t>
            </a:r>
          </a:p>
          <a:p>
            <a:pPr marL="571500" indent="-571500">
              <a:buFont typeface="Wingdings" panose="05000000000000000000" pitchFamily="2" charset="2"/>
              <a:buChar char="Ø"/>
            </a:pPr>
            <a:r>
              <a:rPr lang="en-US" sz="4000" dirty="0"/>
              <a:t>Highlight the goal of improving accessibility and convenience in healthcare services.</a:t>
            </a:r>
          </a:p>
        </p:txBody>
      </p:sp>
    </p:spTree>
    <p:extLst>
      <p:ext uri="{BB962C8B-B14F-4D97-AF65-F5344CB8AC3E}">
        <p14:creationId xmlns:p14="http://schemas.microsoft.com/office/powerpoint/2010/main" val="18499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131217" y="1580478"/>
            <a:ext cx="7119183" cy="7119183"/>
            <a:chOff x="0" y="0"/>
            <a:chExt cx="812800" cy="812800"/>
          </a:xfrm>
        </p:grpSpPr>
        <p:sp>
          <p:nvSpPr>
            <p:cNvPr id="3" name="Freeform 3"/>
            <p:cNvSpPr/>
            <p:nvPr/>
          </p:nvSpPr>
          <p:spPr>
            <a:xfrm>
              <a:off x="18919" y="18919"/>
              <a:ext cx="774963" cy="774963"/>
            </a:xfrm>
            <a:custGeom>
              <a:avLst/>
              <a:gdLst/>
              <a:ahLst/>
              <a:cxnLst/>
              <a:rect l="l" t="t" r="r" b="b"/>
              <a:pathLst>
                <a:path w="774963" h="774963">
                  <a:moveTo>
                    <a:pt x="419777" y="13377"/>
                  </a:moveTo>
                  <a:lnTo>
                    <a:pt x="761585" y="355185"/>
                  </a:lnTo>
                  <a:cubicBezTo>
                    <a:pt x="770150" y="363750"/>
                    <a:pt x="774962" y="375368"/>
                    <a:pt x="774962" y="387481"/>
                  </a:cubicBezTo>
                  <a:cubicBezTo>
                    <a:pt x="774962" y="399594"/>
                    <a:pt x="770150" y="411212"/>
                    <a:pt x="761585" y="419777"/>
                  </a:cubicBezTo>
                  <a:lnTo>
                    <a:pt x="419777" y="761585"/>
                  </a:lnTo>
                  <a:cubicBezTo>
                    <a:pt x="411212" y="770150"/>
                    <a:pt x="399594" y="774962"/>
                    <a:pt x="387481" y="774962"/>
                  </a:cubicBezTo>
                  <a:cubicBezTo>
                    <a:pt x="375368" y="774962"/>
                    <a:pt x="363750" y="770150"/>
                    <a:pt x="355185" y="761585"/>
                  </a:cubicBezTo>
                  <a:lnTo>
                    <a:pt x="13377" y="419777"/>
                  </a:lnTo>
                  <a:cubicBezTo>
                    <a:pt x="4812" y="411212"/>
                    <a:pt x="0" y="399594"/>
                    <a:pt x="0" y="387481"/>
                  </a:cubicBezTo>
                  <a:cubicBezTo>
                    <a:pt x="0" y="375368"/>
                    <a:pt x="4812" y="363750"/>
                    <a:pt x="13377" y="355185"/>
                  </a:cubicBezTo>
                  <a:lnTo>
                    <a:pt x="355185" y="13377"/>
                  </a:lnTo>
                  <a:cubicBezTo>
                    <a:pt x="363750" y="4812"/>
                    <a:pt x="375368" y="0"/>
                    <a:pt x="387481" y="0"/>
                  </a:cubicBezTo>
                  <a:cubicBezTo>
                    <a:pt x="399594" y="0"/>
                    <a:pt x="411212" y="4812"/>
                    <a:pt x="419777" y="13377"/>
                  </a:cubicBezTo>
                  <a:close/>
                </a:path>
              </a:pathLst>
            </a:custGeom>
            <a:solidFill>
              <a:srgbClr val="D6801C"/>
            </a:solidFill>
          </p:spPr>
          <p:txBody>
            <a:bodyPr/>
            <a:lstStyle/>
            <a:p>
              <a:endParaRPr lang="en-US"/>
            </a:p>
          </p:txBody>
        </p:sp>
        <p:sp>
          <p:nvSpPr>
            <p:cNvPr id="4" name="TextBox 4"/>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348732" y="747014"/>
            <a:ext cx="2684152" cy="2684152"/>
            <a:chOff x="0" y="0"/>
            <a:chExt cx="812800" cy="812800"/>
          </a:xfrm>
        </p:grpSpPr>
        <p:sp>
          <p:nvSpPr>
            <p:cNvPr id="6" name="Freeform 6"/>
            <p:cNvSpPr/>
            <p:nvPr/>
          </p:nvSpPr>
          <p:spPr>
            <a:xfrm>
              <a:off x="15531" y="15531"/>
              <a:ext cx="781737" cy="781737"/>
            </a:xfrm>
            <a:custGeom>
              <a:avLst/>
              <a:gdLst/>
              <a:ahLst/>
              <a:cxnLst/>
              <a:rect l="l" t="t" r="r" b="b"/>
              <a:pathLst>
                <a:path w="781737" h="781737">
                  <a:moveTo>
                    <a:pt x="417383" y="10983"/>
                  </a:moveTo>
                  <a:lnTo>
                    <a:pt x="770755" y="364355"/>
                  </a:lnTo>
                  <a:cubicBezTo>
                    <a:pt x="777787" y="371387"/>
                    <a:pt x="781738" y="380924"/>
                    <a:pt x="781738" y="390869"/>
                  </a:cubicBezTo>
                  <a:cubicBezTo>
                    <a:pt x="781738" y="400814"/>
                    <a:pt x="777787" y="410351"/>
                    <a:pt x="770755" y="417383"/>
                  </a:cubicBezTo>
                  <a:lnTo>
                    <a:pt x="417383" y="770755"/>
                  </a:lnTo>
                  <a:cubicBezTo>
                    <a:pt x="410351" y="777787"/>
                    <a:pt x="400814" y="781738"/>
                    <a:pt x="390869" y="781738"/>
                  </a:cubicBezTo>
                  <a:cubicBezTo>
                    <a:pt x="380924" y="781738"/>
                    <a:pt x="371387" y="777787"/>
                    <a:pt x="364355" y="770755"/>
                  </a:cubicBezTo>
                  <a:lnTo>
                    <a:pt x="10983" y="417383"/>
                  </a:lnTo>
                  <a:cubicBezTo>
                    <a:pt x="3951" y="410351"/>
                    <a:pt x="0" y="400814"/>
                    <a:pt x="0" y="390869"/>
                  </a:cubicBezTo>
                  <a:cubicBezTo>
                    <a:pt x="0" y="380924"/>
                    <a:pt x="3951" y="371387"/>
                    <a:pt x="10983" y="364355"/>
                  </a:cubicBezTo>
                  <a:lnTo>
                    <a:pt x="364355" y="10983"/>
                  </a:lnTo>
                  <a:cubicBezTo>
                    <a:pt x="371387" y="3951"/>
                    <a:pt x="380924" y="0"/>
                    <a:pt x="390869" y="0"/>
                  </a:cubicBezTo>
                  <a:cubicBezTo>
                    <a:pt x="400814" y="0"/>
                    <a:pt x="410351" y="3951"/>
                    <a:pt x="417383" y="10983"/>
                  </a:cubicBezTo>
                  <a:close/>
                </a:path>
              </a:pathLst>
            </a:custGeom>
            <a:solidFill>
              <a:srgbClr val="F5AF19"/>
            </a:solidFill>
          </p:spPr>
          <p:txBody>
            <a:bodyPr/>
            <a:lstStyle/>
            <a:p>
              <a:endParaRPr lang="en-US"/>
            </a:p>
          </p:txBody>
        </p:sp>
        <p:sp>
          <p:nvSpPr>
            <p:cNvPr id="7" name="TextBox 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0526492" y="6321154"/>
            <a:ext cx="1466412" cy="1466412"/>
            <a:chOff x="0" y="0"/>
            <a:chExt cx="812800" cy="812800"/>
          </a:xfrm>
        </p:grpSpPr>
        <p:sp>
          <p:nvSpPr>
            <p:cNvPr id="9" name="Freeform 9"/>
            <p:cNvSpPr/>
            <p:nvPr/>
          </p:nvSpPr>
          <p:spPr>
            <a:xfrm>
              <a:off x="21728" y="21728"/>
              <a:ext cx="769344" cy="769344"/>
            </a:xfrm>
            <a:custGeom>
              <a:avLst/>
              <a:gdLst/>
              <a:ahLst/>
              <a:cxnLst/>
              <a:rect l="l" t="t" r="r" b="b"/>
              <a:pathLst>
                <a:path w="769344" h="769344">
                  <a:moveTo>
                    <a:pt x="433203" y="26803"/>
                  </a:moveTo>
                  <a:lnTo>
                    <a:pt x="742541" y="336141"/>
                  </a:lnTo>
                  <a:cubicBezTo>
                    <a:pt x="769344" y="362944"/>
                    <a:pt x="769344" y="406400"/>
                    <a:pt x="742541" y="433203"/>
                  </a:cubicBezTo>
                  <a:lnTo>
                    <a:pt x="433203" y="742541"/>
                  </a:lnTo>
                  <a:cubicBezTo>
                    <a:pt x="406400" y="769344"/>
                    <a:pt x="362944" y="769344"/>
                    <a:pt x="336141" y="742541"/>
                  </a:cubicBezTo>
                  <a:lnTo>
                    <a:pt x="26803" y="433203"/>
                  </a:lnTo>
                  <a:cubicBezTo>
                    <a:pt x="0" y="406400"/>
                    <a:pt x="0" y="362944"/>
                    <a:pt x="26803" y="336141"/>
                  </a:cubicBezTo>
                  <a:lnTo>
                    <a:pt x="336141" y="26803"/>
                  </a:lnTo>
                  <a:cubicBezTo>
                    <a:pt x="362944" y="0"/>
                    <a:pt x="406400" y="0"/>
                    <a:pt x="433203" y="26803"/>
                  </a:cubicBezTo>
                  <a:close/>
                </a:path>
              </a:pathLst>
            </a:custGeom>
            <a:solidFill>
              <a:srgbClr val="F5AF19"/>
            </a:solidFill>
          </p:spPr>
          <p:txBody>
            <a:bodyPr/>
            <a:lstStyle/>
            <a:p>
              <a:endParaRPr lang="en-US"/>
            </a:p>
          </p:txBody>
        </p:sp>
        <p:sp>
          <p:nvSpPr>
            <p:cNvPr id="10" name="TextBox 10"/>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457200" y="1181641"/>
            <a:ext cx="13583489" cy="1142614"/>
            <a:chOff x="0" y="0"/>
            <a:chExt cx="3049338" cy="256504"/>
          </a:xfrm>
        </p:grpSpPr>
        <p:sp>
          <p:nvSpPr>
            <p:cNvPr id="12" name="Freeform 12"/>
            <p:cNvSpPr/>
            <p:nvPr/>
          </p:nvSpPr>
          <p:spPr>
            <a:xfrm>
              <a:off x="0" y="0"/>
              <a:ext cx="3049338" cy="256504"/>
            </a:xfrm>
            <a:custGeom>
              <a:avLst/>
              <a:gdLst/>
              <a:ahLst/>
              <a:cxnLst/>
              <a:rect l="l" t="t" r="r" b="b"/>
              <a:pathLst>
                <a:path w="3049338" h="256504">
                  <a:moveTo>
                    <a:pt x="0" y="0"/>
                  </a:moveTo>
                  <a:lnTo>
                    <a:pt x="3049338" y="0"/>
                  </a:lnTo>
                  <a:lnTo>
                    <a:pt x="3049338" y="256504"/>
                  </a:lnTo>
                  <a:lnTo>
                    <a:pt x="0" y="256504"/>
                  </a:lnTo>
                  <a:close/>
                </a:path>
              </a:pathLst>
            </a:custGeom>
            <a:solidFill>
              <a:srgbClr val="D6801C"/>
            </a:solidFill>
          </p:spPr>
          <p:txBody>
            <a:bodyPr/>
            <a:lstStyle/>
            <a:p>
              <a:endParaRPr lang="en-US"/>
            </a:p>
          </p:txBody>
        </p:sp>
        <p:sp>
          <p:nvSpPr>
            <p:cNvPr id="13" name="TextBox 13"/>
            <p:cNvSpPr txBox="1"/>
            <p:nvPr/>
          </p:nvSpPr>
          <p:spPr>
            <a:xfrm>
              <a:off x="0" y="-57150"/>
              <a:ext cx="3049338" cy="313654"/>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191659" y="1018729"/>
            <a:ext cx="12536310" cy="1205266"/>
          </a:xfrm>
          <a:prstGeom prst="rect">
            <a:avLst/>
          </a:prstGeom>
        </p:spPr>
        <p:txBody>
          <a:bodyPr wrap="square" lIns="0" tIns="0" rIns="0" bIns="0" rtlCol="0" anchor="t">
            <a:spAutoFit/>
          </a:bodyPr>
          <a:lstStyle/>
          <a:p>
            <a:pPr>
              <a:lnSpc>
                <a:spcPts val="10134"/>
              </a:lnSpc>
              <a:spcBef>
                <a:spcPct val="0"/>
              </a:spcBef>
            </a:pPr>
            <a:r>
              <a:rPr lang="en-US" sz="6600" b="1" dirty="0">
                <a:solidFill>
                  <a:schemeClr val="bg1"/>
                </a:solidFill>
              </a:rPr>
              <a:t>Existing Solution in Market/Web</a:t>
            </a:r>
            <a:endParaRPr lang="en-US" sz="6600" dirty="0">
              <a:solidFill>
                <a:schemeClr val="bg1"/>
              </a:solidFill>
              <a:latin typeface="Poppins Ultra-Bold"/>
            </a:endParaRPr>
          </a:p>
        </p:txBody>
      </p:sp>
      <p:grpSp>
        <p:nvGrpSpPr>
          <p:cNvPr id="15" name="Group 15"/>
          <p:cNvGrpSpPr/>
          <p:nvPr/>
        </p:nvGrpSpPr>
        <p:grpSpPr>
          <a:xfrm>
            <a:off x="-1066800" y="646194"/>
            <a:ext cx="2135106" cy="2135106"/>
            <a:chOff x="14395" y="14395"/>
            <a:chExt cx="784011" cy="784011"/>
          </a:xfrm>
        </p:grpSpPr>
        <p:sp>
          <p:nvSpPr>
            <p:cNvPr id="16" name="Freeform 16"/>
            <p:cNvSpPr/>
            <p:nvPr/>
          </p:nvSpPr>
          <p:spPr>
            <a:xfrm>
              <a:off x="14395" y="14395"/>
              <a:ext cx="784011" cy="784011"/>
            </a:xfrm>
            <a:custGeom>
              <a:avLst/>
              <a:gdLst/>
              <a:ahLst/>
              <a:cxnLst/>
              <a:rect l="l" t="t" r="r" b="b"/>
              <a:pathLst>
                <a:path w="784011" h="784011">
                  <a:moveTo>
                    <a:pt x="424156" y="17756"/>
                  </a:moveTo>
                  <a:lnTo>
                    <a:pt x="766254" y="359854"/>
                  </a:lnTo>
                  <a:cubicBezTo>
                    <a:pt x="784010" y="377610"/>
                    <a:pt x="784010" y="406400"/>
                    <a:pt x="766254" y="424156"/>
                  </a:cubicBezTo>
                  <a:lnTo>
                    <a:pt x="424156" y="766254"/>
                  </a:lnTo>
                  <a:cubicBezTo>
                    <a:pt x="406400" y="784010"/>
                    <a:pt x="377610" y="784010"/>
                    <a:pt x="359854" y="766254"/>
                  </a:cubicBezTo>
                  <a:lnTo>
                    <a:pt x="17756" y="424156"/>
                  </a:lnTo>
                  <a:cubicBezTo>
                    <a:pt x="0" y="406400"/>
                    <a:pt x="0" y="377610"/>
                    <a:pt x="17756" y="359854"/>
                  </a:cubicBezTo>
                  <a:lnTo>
                    <a:pt x="359854" y="17756"/>
                  </a:lnTo>
                  <a:cubicBezTo>
                    <a:pt x="377610" y="0"/>
                    <a:pt x="406400" y="0"/>
                    <a:pt x="424156" y="17756"/>
                  </a:cubicBezTo>
                  <a:close/>
                </a:path>
              </a:pathLst>
            </a:custGeom>
            <a:solidFill>
              <a:srgbClr val="F5AF19"/>
            </a:solidFill>
          </p:spPr>
          <p:txBody>
            <a:bodyPr/>
            <a:lstStyle/>
            <a:p>
              <a:endParaRPr lang="en-US"/>
            </a:p>
          </p:txBody>
        </p:sp>
        <p:sp>
          <p:nvSpPr>
            <p:cNvPr id="17" name="TextBox 17"/>
            <p:cNvSpPr txBox="1"/>
            <p:nvPr/>
          </p:nvSpPr>
          <p:spPr>
            <a:xfrm>
              <a:off x="139700" y="82550"/>
              <a:ext cx="533400" cy="590550"/>
            </a:xfrm>
            <a:prstGeom prst="rect">
              <a:avLst/>
            </a:prstGeom>
          </p:spPr>
          <p:txBody>
            <a:bodyPr lIns="50800" tIns="50800" rIns="50800" bIns="50800" rtlCol="0" anchor="ctr"/>
            <a:lstStyle/>
            <a:p>
              <a:pPr algn="ctr">
                <a:lnSpc>
                  <a:spcPts val="2659"/>
                </a:lnSpc>
                <a:spcBef>
                  <a:spcPct val="0"/>
                </a:spcBef>
              </a:pPr>
              <a:endParaRPr/>
            </a:p>
          </p:txBody>
        </p:sp>
      </p:grpSp>
      <p:sp>
        <p:nvSpPr>
          <p:cNvPr id="26" name="TextBox 26"/>
          <p:cNvSpPr txBox="1"/>
          <p:nvPr/>
        </p:nvSpPr>
        <p:spPr>
          <a:xfrm>
            <a:off x="7045361" y="2603157"/>
            <a:ext cx="4436017" cy="973871"/>
          </a:xfrm>
          <a:prstGeom prst="rect">
            <a:avLst/>
          </a:prstGeom>
        </p:spPr>
        <p:txBody>
          <a:bodyPr lIns="0" tIns="0" rIns="0" bIns="0" rtlCol="0" anchor="t">
            <a:spAutoFit/>
          </a:bodyPr>
          <a:lstStyle/>
          <a:p>
            <a:pPr algn="just">
              <a:lnSpc>
                <a:spcPts val="7637"/>
              </a:lnSpc>
              <a:spcBef>
                <a:spcPct val="0"/>
              </a:spcBef>
            </a:pPr>
            <a:r>
              <a:rPr lang="en-US" sz="5455">
                <a:solidFill>
                  <a:srgbClr val="FFFFFF"/>
                </a:solidFill>
                <a:latin typeface="Poppins Medium"/>
              </a:rPr>
              <a:t>Our Vision</a:t>
            </a:r>
          </a:p>
        </p:txBody>
      </p:sp>
      <p:sp>
        <p:nvSpPr>
          <p:cNvPr id="28" name="TextBox 28"/>
          <p:cNvSpPr txBox="1"/>
          <p:nvPr/>
        </p:nvSpPr>
        <p:spPr>
          <a:xfrm>
            <a:off x="389992" y="3165761"/>
            <a:ext cx="14392808" cy="4739759"/>
          </a:xfrm>
          <a:prstGeom prst="rect">
            <a:avLst/>
          </a:prstGeom>
        </p:spPr>
        <p:txBody>
          <a:bodyPr wrap="square" lIns="0" tIns="0" rIns="0" bIns="0" rtlCol="0" anchor="t">
            <a:spAutoFit/>
          </a:bodyPr>
          <a:lstStyle/>
          <a:p>
            <a:pPr marL="571500" indent="-571500">
              <a:buFont typeface="Wingdings" panose="05000000000000000000" pitchFamily="2" charset="2"/>
              <a:buChar char="Ø"/>
            </a:pPr>
            <a:r>
              <a:rPr lang="en-US" sz="4400" dirty="0"/>
              <a:t>Discuss current healthcare platforms and their limitations, emphasizing the need for a more integrated solution.</a:t>
            </a:r>
          </a:p>
          <a:p>
            <a:pPr marL="571500" indent="-571500">
              <a:buFont typeface="Wingdings" panose="05000000000000000000" pitchFamily="2" charset="2"/>
              <a:buChar char="Ø"/>
            </a:pPr>
            <a:r>
              <a:rPr lang="en-US" sz="4400" dirty="0"/>
              <a:t>Highlight issues like fragmented services, lack of telemedicine integration, and inconvenience in medicine procurement.</a:t>
            </a:r>
          </a:p>
          <a:p>
            <a:pPr marL="571500" indent="-571500">
              <a:buFont typeface="Wingdings" panose="05000000000000000000" pitchFamily="2" charset="2"/>
              <a:buChar char="Ø"/>
            </a:pPr>
            <a:r>
              <a:rPr lang="en-US" sz="4400" dirty="0"/>
              <a:t>Illustrate how </a:t>
            </a:r>
            <a:r>
              <a:rPr lang="en-US" sz="4400" dirty="0" err="1"/>
              <a:t>MediConnect</a:t>
            </a:r>
            <a:r>
              <a:rPr lang="en-US" sz="4400" dirty="0"/>
              <a:t> aims to address these shortcomings with its comprehensive approach.</a:t>
            </a:r>
          </a:p>
        </p:txBody>
      </p:sp>
    </p:spTree>
    <p:extLst>
      <p:ext uri="{BB962C8B-B14F-4D97-AF65-F5344CB8AC3E}">
        <p14:creationId xmlns:p14="http://schemas.microsoft.com/office/powerpoint/2010/main" val="373241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1204" y="5332016"/>
            <a:ext cx="31303357" cy="7528227"/>
            <a:chOff x="0" y="-38100"/>
            <a:chExt cx="8244505" cy="1982743"/>
          </a:xfrm>
        </p:grpSpPr>
        <p:sp>
          <p:nvSpPr>
            <p:cNvPr id="3" name="Freeform 3"/>
            <p:cNvSpPr/>
            <p:nvPr/>
          </p:nvSpPr>
          <p:spPr>
            <a:xfrm>
              <a:off x="2921798" y="27900"/>
              <a:ext cx="5322707" cy="1916743"/>
            </a:xfrm>
            <a:custGeom>
              <a:avLst/>
              <a:gdLst/>
              <a:ahLst/>
              <a:cxnLst/>
              <a:rect l="l" t="t" r="r" b="b"/>
              <a:pathLst>
                <a:path w="5322707" h="1916743">
                  <a:moveTo>
                    <a:pt x="0" y="0"/>
                  </a:moveTo>
                  <a:lnTo>
                    <a:pt x="5322707" y="0"/>
                  </a:lnTo>
                  <a:lnTo>
                    <a:pt x="5322707" y="1916743"/>
                  </a:lnTo>
                  <a:lnTo>
                    <a:pt x="0" y="1916743"/>
                  </a:lnTo>
                  <a:close/>
                </a:path>
              </a:pathLst>
            </a:custGeom>
            <a:solidFill>
              <a:srgbClr val="D6801C"/>
            </a:solidFill>
          </p:spPr>
          <p:txBody>
            <a:bodyPr/>
            <a:lstStyle/>
            <a:p>
              <a:endParaRPr lang="en-US" dirty="0"/>
            </a:p>
          </p:txBody>
        </p:sp>
        <p:sp>
          <p:nvSpPr>
            <p:cNvPr id="4" name="TextBox 4"/>
            <p:cNvSpPr txBox="1"/>
            <p:nvPr/>
          </p:nvSpPr>
          <p:spPr>
            <a:xfrm>
              <a:off x="0" y="-38100"/>
              <a:ext cx="5322706" cy="195484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41989" y="2910664"/>
            <a:ext cx="3496611" cy="3496611"/>
          </a:xfrm>
          <a:custGeom>
            <a:avLst/>
            <a:gdLst/>
            <a:ahLst/>
            <a:cxnLst/>
            <a:rect l="l" t="t" r="r" b="b"/>
            <a:pathLst>
              <a:path w="3496611" h="3496611">
                <a:moveTo>
                  <a:pt x="0" y="0"/>
                </a:moveTo>
                <a:lnTo>
                  <a:pt x="3496611" y="0"/>
                </a:lnTo>
                <a:lnTo>
                  <a:pt x="3496611" y="3496612"/>
                </a:lnTo>
                <a:lnTo>
                  <a:pt x="0" y="3496612"/>
                </a:lnTo>
                <a:lnTo>
                  <a:pt x="0" y="0"/>
                </a:lnTo>
                <a:close/>
              </a:path>
            </a:pathLst>
          </a:custGeom>
          <a:blipFill>
            <a:blip r:embed="rId2">
              <a:alphaModFix amt="79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931068" y="3241957"/>
            <a:ext cx="2777421" cy="277742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dirty="0"/>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5196777" y="2802974"/>
            <a:ext cx="3496611" cy="3496611"/>
          </a:xfrm>
          <a:custGeom>
            <a:avLst/>
            <a:gdLst/>
            <a:ahLst/>
            <a:cxnLst/>
            <a:rect l="l" t="t" r="r" b="b"/>
            <a:pathLst>
              <a:path w="3496611" h="3496611">
                <a:moveTo>
                  <a:pt x="0" y="0"/>
                </a:moveTo>
                <a:lnTo>
                  <a:pt x="3496612" y="0"/>
                </a:lnTo>
                <a:lnTo>
                  <a:pt x="3496612" y="3496612"/>
                </a:lnTo>
                <a:lnTo>
                  <a:pt x="0" y="3496612"/>
                </a:lnTo>
                <a:lnTo>
                  <a:pt x="0" y="0"/>
                </a:lnTo>
                <a:close/>
              </a:path>
            </a:pathLst>
          </a:custGeom>
          <a:blipFill>
            <a:blip r:embed="rId2">
              <a:alphaModFix amt="79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0" name="Group 10"/>
          <p:cNvGrpSpPr/>
          <p:nvPr/>
        </p:nvGrpSpPr>
        <p:grpSpPr>
          <a:xfrm>
            <a:off x="5526975" y="3241957"/>
            <a:ext cx="2777421" cy="277742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9851565" y="2910664"/>
            <a:ext cx="3496611" cy="3496611"/>
          </a:xfrm>
          <a:custGeom>
            <a:avLst/>
            <a:gdLst/>
            <a:ahLst/>
            <a:cxnLst/>
            <a:rect l="l" t="t" r="r" b="b"/>
            <a:pathLst>
              <a:path w="3496611" h="3496611">
                <a:moveTo>
                  <a:pt x="0" y="0"/>
                </a:moveTo>
                <a:lnTo>
                  <a:pt x="3496611" y="0"/>
                </a:lnTo>
                <a:lnTo>
                  <a:pt x="3496611" y="3496612"/>
                </a:lnTo>
                <a:lnTo>
                  <a:pt x="0" y="3496612"/>
                </a:lnTo>
                <a:lnTo>
                  <a:pt x="0" y="0"/>
                </a:lnTo>
                <a:close/>
              </a:path>
            </a:pathLst>
          </a:custGeom>
          <a:blipFill>
            <a:blip r:embed="rId2">
              <a:alphaModFix amt="79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p:cNvGrpSpPr/>
          <p:nvPr/>
        </p:nvGrpSpPr>
        <p:grpSpPr>
          <a:xfrm>
            <a:off x="10239389" y="3249087"/>
            <a:ext cx="4158764" cy="3720288"/>
            <a:chOff x="-480444" y="-352126"/>
            <a:chExt cx="1217044" cy="1088726"/>
          </a:xfrm>
        </p:grpSpPr>
        <p:sp>
          <p:nvSpPr>
            <p:cNvPr id="15" name="Freeform 15"/>
            <p:cNvSpPr/>
            <p:nvPr/>
          </p:nvSpPr>
          <p:spPr>
            <a:xfrm>
              <a:off x="-480444" y="-352126"/>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dirty="0"/>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3120475" y="1155325"/>
            <a:ext cx="12047050" cy="782074"/>
          </a:xfrm>
          <a:prstGeom prst="rect">
            <a:avLst/>
          </a:prstGeom>
        </p:spPr>
        <p:txBody>
          <a:bodyPr lIns="0" tIns="0" rIns="0" bIns="0" rtlCol="0" anchor="t">
            <a:spAutoFit/>
          </a:bodyPr>
          <a:lstStyle/>
          <a:p>
            <a:pPr algn="ctr">
              <a:lnSpc>
                <a:spcPts val="5719"/>
              </a:lnSpc>
            </a:pPr>
            <a:r>
              <a:rPr lang="en-US" sz="6600" b="1" dirty="0">
                <a:solidFill>
                  <a:schemeClr val="accent6">
                    <a:lumMod val="75000"/>
                  </a:schemeClr>
                </a:solidFill>
              </a:rPr>
              <a:t>Users and Stakeholders</a:t>
            </a:r>
            <a:endParaRPr lang="en-US" sz="6000" dirty="0">
              <a:solidFill>
                <a:schemeClr val="accent6">
                  <a:lumMod val="75000"/>
                </a:schemeClr>
              </a:solidFill>
              <a:latin typeface="Poppins Ultra-Bold"/>
            </a:endParaRPr>
          </a:p>
        </p:txBody>
      </p:sp>
      <p:sp>
        <p:nvSpPr>
          <p:cNvPr id="21" name="TextBox 21"/>
          <p:cNvSpPr txBox="1"/>
          <p:nvPr/>
        </p:nvSpPr>
        <p:spPr>
          <a:xfrm>
            <a:off x="9406562" y="7108254"/>
            <a:ext cx="4285447" cy="511422"/>
          </a:xfrm>
          <a:prstGeom prst="rect">
            <a:avLst/>
          </a:prstGeom>
        </p:spPr>
        <p:txBody>
          <a:bodyPr lIns="0" tIns="0" rIns="0" bIns="0" rtlCol="0" anchor="t">
            <a:spAutoFit/>
          </a:bodyPr>
          <a:lstStyle/>
          <a:p>
            <a:pPr algn="ctr">
              <a:lnSpc>
                <a:spcPts val="1939"/>
              </a:lnSpc>
              <a:spcBef>
                <a:spcPct val="0"/>
              </a:spcBef>
            </a:pPr>
            <a:r>
              <a:rPr lang="en-US" sz="2400" dirty="0">
                <a:solidFill>
                  <a:schemeClr val="bg1"/>
                </a:solidFill>
                <a:latin typeface="Poppins Medium" panose="00000600000000000000" pitchFamily="2" charset="0"/>
                <a:cs typeface="Poppins Medium" panose="00000600000000000000" pitchFamily="2" charset="0"/>
              </a:rPr>
              <a:t>Manage medicine inventory, process orders</a:t>
            </a:r>
          </a:p>
        </p:txBody>
      </p:sp>
      <p:sp>
        <p:nvSpPr>
          <p:cNvPr id="22" name="TextBox 22"/>
          <p:cNvSpPr txBox="1"/>
          <p:nvPr/>
        </p:nvSpPr>
        <p:spPr>
          <a:xfrm>
            <a:off x="10137395" y="6258014"/>
            <a:ext cx="2823783" cy="540982"/>
          </a:xfrm>
          <a:prstGeom prst="rect">
            <a:avLst/>
          </a:prstGeom>
        </p:spPr>
        <p:txBody>
          <a:bodyPr lIns="0" tIns="0" rIns="0" bIns="0" rtlCol="0" anchor="t">
            <a:spAutoFit/>
          </a:bodyPr>
          <a:lstStyle/>
          <a:p>
            <a:pPr algn="ctr">
              <a:lnSpc>
                <a:spcPts val="4494"/>
              </a:lnSpc>
              <a:spcBef>
                <a:spcPct val="0"/>
              </a:spcBef>
            </a:pPr>
            <a:r>
              <a:rPr lang="en-US" sz="3600" b="1" dirty="0">
                <a:solidFill>
                  <a:schemeClr val="bg1"/>
                </a:solidFill>
                <a:latin typeface="Times New Roman" panose="02020603050405020304" pitchFamily="18" charset="0"/>
                <a:cs typeface="Times New Roman" panose="02020603050405020304" pitchFamily="18" charset="0"/>
              </a:rPr>
              <a:t>Pharmacists</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23" name="TextBox 23"/>
          <p:cNvSpPr txBox="1"/>
          <p:nvPr/>
        </p:nvSpPr>
        <p:spPr>
          <a:xfrm>
            <a:off x="4802358" y="7103349"/>
            <a:ext cx="4285447" cy="755079"/>
          </a:xfrm>
          <a:prstGeom prst="rect">
            <a:avLst/>
          </a:prstGeom>
        </p:spPr>
        <p:txBody>
          <a:bodyPr lIns="0" tIns="0" rIns="0" bIns="0" rtlCol="0" anchor="t">
            <a:spAutoFit/>
          </a:bodyPr>
          <a:lstStyle/>
          <a:p>
            <a:pPr algn="ctr">
              <a:lnSpc>
                <a:spcPts val="1939"/>
              </a:lnSpc>
              <a:spcBef>
                <a:spcPct val="0"/>
              </a:spcBef>
            </a:pPr>
            <a:r>
              <a:rPr lang="en-US" sz="2400" dirty="0">
                <a:solidFill>
                  <a:schemeClr val="bg1"/>
                </a:solidFill>
                <a:latin typeface="Poppins Medium" panose="00000600000000000000" pitchFamily="2" charset="0"/>
                <a:cs typeface="Poppins Medium" panose="00000600000000000000" pitchFamily="2" charset="0"/>
              </a:rPr>
              <a:t>Provide consultations, manage appointments, access patient records.</a:t>
            </a:r>
            <a:endParaRPr lang="en-US" sz="2000" dirty="0">
              <a:solidFill>
                <a:schemeClr val="bg1"/>
              </a:solidFill>
              <a:latin typeface="Poppins Medium" panose="00000600000000000000" pitchFamily="2" charset="0"/>
              <a:cs typeface="Poppins Medium" panose="00000600000000000000" pitchFamily="2" charset="0"/>
            </a:endParaRPr>
          </a:p>
        </p:txBody>
      </p:sp>
      <p:sp>
        <p:nvSpPr>
          <p:cNvPr id="24" name="TextBox 24"/>
          <p:cNvSpPr txBox="1"/>
          <p:nvPr/>
        </p:nvSpPr>
        <p:spPr>
          <a:xfrm>
            <a:off x="5480613" y="6271878"/>
            <a:ext cx="2823783" cy="540982"/>
          </a:xfrm>
          <a:prstGeom prst="rect">
            <a:avLst/>
          </a:prstGeom>
        </p:spPr>
        <p:txBody>
          <a:bodyPr lIns="0" tIns="0" rIns="0" bIns="0" rtlCol="0" anchor="t">
            <a:spAutoFit/>
          </a:bodyPr>
          <a:lstStyle/>
          <a:p>
            <a:pPr algn="ctr">
              <a:lnSpc>
                <a:spcPts val="4494"/>
              </a:lnSpc>
              <a:spcBef>
                <a:spcPct val="0"/>
              </a:spcBef>
            </a:pPr>
            <a:r>
              <a:rPr lang="en-US" sz="3600" b="1" dirty="0">
                <a:solidFill>
                  <a:srgbClr val="FFFFFF"/>
                </a:solidFill>
                <a:latin typeface="Times New Roman" panose="02020603050405020304" pitchFamily="18" charset="0"/>
                <a:cs typeface="Times New Roman" panose="02020603050405020304" pitchFamily="18" charset="0"/>
              </a:rPr>
              <a:t>Doctors</a:t>
            </a:r>
          </a:p>
        </p:txBody>
      </p:sp>
      <p:sp>
        <p:nvSpPr>
          <p:cNvPr id="25" name="TextBox 25"/>
          <p:cNvSpPr txBox="1"/>
          <p:nvPr/>
        </p:nvSpPr>
        <p:spPr>
          <a:xfrm>
            <a:off x="64037" y="7121222"/>
            <a:ext cx="4285447" cy="1014252"/>
          </a:xfrm>
          <a:prstGeom prst="rect">
            <a:avLst/>
          </a:prstGeom>
        </p:spPr>
        <p:txBody>
          <a:bodyPr lIns="0" tIns="0" rIns="0" bIns="0" rtlCol="0" anchor="t">
            <a:spAutoFit/>
          </a:bodyPr>
          <a:lstStyle/>
          <a:p>
            <a:pPr algn="ctr">
              <a:lnSpc>
                <a:spcPts val="1939"/>
              </a:lnSpc>
              <a:spcBef>
                <a:spcPct val="0"/>
              </a:spcBef>
            </a:pPr>
            <a:r>
              <a:rPr lang="en-US" sz="2400" dirty="0">
                <a:solidFill>
                  <a:schemeClr val="bg1"/>
                </a:solidFill>
                <a:latin typeface="Poppins Medium" panose="00000600000000000000" pitchFamily="2" charset="0"/>
                <a:cs typeface="Poppins Medium" panose="00000600000000000000" pitchFamily="2" charset="0"/>
              </a:rPr>
              <a:t>Seek medical consultations, book appointments, order medicines</a:t>
            </a:r>
          </a:p>
        </p:txBody>
      </p:sp>
      <p:sp>
        <p:nvSpPr>
          <p:cNvPr id="26" name="TextBox 26"/>
          <p:cNvSpPr txBox="1"/>
          <p:nvPr/>
        </p:nvSpPr>
        <p:spPr>
          <a:xfrm>
            <a:off x="838200" y="6184452"/>
            <a:ext cx="2823783" cy="540982"/>
          </a:xfrm>
          <a:prstGeom prst="rect">
            <a:avLst/>
          </a:prstGeom>
        </p:spPr>
        <p:txBody>
          <a:bodyPr lIns="0" tIns="0" rIns="0" bIns="0" rtlCol="0" anchor="t">
            <a:spAutoFit/>
          </a:bodyPr>
          <a:lstStyle/>
          <a:p>
            <a:pPr algn="ctr">
              <a:lnSpc>
                <a:spcPts val="4494"/>
              </a:lnSpc>
              <a:spcBef>
                <a:spcPct val="0"/>
              </a:spcBef>
            </a:pPr>
            <a:r>
              <a:rPr lang="en-US" sz="3600" b="1" dirty="0">
                <a:solidFill>
                  <a:schemeClr val="bg1"/>
                </a:solidFill>
                <a:latin typeface="Times New Roman" panose="02020603050405020304" pitchFamily="18" charset="0"/>
                <a:cs typeface="Times New Roman" panose="02020603050405020304" pitchFamily="18" charset="0"/>
              </a:rPr>
              <a:t>Patients</a:t>
            </a:r>
            <a:endParaRPr lang="en-US" sz="3210" b="1" dirty="0">
              <a:solidFill>
                <a:schemeClr val="bg1"/>
              </a:solidFill>
              <a:latin typeface="Times New Roman" panose="02020603050405020304" pitchFamily="18" charset="0"/>
              <a:cs typeface="Times New Roman" panose="02020603050405020304" pitchFamily="18" charset="0"/>
            </a:endParaRPr>
          </a:p>
        </p:txBody>
      </p:sp>
      <p:sp>
        <p:nvSpPr>
          <p:cNvPr id="30" name="Freeform 13">
            <a:extLst>
              <a:ext uri="{FF2B5EF4-FFF2-40B4-BE49-F238E27FC236}">
                <a16:creationId xmlns:a16="http://schemas.microsoft.com/office/drawing/2014/main" id="{689C6B40-22F6-7B45-193A-3F4A1A8A888A}"/>
              </a:ext>
            </a:extLst>
          </p:cNvPr>
          <p:cNvSpPr/>
          <p:nvPr/>
        </p:nvSpPr>
        <p:spPr>
          <a:xfrm>
            <a:off x="14120659" y="3072074"/>
            <a:ext cx="3496611" cy="3496611"/>
          </a:xfrm>
          <a:custGeom>
            <a:avLst/>
            <a:gdLst/>
            <a:ahLst/>
            <a:cxnLst/>
            <a:rect l="l" t="t" r="r" b="b"/>
            <a:pathLst>
              <a:path w="3496611" h="3496611">
                <a:moveTo>
                  <a:pt x="0" y="0"/>
                </a:moveTo>
                <a:lnTo>
                  <a:pt x="3496611" y="0"/>
                </a:lnTo>
                <a:lnTo>
                  <a:pt x="3496611" y="3496612"/>
                </a:lnTo>
                <a:lnTo>
                  <a:pt x="0" y="3496612"/>
                </a:lnTo>
                <a:lnTo>
                  <a:pt x="0" y="0"/>
                </a:lnTo>
                <a:close/>
              </a:path>
            </a:pathLst>
          </a:custGeom>
          <a:blipFill>
            <a:blip r:embed="rId2">
              <a:alphaModFix amt="79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1" name="Group 10">
            <a:extLst>
              <a:ext uri="{FF2B5EF4-FFF2-40B4-BE49-F238E27FC236}">
                <a16:creationId xmlns:a16="http://schemas.microsoft.com/office/drawing/2014/main" id="{760EA051-FF77-D4AB-4FB9-EDB3A4AB19DB}"/>
              </a:ext>
            </a:extLst>
          </p:cNvPr>
          <p:cNvGrpSpPr/>
          <p:nvPr/>
        </p:nvGrpSpPr>
        <p:grpSpPr>
          <a:xfrm>
            <a:off x="14467719" y="3441138"/>
            <a:ext cx="2777421" cy="2777421"/>
            <a:chOff x="0" y="0"/>
            <a:chExt cx="812800" cy="812800"/>
          </a:xfrm>
        </p:grpSpPr>
        <p:sp>
          <p:nvSpPr>
            <p:cNvPr id="32" name="Freeform 11">
              <a:extLst>
                <a:ext uri="{FF2B5EF4-FFF2-40B4-BE49-F238E27FC236}">
                  <a16:creationId xmlns:a16="http://schemas.microsoft.com/office/drawing/2014/main" id="{32A2D69B-BB52-5EC7-BB2D-C5A5E18F9E5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33" name="TextBox 12">
              <a:extLst>
                <a:ext uri="{FF2B5EF4-FFF2-40B4-BE49-F238E27FC236}">
                  <a16:creationId xmlns:a16="http://schemas.microsoft.com/office/drawing/2014/main" id="{C15A4574-6252-7910-F6F4-D06D02AB8DE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4" name="TextBox 21">
            <a:extLst>
              <a:ext uri="{FF2B5EF4-FFF2-40B4-BE49-F238E27FC236}">
                <a16:creationId xmlns:a16="http://schemas.microsoft.com/office/drawing/2014/main" id="{31F8C384-2487-A510-F96B-39E02E4B3E49}"/>
              </a:ext>
            </a:extLst>
          </p:cNvPr>
          <p:cNvSpPr txBox="1"/>
          <p:nvPr/>
        </p:nvSpPr>
        <p:spPr>
          <a:xfrm>
            <a:off x="13850862" y="6958897"/>
            <a:ext cx="4285447" cy="2215991"/>
          </a:xfrm>
          <a:prstGeom prst="rect">
            <a:avLst/>
          </a:prstGeom>
        </p:spPr>
        <p:txBody>
          <a:bodyPr lIns="0" tIns="0" rIns="0" bIns="0" rtlCol="0" anchor="t">
            <a:spAutoFit/>
          </a:bodyPr>
          <a:lstStyle/>
          <a:p>
            <a:pPr algn="ctr"/>
            <a:r>
              <a:rPr lang="en-US" sz="2400" dirty="0">
                <a:solidFill>
                  <a:schemeClr val="bg1"/>
                </a:solidFill>
                <a:latin typeface="Poppins Medium" panose="00000600000000000000" pitchFamily="2" charset="0"/>
                <a:cs typeface="Poppins Medium" panose="00000600000000000000" pitchFamily="2" charset="0"/>
              </a:rPr>
              <a:t>Collaboration with healthcare providers, medical institutions, and pharmaceutical companies is crucial for the success.</a:t>
            </a:r>
          </a:p>
        </p:txBody>
      </p:sp>
      <p:sp>
        <p:nvSpPr>
          <p:cNvPr id="35" name="TextBox 22">
            <a:extLst>
              <a:ext uri="{FF2B5EF4-FFF2-40B4-BE49-F238E27FC236}">
                <a16:creationId xmlns:a16="http://schemas.microsoft.com/office/drawing/2014/main" id="{40F84C31-7793-DE1E-8A79-D4D95B2B348F}"/>
              </a:ext>
            </a:extLst>
          </p:cNvPr>
          <p:cNvSpPr txBox="1"/>
          <p:nvPr/>
        </p:nvSpPr>
        <p:spPr>
          <a:xfrm>
            <a:off x="14542288" y="6303920"/>
            <a:ext cx="2823783" cy="540982"/>
          </a:xfrm>
          <a:prstGeom prst="rect">
            <a:avLst/>
          </a:prstGeom>
        </p:spPr>
        <p:txBody>
          <a:bodyPr lIns="0" tIns="0" rIns="0" bIns="0" rtlCol="0" anchor="t">
            <a:spAutoFit/>
          </a:bodyPr>
          <a:lstStyle/>
          <a:p>
            <a:pPr algn="ctr">
              <a:lnSpc>
                <a:spcPts val="4494"/>
              </a:lnSpc>
              <a:spcBef>
                <a:spcPct val="0"/>
              </a:spcBef>
            </a:pPr>
            <a:r>
              <a:rPr lang="en-US" sz="3600" b="1" dirty="0">
                <a:solidFill>
                  <a:schemeClr val="bg1"/>
                </a:solidFill>
                <a:latin typeface="Times New Roman" panose="02020603050405020304" pitchFamily="18" charset="0"/>
                <a:cs typeface="Times New Roman" panose="02020603050405020304" pitchFamily="18" charset="0"/>
              </a:rPr>
              <a:t>Stakeholders</a:t>
            </a:r>
            <a:endParaRPr lang="en-US" sz="3200" b="1" dirty="0">
              <a:solidFill>
                <a:schemeClr val="bg1"/>
              </a:solidFill>
              <a:latin typeface="Times New Roman" panose="02020603050405020304" pitchFamily="18" charset="0"/>
              <a:cs typeface="Times New Roman" panose="02020603050405020304" pitchFamily="18" charset="0"/>
            </a:endParaRPr>
          </a:p>
        </p:txBody>
      </p:sp>
      <p:pic>
        <p:nvPicPr>
          <p:cNvPr id="37" name="Picture 36" descr="A cartoon of a doctor&#10;&#10;Description automatically generated">
            <a:extLst>
              <a:ext uri="{FF2B5EF4-FFF2-40B4-BE49-F238E27FC236}">
                <a16:creationId xmlns:a16="http://schemas.microsoft.com/office/drawing/2014/main" id="{2F504CA6-8121-1DEE-77BC-94983E2110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50171" y="3620713"/>
            <a:ext cx="1933979" cy="1933979"/>
          </a:xfrm>
          <a:prstGeom prst="rect">
            <a:avLst/>
          </a:prstGeom>
        </p:spPr>
      </p:pic>
      <p:pic>
        <p:nvPicPr>
          <p:cNvPr id="39" name="Picture 38" descr="A person with glasses and a pill&#10;&#10;Description automatically generated">
            <a:extLst>
              <a:ext uri="{FF2B5EF4-FFF2-40B4-BE49-F238E27FC236}">
                <a16:creationId xmlns:a16="http://schemas.microsoft.com/office/drawing/2014/main" id="{50BD1EF4-A0E9-A4B8-6F78-D389907C7A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55411" y="3675043"/>
            <a:ext cx="1828495" cy="1828495"/>
          </a:xfrm>
          <a:prstGeom prst="rect">
            <a:avLst/>
          </a:prstGeom>
        </p:spPr>
      </p:pic>
      <p:pic>
        <p:nvPicPr>
          <p:cNvPr id="41" name="Picture 40" descr="A group of people in circles with arrows around them&#10;&#10;Description automatically generated">
            <a:extLst>
              <a:ext uri="{FF2B5EF4-FFF2-40B4-BE49-F238E27FC236}">
                <a16:creationId xmlns:a16="http://schemas.microsoft.com/office/drawing/2014/main" id="{79F08E63-A02C-81E5-4CEA-10A6DEB824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910558" y="3842184"/>
            <a:ext cx="1916811" cy="1916811"/>
          </a:xfrm>
          <a:prstGeom prst="rect">
            <a:avLst/>
          </a:prstGeom>
        </p:spPr>
      </p:pic>
      <p:pic>
        <p:nvPicPr>
          <p:cNvPr id="43" name="Picture 42" descr="A person with a stethoscope&#10;&#10;Description automatically generated">
            <a:extLst>
              <a:ext uri="{FF2B5EF4-FFF2-40B4-BE49-F238E27FC236}">
                <a16:creationId xmlns:a16="http://schemas.microsoft.com/office/drawing/2014/main" id="{495E9AAB-F853-9065-4882-7CB0E2E6B0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2287" y="3673855"/>
            <a:ext cx="1912615" cy="19126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407405"/>
            <a:ext cx="5726439" cy="5755215"/>
          </a:xfrm>
          <a:custGeom>
            <a:avLst/>
            <a:gdLst/>
            <a:ahLst/>
            <a:cxnLst/>
            <a:rect l="l" t="t" r="r" b="b"/>
            <a:pathLst>
              <a:path w="5726439" h="5755215">
                <a:moveTo>
                  <a:pt x="0" y="0"/>
                </a:moveTo>
                <a:lnTo>
                  <a:pt x="5726439" y="0"/>
                </a:lnTo>
                <a:lnTo>
                  <a:pt x="5726439" y="5755215"/>
                </a:lnTo>
                <a:lnTo>
                  <a:pt x="0" y="57552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8738968" y="6291332"/>
            <a:ext cx="3820563" cy="45236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Schedule appointments with preferred doctors.</a:t>
            </a:r>
            <a:endParaRPr lang="en-US" dirty="0">
              <a:solidFill>
                <a:srgbClr val="292828"/>
              </a:solidFill>
              <a:latin typeface="Poppins Medium" panose="00000600000000000000" pitchFamily="2" charset="0"/>
              <a:cs typeface="Poppins Medium" panose="00000600000000000000" pitchFamily="2" charset="0"/>
            </a:endParaRPr>
          </a:p>
        </p:txBody>
      </p:sp>
      <p:grpSp>
        <p:nvGrpSpPr>
          <p:cNvPr id="4" name="Group 4"/>
          <p:cNvGrpSpPr/>
          <p:nvPr/>
        </p:nvGrpSpPr>
        <p:grpSpPr>
          <a:xfrm>
            <a:off x="12559530" y="6058514"/>
            <a:ext cx="881185" cy="88118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2642141" y="8219053"/>
            <a:ext cx="881185" cy="881185"/>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7650669" y="5975222"/>
            <a:ext cx="881185" cy="88118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7650669" y="8135860"/>
            <a:ext cx="881185" cy="881185"/>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1660351" y="4112111"/>
            <a:ext cx="1156688" cy="1156688"/>
          </a:xfrm>
          <a:custGeom>
            <a:avLst/>
            <a:gdLst/>
            <a:ahLst/>
            <a:cxnLst/>
            <a:rect l="l" t="t" r="r" b="b"/>
            <a:pathLst>
              <a:path w="1156688" h="1156688">
                <a:moveTo>
                  <a:pt x="0" y="0"/>
                </a:moveTo>
                <a:lnTo>
                  <a:pt x="1156688" y="0"/>
                </a:lnTo>
                <a:lnTo>
                  <a:pt x="1156688" y="1156688"/>
                </a:lnTo>
                <a:lnTo>
                  <a:pt x="0" y="115668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7" name="Freeform 17"/>
          <p:cNvSpPr/>
          <p:nvPr/>
        </p:nvSpPr>
        <p:spPr>
          <a:xfrm>
            <a:off x="4999959" y="4225834"/>
            <a:ext cx="977346" cy="813862"/>
          </a:xfrm>
          <a:custGeom>
            <a:avLst/>
            <a:gdLst/>
            <a:ahLst/>
            <a:cxnLst/>
            <a:rect l="l" t="t" r="r" b="b"/>
            <a:pathLst>
              <a:path w="977346" h="813862">
                <a:moveTo>
                  <a:pt x="0" y="0"/>
                </a:moveTo>
                <a:lnTo>
                  <a:pt x="977346" y="0"/>
                </a:lnTo>
                <a:lnTo>
                  <a:pt x="977346" y="813863"/>
                </a:lnTo>
                <a:lnTo>
                  <a:pt x="0" y="8138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8" name="Freeform 18"/>
          <p:cNvSpPr/>
          <p:nvPr/>
        </p:nvSpPr>
        <p:spPr>
          <a:xfrm>
            <a:off x="1779453" y="7504512"/>
            <a:ext cx="918485" cy="918485"/>
          </a:xfrm>
          <a:custGeom>
            <a:avLst/>
            <a:gdLst/>
            <a:ahLst/>
            <a:cxnLst/>
            <a:rect l="l" t="t" r="r" b="b"/>
            <a:pathLst>
              <a:path w="918485" h="918485">
                <a:moveTo>
                  <a:pt x="0" y="0"/>
                </a:moveTo>
                <a:lnTo>
                  <a:pt x="918485" y="0"/>
                </a:lnTo>
                <a:lnTo>
                  <a:pt x="918485" y="918485"/>
                </a:lnTo>
                <a:lnTo>
                  <a:pt x="0" y="9184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9" name="Freeform 19"/>
          <p:cNvSpPr/>
          <p:nvPr/>
        </p:nvSpPr>
        <p:spPr>
          <a:xfrm>
            <a:off x="5038763" y="7504512"/>
            <a:ext cx="938541" cy="938541"/>
          </a:xfrm>
          <a:custGeom>
            <a:avLst/>
            <a:gdLst/>
            <a:ahLst/>
            <a:cxnLst/>
            <a:rect l="l" t="t" r="r" b="b"/>
            <a:pathLst>
              <a:path w="938541" h="938541">
                <a:moveTo>
                  <a:pt x="0" y="0"/>
                </a:moveTo>
                <a:lnTo>
                  <a:pt x="938542" y="0"/>
                </a:lnTo>
                <a:lnTo>
                  <a:pt x="938542" y="938542"/>
                </a:lnTo>
                <a:lnTo>
                  <a:pt x="0" y="93854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20" name="TextBox 20"/>
          <p:cNvSpPr txBox="1"/>
          <p:nvPr/>
        </p:nvSpPr>
        <p:spPr>
          <a:xfrm>
            <a:off x="4135087" y="784910"/>
            <a:ext cx="10017825" cy="931794"/>
          </a:xfrm>
          <a:prstGeom prst="rect">
            <a:avLst/>
          </a:prstGeom>
        </p:spPr>
        <p:txBody>
          <a:bodyPr lIns="0" tIns="0" rIns="0" bIns="0" rtlCol="0" anchor="t">
            <a:spAutoFit/>
          </a:bodyPr>
          <a:lstStyle/>
          <a:p>
            <a:pPr algn="ctr">
              <a:lnSpc>
                <a:spcPts val="7002"/>
              </a:lnSpc>
            </a:pPr>
            <a:r>
              <a:rPr lang="en-US" sz="7200" b="1" dirty="0">
                <a:solidFill>
                  <a:schemeClr val="accent6"/>
                </a:solidFill>
                <a:latin typeface="Poppins Ultra-Bold" panose="020B0604020202020204" charset="0"/>
                <a:cs typeface="Poppins Ultra-Bold" panose="020B0604020202020204" charset="0"/>
              </a:rPr>
              <a:t>Name of Features</a:t>
            </a:r>
            <a:endParaRPr lang="en-US" sz="6600" dirty="0">
              <a:solidFill>
                <a:schemeClr val="accent6"/>
              </a:solidFill>
              <a:latin typeface="Poppins Ultra-Bold" panose="020B0604020202020204" charset="0"/>
              <a:cs typeface="Poppins Ultra-Bold" panose="020B0604020202020204" charset="0"/>
            </a:endParaRPr>
          </a:p>
        </p:txBody>
      </p:sp>
      <p:sp>
        <p:nvSpPr>
          <p:cNvPr id="21" name="TextBox 21"/>
          <p:cNvSpPr txBox="1"/>
          <p:nvPr/>
        </p:nvSpPr>
        <p:spPr>
          <a:xfrm>
            <a:off x="7612569" y="2695101"/>
            <a:ext cx="10142031" cy="2171620"/>
          </a:xfrm>
          <a:prstGeom prst="rect">
            <a:avLst/>
          </a:prstGeom>
        </p:spPr>
        <p:txBody>
          <a:bodyPr wrap="square" lIns="0" tIns="0" rIns="0" bIns="0" rtlCol="0" anchor="t">
            <a:spAutoFit/>
          </a:bodyPr>
          <a:lstStyle/>
          <a:p>
            <a:pPr algn="l">
              <a:lnSpc>
                <a:spcPts val="3385"/>
              </a:lnSpc>
              <a:spcBef>
                <a:spcPct val="0"/>
              </a:spcBef>
            </a:pPr>
            <a:r>
              <a:rPr lang="en-US" sz="2800" dirty="0">
                <a:latin typeface="Poppins Medium" panose="00000600000000000000" pitchFamily="2" charset="0"/>
                <a:cs typeface="Poppins Medium" panose="00000600000000000000" pitchFamily="2" charset="0"/>
              </a:rPr>
              <a:t>Introducing “Medi-Aid": your one-stop solution for scheduling doctor appointments, accessing telemedicine services, ordering medications online, and streamlining doctor-patient registration. Simplify your healthcare journey with us.</a:t>
            </a:r>
            <a:endParaRPr lang="en-US" sz="2418" dirty="0">
              <a:solidFill>
                <a:srgbClr val="292828"/>
              </a:solidFill>
              <a:latin typeface="Poppins Medium" panose="00000600000000000000" pitchFamily="2" charset="0"/>
              <a:cs typeface="Poppins Medium" panose="00000600000000000000" pitchFamily="2" charset="0"/>
            </a:endParaRPr>
          </a:p>
        </p:txBody>
      </p:sp>
      <p:sp>
        <p:nvSpPr>
          <p:cNvPr id="22" name="TextBox 22"/>
          <p:cNvSpPr txBox="1"/>
          <p:nvPr/>
        </p:nvSpPr>
        <p:spPr>
          <a:xfrm>
            <a:off x="8738967" y="5702654"/>
            <a:ext cx="3550231" cy="393954"/>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Doctor Appointments</a:t>
            </a:r>
            <a:endParaRPr lang="en-US" sz="2302" b="1" dirty="0">
              <a:solidFill>
                <a:schemeClr val="accent6"/>
              </a:solidFill>
              <a:latin typeface="Poppins Ultra-Bold" panose="020B0604020202020204" charset="0"/>
              <a:cs typeface="Poppins Ultra-Bold" panose="020B0604020202020204" charset="0"/>
            </a:endParaRPr>
          </a:p>
        </p:txBody>
      </p:sp>
      <p:sp>
        <p:nvSpPr>
          <p:cNvPr id="23" name="TextBox 23"/>
          <p:cNvSpPr txBox="1"/>
          <p:nvPr/>
        </p:nvSpPr>
        <p:spPr>
          <a:xfrm>
            <a:off x="8678778" y="7906604"/>
            <a:ext cx="4254433" cy="393954"/>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Medicine Delivery System</a:t>
            </a:r>
            <a:endParaRPr lang="en-US" sz="2302" b="1" dirty="0">
              <a:solidFill>
                <a:schemeClr val="accent6"/>
              </a:solidFill>
              <a:latin typeface="Poppins Ultra-Bold" panose="020B0604020202020204" charset="0"/>
              <a:cs typeface="Poppins Ultra-Bold" panose="020B0604020202020204" charset="0"/>
            </a:endParaRPr>
          </a:p>
        </p:txBody>
      </p:sp>
      <p:sp>
        <p:nvSpPr>
          <p:cNvPr id="24" name="TextBox 24"/>
          <p:cNvSpPr txBox="1"/>
          <p:nvPr/>
        </p:nvSpPr>
        <p:spPr>
          <a:xfrm>
            <a:off x="8678778" y="8420100"/>
            <a:ext cx="3820563" cy="67133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Order medicines online and get them delivered to your doorstep.</a:t>
            </a:r>
            <a:endParaRPr lang="en-US" dirty="0">
              <a:solidFill>
                <a:srgbClr val="292828"/>
              </a:solidFill>
              <a:latin typeface="Poppins Medium" panose="00000600000000000000" pitchFamily="2" charset="0"/>
              <a:cs typeface="Poppins Medium" panose="00000600000000000000" pitchFamily="2" charset="0"/>
            </a:endParaRPr>
          </a:p>
        </p:txBody>
      </p:sp>
      <p:sp>
        <p:nvSpPr>
          <p:cNvPr id="25" name="TextBox 25"/>
          <p:cNvSpPr txBox="1"/>
          <p:nvPr/>
        </p:nvSpPr>
        <p:spPr>
          <a:xfrm>
            <a:off x="13711046" y="5702654"/>
            <a:ext cx="4043554" cy="393954"/>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Telemedicine Services</a:t>
            </a:r>
            <a:endParaRPr lang="en-US" sz="2302" b="1" dirty="0">
              <a:solidFill>
                <a:schemeClr val="accent6"/>
              </a:solidFill>
              <a:latin typeface="Poppins Ultra-Bold" panose="020B0604020202020204" charset="0"/>
              <a:cs typeface="Poppins Ultra-Bold" panose="020B0604020202020204" charset="0"/>
            </a:endParaRPr>
          </a:p>
        </p:txBody>
      </p:sp>
      <p:sp>
        <p:nvSpPr>
          <p:cNvPr id="26" name="TextBox 26"/>
          <p:cNvSpPr txBox="1"/>
          <p:nvPr/>
        </p:nvSpPr>
        <p:spPr>
          <a:xfrm>
            <a:off x="13711046" y="6224762"/>
            <a:ext cx="3820563" cy="67133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Conduct remote consultations with healthcare professionals.</a:t>
            </a:r>
            <a:endParaRPr lang="en-US" dirty="0">
              <a:solidFill>
                <a:srgbClr val="292828"/>
              </a:solidFill>
              <a:latin typeface="Poppins Medium" panose="00000600000000000000" pitchFamily="2" charset="0"/>
              <a:cs typeface="Poppins Medium" panose="00000600000000000000" pitchFamily="2" charset="0"/>
            </a:endParaRPr>
          </a:p>
        </p:txBody>
      </p:sp>
      <p:sp>
        <p:nvSpPr>
          <p:cNvPr id="27" name="TextBox 27"/>
          <p:cNvSpPr txBox="1"/>
          <p:nvPr/>
        </p:nvSpPr>
        <p:spPr>
          <a:xfrm>
            <a:off x="13711046" y="7572197"/>
            <a:ext cx="4576954" cy="803169"/>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Doctor-Patient Registration Form</a:t>
            </a:r>
            <a:endParaRPr lang="en-US" sz="2302" b="1" dirty="0">
              <a:solidFill>
                <a:schemeClr val="accent6"/>
              </a:solidFill>
              <a:latin typeface="Poppins Ultra-Bold" panose="020B0604020202020204" charset="0"/>
              <a:cs typeface="Poppins Ultra-Bold" panose="020B0604020202020204" charset="0"/>
            </a:endParaRPr>
          </a:p>
        </p:txBody>
      </p:sp>
      <p:sp>
        <p:nvSpPr>
          <p:cNvPr id="28" name="TextBox 28"/>
          <p:cNvSpPr txBox="1"/>
          <p:nvPr/>
        </p:nvSpPr>
        <p:spPr>
          <a:xfrm>
            <a:off x="13711046" y="8486962"/>
            <a:ext cx="3820563" cy="46653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Register doctors and patients into the platform.</a:t>
            </a:r>
            <a:endParaRPr lang="en-US" dirty="0">
              <a:solidFill>
                <a:srgbClr val="292828"/>
              </a:solidFill>
              <a:latin typeface="Poppins Medium" panose="00000600000000000000" pitchFamily="2" charset="0"/>
              <a:cs typeface="Poppins Medium" panose="000006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151978" y="2611274"/>
            <a:ext cx="3820563" cy="45236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Schedule appointments with preferred doctors.</a:t>
            </a:r>
            <a:endParaRPr lang="en-US" dirty="0">
              <a:solidFill>
                <a:srgbClr val="292828"/>
              </a:solidFill>
              <a:latin typeface="Poppins Medium" panose="00000600000000000000" pitchFamily="2" charset="0"/>
              <a:cs typeface="Poppins Medium" panose="00000600000000000000" pitchFamily="2" charset="0"/>
            </a:endParaRPr>
          </a:p>
        </p:txBody>
      </p:sp>
      <p:grpSp>
        <p:nvGrpSpPr>
          <p:cNvPr id="10" name="Group 10"/>
          <p:cNvGrpSpPr/>
          <p:nvPr/>
        </p:nvGrpSpPr>
        <p:grpSpPr>
          <a:xfrm>
            <a:off x="1063679" y="2295164"/>
            <a:ext cx="881185" cy="881185"/>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txBody>
            <a:bodyPr/>
            <a:lstStyle/>
            <a:p>
              <a:endParaRPr lang="en-US"/>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Freeform 17"/>
          <p:cNvSpPr/>
          <p:nvPr/>
        </p:nvSpPr>
        <p:spPr>
          <a:xfrm>
            <a:off x="4999959" y="4225834"/>
            <a:ext cx="977346" cy="813862"/>
          </a:xfrm>
          <a:custGeom>
            <a:avLst/>
            <a:gdLst/>
            <a:ahLst/>
            <a:cxnLst/>
            <a:rect l="l" t="t" r="r" b="b"/>
            <a:pathLst>
              <a:path w="977346" h="813862">
                <a:moveTo>
                  <a:pt x="0" y="0"/>
                </a:moveTo>
                <a:lnTo>
                  <a:pt x="977346" y="0"/>
                </a:lnTo>
                <a:lnTo>
                  <a:pt x="977346" y="813863"/>
                </a:lnTo>
                <a:lnTo>
                  <a:pt x="0" y="81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1779453" y="7504512"/>
            <a:ext cx="918485" cy="918485"/>
          </a:xfrm>
          <a:custGeom>
            <a:avLst/>
            <a:gdLst/>
            <a:ahLst/>
            <a:cxnLst/>
            <a:rect l="l" t="t" r="r" b="b"/>
            <a:pathLst>
              <a:path w="918485" h="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5038763" y="7504512"/>
            <a:ext cx="938541" cy="938541"/>
          </a:xfrm>
          <a:custGeom>
            <a:avLst/>
            <a:gdLst/>
            <a:ahLst/>
            <a:cxnLst/>
            <a:rect l="l" t="t" r="r" b="b"/>
            <a:pathLst>
              <a:path w="938541" h="938541">
                <a:moveTo>
                  <a:pt x="0" y="0"/>
                </a:moveTo>
                <a:lnTo>
                  <a:pt x="938542" y="0"/>
                </a:lnTo>
                <a:lnTo>
                  <a:pt x="938542" y="938542"/>
                </a:lnTo>
                <a:lnTo>
                  <a:pt x="0" y="9385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4135087" y="784910"/>
            <a:ext cx="10017825" cy="931794"/>
          </a:xfrm>
          <a:prstGeom prst="rect">
            <a:avLst/>
          </a:prstGeom>
        </p:spPr>
        <p:txBody>
          <a:bodyPr lIns="0" tIns="0" rIns="0" bIns="0" rtlCol="0" anchor="t">
            <a:spAutoFit/>
          </a:bodyPr>
          <a:lstStyle/>
          <a:p>
            <a:pPr algn="ctr">
              <a:lnSpc>
                <a:spcPts val="7002"/>
              </a:lnSpc>
            </a:pPr>
            <a:r>
              <a:rPr lang="en-US" sz="7200" b="1" dirty="0">
                <a:solidFill>
                  <a:schemeClr val="accent6"/>
                </a:solidFill>
                <a:latin typeface="Poppins Ultra-Bold" panose="020B0604020202020204" charset="0"/>
                <a:cs typeface="Poppins Ultra-Bold" panose="020B0604020202020204" charset="0"/>
              </a:rPr>
              <a:t>Name of Features</a:t>
            </a:r>
            <a:endParaRPr lang="en-US" sz="6600" dirty="0">
              <a:solidFill>
                <a:schemeClr val="accent6"/>
              </a:solidFill>
              <a:latin typeface="Poppins Ultra-Bold" panose="020B0604020202020204" charset="0"/>
              <a:cs typeface="Poppins Ultra-Bold" panose="020B0604020202020204" charset="0"/>
            </a:endParaRPr>
          </a:p>
        </p:txBody>
      </p:sp>
      <p:sp>
        <p:nvSpPr>
          <p:cNvPr id="22" name="TextBox 22"/>
          <p:cNvSpPr txBox="1"/>
          <p:nvPr/>
        </p:nvSpPr>
        <p:spPr>
          <a:xfrm>
            <a:off x="2151977" y="2022596"/>
            <a:ext cx="3550231" cy="393954"/>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Doctor Appointments</a:t>
            </a:r>
            <a:endParaRPr lang="en-US" sz="2302" b="1" dirty="0">
              <a:solidFill>
                <a:schemeClr val="accent6"/>
              </a:solidFill>
              <a:latin typeface="Poppins Ultra-Bold" panose="020B0604020202020204" charset="0"/>
              <a:cs typeface="Poppins Ultra-Bold" panose="020B0604020202020204" charset="0"/>
            </a:endParaRPr>
          </a:p>
        </p:txBody>
      </p:sp>
      <p:grpSp>
        <p:nvGrpSpPr>
          <p:cNvPr id="29" name="Group 19">
            <a:extLst>
              <a:ext uri="{FF2B5EF4-FFF2-40B4-BE49-F238E27FC236}">
                <a16:creationId xmlns:a16="http://schemas.microsoft.com/office/drawing/2014/main" id="{846AF4F8-ED9B-F316-405C-4D3DEA34A6AF}"/>
              </a:ext>
            </a:extLst>
          </p:cNvPr>
          <p:cNvGrpSpPr/>
          <p:nvPr/>
        </p:nvGrpSpPr>
        <p:grpSpPr>
          <a:xfrm>
            <a:off x="16744950" y="-981075"/>
            <a:ext cx="2864398" cy="2864398"/>
            <a:chOff x="0" y="0"/>
            <a:chExt cx="812800" cy="812800"/>
          </a:xfrm>
        </p:grpSpPr>
        <p:sp>
          <p:nvSpPr>
            <p:cNvPr id="30" name="Freeform 20">
              <a:extLst>
                <a:ext uri="{FF2B5EF4-FFF2-40B4-BE49-F238E27FC236}">
                  <a16:creationId xmlns:a16="http://schemas.microsoft.com/office/drawing/2014/main" id="{2F20E512-6FE0-F81C-0940-D834BA54386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48"/>
            </a:solidFill>
          </p:spPr>
          <p:txBody>
            <a:bodyPr/>
            <a:lstStyle/>
            <a:p>
              <a:endParaRPr lang="en-US"/>
            </a:p>
          </p:txBody>
        </p:sp>
        <p:sp>
          <p:nvSpPr>
            <p:cNvPr id="31" name="TextBox 21">
              <a:extLst>
                <a:ext uri="{FF2B5EF4-FFF2-40B4-BE49-F238E27FC236}">
                  <a16:creationId xmlns:a16="http://schemas.microsoft.com/office/drawing/2014/main" id="{275F14FF-E005-A284-84D2-244D5DB9302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26">
            <a:extLst>
              <a:ext uri="{FF2B5EF4-FFF2-40B4-BE49-F238E27FC236}">
                <a16:creationId xmlns:a16="http://schemas.microsoft.com/office/drawing/2014/main" id="{B7E7549A-7A2C-374B-DCA1-DA9CB2E76B83}"/>
              </a:ext>
            </a:extLst>
          </p:cNvPr>
          <p:cNvGrpSpPr/>
          <p:nvPr/>
        </p:nvGrpSpPr>
        <p:grpSpPr>
          <a:xfrm>
            <a:off x="15858243" y="451124"/>
            <a:ext cx="603155" cy="603155"/>
            <a:chOff x="0" y="0"/>
            <a:chExt cx="812800" cy="812800"/>
          </a:xfrm>
        </p:grpSpPr>
        <p:sp>
          <p:nvSpPr>
            <p:cNvPr id="33" name="Freeform 27">
              <a:extLst>
                <a:ext uri="{FF2B5EF4-FFF2-40B4-BE49-F238E27FC236}">
                  <a16:creationId xmlns:a16="http://schemas.microsoft.com/office/drawing/2014/main" id="{CDC9FCBA-9360-7DAB-CB20-A4B24DFBD62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34" name="TextBox 28">
              <a:extLst>
                <a:ext uri="{FF2B5EF4-FFF2-40B4-BE49-F238E27FC236}">
                  <a16:creationId xmlns:a16="http://schemas.microsoft.com/office/drawing/2014/main" id="{0DB86B60-B5D1-F25B-755F-1A60010013D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29">
            <a:extLst>
              <a:ext uri="{FF2B5EF4-FFF2-40B4-BE49-F238E27FC236}">
                <a16:creationId xmlns:a16="http://schemas.microsoft.com/office/drawing/2014/main" id="{61B82837-46CA-4EA7-A943-4EF3F4DBCC68}"/>
              </a:ext>
            </a:extLst>
          </p:cNvPr>
          <p:cNvGrpSpPr/>
          <p:nvPr/>
        </p:nvGrpSpPr>
        <p:grpSpPr>
          <a:xfrm>
            <a:off x="16047633" y="1277496"/>
            <a:ext cx="827529" cy="827529"/>
            <a:chOff x="0" y="0"/>
            <a:chExt cx="812800" cy="812800"/>
          </a:xfrm>
        </p:grpSpPr>
        <p:sp>
          <p:nvSpPr>
            <p:cNvPr id="36" name="Freeform 30">
              <a:extLst>
                <a:ext uri="{FF2B5EF4-FFF2-40B4-BE49-F238E27FC236}">
                  <a16:creationId xmlns:a16="http://schemas.microsoft.com/office/drawing/2014/main" id="{5527F825-1205-B3E5-C302-B704120EC7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801C"/>
            </a:solidFill>
          </p:spPr>
          <p:txBody>
            <a:bodyPr/>
            <a:lstStyle/>
            <a:p>
              <a:endParaRPr lang="en-US"/>
            </a:p>
          </p:txBody>
        </p:sp>
        <p:sp>
          <p:nvSpPr>
            <p:cNvPr id="37" name="TextBox 31">
              <a:extLst>
                <a:ext uri="{FF2B5EF4-FFF2-40B4-BE49-F238E27FC236}">
                  <a16:creationId xmlns:a16="http://schemas.microsoft.com/office/drawing/2014/main" id="{4127CEE0-4B88-5D17-372C-CAD7FDAAEA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pic>
        <p:nvPicPr>
          <p:cNvPr id="4" name="Picture 3">
            <a:extLst>
              <a:ext uri="{FF2B5EF4-FFF2-40B4-BE49-F238E27FC236}">
                <a16:creationId xmlns:a16="http://schemas.microsoft.com/office/drawing/2014/main" id="{05CBDFD4-3FCA-BBA2-4A49-36F79B6AA270}"/>
              </a:ext>
            </a:extLst>
          </p:cNvPr>
          <p:cNvPicPr>
            <a:picLocks noChangeAspect="1"/>
          </p:cNvPicPr>
          <p:nvPr/>
        </p:nvPicPr>
        <p:blipFill>
          <a:blip r:embed="rId8"/>
          <a:stretch>
            <a:fillRect/>
          </a:stretch>
        </p:blipFill>
        <p:spPr>
          <a:xfrm>
            <a:off x="6660479" y="2933700"/>
            <a:ext cx="8719895" cy="5385817"/>
          </a:xfrm>
          <a:prstGeom prst="rect">
            <a:avLst/>
          </a:prstGeom>
        </p:spPr>
      </p:pic>
    </p:spTree>
    <p:extLst>
      <p:ext uri="{BB962C8B-B14F-4D97-AF65-F5344CB8AC3E}">
        <p14:creationId xmlns:p14="http://schemas.microsoft.com/office/powerpoint/2010/main" val="2064703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7"/>
          <p:cNvSpPr/>
          <p:nvPr/>
        </p:nvSpPr>
        <p:spPr>
          <a:xfrm>
            <a:off x="4999959" y="4225834"/>
            <a:ext cx="977346" cy="813862"/>
          </a:xfrm>
          <a:custGeom>
            <a:avLst/>
            <a:gdLst/>
            <a:ahLst/>
            <a:cxnLst/>
            <a:rect l="l" t="t" r="r" b="b"/>
            <a:pathLst>
              <a:path w="977346" h="813862">
                <a:moveTo>
                  <a:pt x="0" y="0"/>
                </a:moveTo>
                <a:lnTo>
                  <a:pt x="977346" y="0"/>
                </a:lnTo>
                <a:lnTo>
                  <a:pt x="977346" y="813863"/>
                </a:lnTo>
                <a:lnTo>
                  <a:pt x="0" y="81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1779453" y="7504512"/>
            <a:ext cx="918485" cy="918485"/>
          </a:xfrm>
          <a:custGeom>
            <a:avLst/>
            <a:gdLst/>
            <a:ahLst/>
            <a:cxnLst/>
            <a:rect l="l" t="t" r="r" b="b"/>
            <a:pathLst>
              <a:path w="918485" h="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5038763" y="7504512"/>
            <a:ext cx="938541" cy="938541"/>
          </a:xfrm>
          <a:custGeom>
            <a:avLst/>
            <a:gdLst/>
            <a:ahLst/>
            <a:cxnLst/>
            <a:rect l="l" t="t" r="r" b="b"/>
            <a:pathLst>
              <a:path w="938541" h="938541">
                <a:moveTo>
                  <a:pt x="0" y="0"/>
                </a:moveTo>
                <a:lnTo>
                  <a:pt x="938542" y="0"/>
                </a:lnTo>
                <a:lnTo>
                  <a:pt x="938542" y="938542"/>
                </a:lnTo>
                <a:lnTo>
                  <a:pt x="0" y="9385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4135087" y="784910"/>
            <a:ext cx="10017825" cy="931794"/>
          </a:xfrm>
          <a:prstGeom prst="rect">
            <a:avLst/>
          </a:prstGeom>
        </p:spPr>
        <p:txBody>
          <a:bodyPr lIns="0" tIns="0" rIns="0" bIns="0" rtlCol="0" anchor="t">
            <a:spAutoFit/>
          </a:bodyPr>
          <a:lstStyle/>
          <a:p>
            <a:pPr algn="ctr">
              <a:lnSpc>
                <a:spcPts val="7002"/>
              </a:lnSpc>
            </a:pPr>
            <a:r>
              <a:rPr lang="en-US" sz="7200" b="1" dirty="0">
                <a:solidFill>
                  <a:schemeClr val="accent6"/>
                </a:solidFill>
                <a:latin typeface="Poppins Ultra-Bold" panose="020B0604020202020204" charset="0"/>
                <a:cs typeface="Poppins Ultra-Bold" panose="020B0604020202020204" charset="0"/>
              </a:rPr>
              <a:t>Name of Features</a:t>
            </a:r>
            <a:endParaRPr lang="en-US" sz="6600" dirty="0">
              <a:solidFill>
                <a:schemeClr val="accent6"/>
              </a:solidFill>
              <a:latin typeface="Poppins Ultra-Bold" panose="020B0604020202020204" charset="0"/>
              <a:cs typeface="Poppins Ultra-Bold" panose="020B0604020202020204" charset="0"/>
            </a:endParaRPr>
          </a:p>
        </p:txBody>
      </p:sp>
      <p:grpSp>
        <p:nvGrpSpPr>
          <p:cNvPr id="29" name="Group 19">
            <a:extLst>
              <a:ext uri="{FF2B5EF4-FFF2-40B4-BE49-F238E27FC236}">
                <a16:creationId xmlns:a16="http://schemas.microsoft.com/office/drawing/2014/main" id="{846AF4F8-ED9B-F316-405C-4D3DEA34A6AF}"/>
              </a:ext>
            </a:extLst>
          </p:cNvPr>
          <p:cNvGrpSpPr/>
          <p:nvPr/>
        </p:nvGrpSpPr>
        <p:grpSpPr>
          <a:xfrm>
            <a:off x="16744950" y="-981075"/>
            <a:ext cx="2864398" cy="2864398"/>
            <a:chOff x="0" y="0"/>
            <a:chExt cx="812800" cy="812800"/>
          </a:xfrm>
        </p:grpSpPr>
        <p:sp>
          <p:nvSpPr>
            <p:cNvPr id="30" name="Freeform 20">
              <a:extLst>
                <a:ext uri="{FF2B5EF4-FFF2-40B4-BE49-F238E27FC236}">
                  <a16:creationId xmlns:a16="http://schemas.microsoft.com/office/drawing/2014/main" id="{2F20E512-6FE0-F81C-0940-D834BA54386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48"/>
            </a:solidFill>
          </p:spPr>
          <p:txBody>
            <a:bodyPr/>
            <a:lstStyle/>
            <a:p>
              <a:endParaRPr lang="en-US"/>
            </a:p>
          </p:txBody>
        </p:sp>
        <p:sp>
          <p:nvSpPr>
            <p:cNvPr id="31" name="TextBox 21">
              <a:extLst>
                <a:ext uri="{FF2B5EF4-FFF2-40B4-BE49-F238E27FC236}">
                  <a16:creationId xmlns:a16="http://schemas.microsoft.com/office/drawing/2014/main" id="{275F14FF-E005-A284-84D2-244D5DB9302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26">
            <a:extLst>
              <a:ext uri="{FF2B5EF4-FFF2-40B4-BE49-F238E27FC236}">
                <a16:creationId xmlns:a16="http://schemas.microsoft.com/office/drawing/2014/main" id="{B7E7549A-7A2C-374B-DCA1-DA9CB2E76B83}"/>
              </a:ext>
            </a:extLst>
          </p:cNvPr>
          <p:cNvGrpSpPr/>
          <p:nvPr/>
        </p:nvGrpSpPr>
        <p:grpSpPr>
          <a:xfrm>
            <a:off x="15858243" y="451124"/>
            <a:ext cx="603155" cy="603155"/>
            <a:chOff x="0" y="0"/>
            <a:chExt cx="812800" cy="812800"/>
          </a:xfrm>
        </p:grpSpPr>
        <p:sp>
          <p:nvSpPr>
            <p:cNvPr id="33" name="Freeform 27">
              <a:extLst>
                <a:ext uri="{FF2B5EF4-FFF2-40B4-BE49-F238E27FC236}">
                  <a16:creationId xmlns:a16="http://schemas.microsoft.com/office/drawing/2014/main" id="{CDC9FCBA-9360-7DAB-CB20-A4B24DFBD62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34" name="TextBox 28">
              <a:extLst>
                <a:ext uri="{FF2B5EF4-FFF2-40B4-BE49-F238E27FC236}">
                  <a16:creationId xmlns:a16="http://schemas.microsoft.com/office/drawing/2014/main" id="{0DB86B60-B5D1-F25B-755F-1A60010013D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29">
            <a:extLst>
              <a:ext uri="{FF2B5EF4-FFF2-40B4-BE49-F238E27FC236}">
                <a16:creationId xmlns:a16="http://schemas.microsoft.com/office/drawing/2014/main" id="{61B82837-46CA-4EA7-A943-4EF3F4DBCC68}"/>
              </a:ext>
            </a:extLst>
          </p:cNvPr>
          <p:cNvGrpSpPr/>
          <p:nvPr/>
        </p:nvGrpSpPr>
        <p:grpSpPr>
          <a:xfrm>
            <a:off x="16047633" y="1277496"/>
            <a:ext cx="827529" cy="827529"/>
            <a:chOff x="0" y="0"/>
            <a:chExt cx="812800" cy="812800"/>
          </a:xfrm>
        </p:grpSpPr>
        <p:sp>
          <p:nvSpPr>
            <p:cNvPr id="36" name="Freeform 30">
              <a:extLst>
                <a:ext uri="{FF2B5EF4-FFF2-40B4-BE49-F238E27FC236}">
                  <a16:creationId xmlns:a16="http://schemas.microsoft.com/office/drawing/2014/main" id="{5527F825-1205-B3E5-C302-B704120EC7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801C"/>
            </a:solidFill>
          </p:spPr>
          <p:txBody>
            <a:bodyPr/>
            <a:lstStyle/>
            <a:p>
              <a:endParaRPr lang="en-US"/>
            </a:p>
          </p:txBody>
        </p:sp>
        <p:sp>
          <p:nvSpPr>
            <p:cNvPr id="37" name="TextBox 31">
              <a:extLst>
                <a:ext uri="{FF2B5EF4-FFF2-40B4-BE49-F238E27FC236}">
                  <a16:creationId xmlns:a16="http://schemas.microsoft.com/office/drawing/2014/main" id="{4127CEE0-4B88-5D17-372C-CAD7FDAAEA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9" name="Group 7"/>
          <p:cNvGrpSpPr/>
          <p:nvPr/>
        </p:nvGrpSpPr>
        <p:grpSpPr>
          <a:xfrm>
            <a:off x="898268" y="2681959"/>
            <a:ext cx="881185" cy="881185"/>
            <a:chOff x="0" y="0"/>
            <a:chExt cx="812800" cy="812800"/>
          </a:xfrm>
        </p:grpSpPr>
        <p:sp>
          <p:nvSpPr>
            <p:cNvPr id="40"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AF19"/>
            </a:solidFill>
          </p:spPr>
          <p:txBody>
            <a:bodyPr/>
            <a:lstStyle/>
            <a:p>
              <a:endParaRPr lang="en-US"/>
            </a:p>
          </p:txBody>
        </p:sp>
        <p:sp>
          <p:nvSpPr>
            <p:cNvPr id="41"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2" name="TextBox 27"/>
          <p:cNvSpPr txBox="1"/>
          <p:nvPr/>
        </p:nvSpPr>
        <p:spPr>
          <a:xfrm>
            <a:off x="1967173" y="2035103"/>
            <a:ext cx="4576954" cy="803169"/>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Doctor-Patient Registration Form</a:t>
            </a:r>
            <a:endParaRPr lang="en-US" sz="2302" b="1" dirty="0">
              <a:solidFill>
                <a:schemeClr val="accent6"/>
              </a:solidFill>
              <a:latin typeface="Poppins Ultra-Bold" panose="020B0604020202020204" charset="0"/>
              <a:cs typeface="Poppins Ultra-Bold" panose="020B0604020202020204" charset="0"/>
            </a:endParaRPr>
          </a:p>
        </p:txBody>
      </p:sp>
      <p:sp>
        <p:nvSpPr>
          <p:cNvPr id="43" name="TextBox 28"/>
          <p:cNvSpPr txBox="1"/>
          <p:nvPr/>
        </p:nvSpPr>
        <p:spPr>
          <a:xfrm>
            <a:off x="1967173" y="2949868"/>
            <a:ext cx="3820563" cy="46653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Register doctors and patients into the platform.</a:t>
            </a:r>
            <a:endParaRPr lang="en-US" dirty="0">
              <a:solidFill>
                <a:srgbClr val="292828"/>
              </a:solidFill>
              <a:latin typeface="Poppins Medium" panose="00000600000000000000" pitchFamily="2" charset="0"/>
              <a:cs typeface="Poppins Medium" panose="00000600000000000000" pitchFamily="2" charset="0"/>
            </a:endParaRPr>
          </a:p>
        </p:txBody>
      </p:sp>
      <p:pic>
        <p:nvPicPr>
          <p:cNvPr id="3" name="Picture 2">
            <a:extLst>
              <a:ext uri="{FF2B5EF4-FFF2-40B4-BE49-F238E27FC236}">
                <a16:creationId xmlns:a16="http://schemas.microsoft.com/office/drawing/2014/main" id="{AA1FC940-379C-1D97-AD72-9D0A58D8EE51}"/>
              </a:ext>
            </a:extLst>
          </p:cNvPr>
          <p:cNvPicPr>
            <a:picLocks noChangeAspect="1"/>
          </p:cNvPicPr>
          <p:nvPr/>
        </p:nvPicPr>
        <p:blipFill>
          <a:blip r:embed="rId8"/>
          <a:stretch>
            <a:fillRect/>
          </a:stretch>
        </p:blipFill>
        <p:spPr>
          <a:xfrm>
            <a:off x="5609192" y="3296521"/>
            <a:ext cx="11135758" cy="5496221"/>
          </a:xfrm>
          <a:prstGeom prst="rect">
            <a:avLst/>
          </a:prstGeom>
        </p:spPr>
      </p:pic>
    </p:spTree>
    <p:extLst>
      <p:ext uri="{BB962C8B-B14F-4D97-AF65-F5344CB8AC3E}">
        <p14:creationId xmlns:p14="http://schemas.microsoft.com/office/powerpoint/2010/main" val="135998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7"/>
          <p:cNvSpPr/>
          <p:nvPr/>
        </p:nvSpPr>
        <p:spPr>
          <a:xfrm>
            <a:off x="4999959" y="4225834"/>
            <a:ext cx="977346" cy="813862"/>
          </a:xfrm>
          <a:custGeom>
            <a:avLst/>
            <a:gdLst/>
            <a:ahLst/>
            <a:cxnLst/>
            <a:rect l="l" t="t" r="r" b="b"/>
            <a:pathLst>
              <a:path w="977346" h="813862">
                <a:moveTo>
                  <a:pt x="0" y="0"/>
                </a:moveTo>
                <a:lnTo>
                  <a:pt x="977346" y="0"/>
                </a:lnTo>
                <a:lnTo>
                  <a:pt x="977346" y="813863"/>
                </a:lnTo>
                <a:lnTo>
                  <a:pt x="0" y="81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1779453" y="7504512"/>
            <a:ext cx="918485" cy="918485"/>
          </a:xfrm>
          <a:custGeom>
            <a:avLst/>
            <a:gdLst/>
            <a:ahLst/>
            <a:cxnLst/>
            <a:rect l="l" t="t" r="r" b="b"/>
            <a:pathLst>
              <a:path w="918485" h="918485">
                <a:moveTo>
                  <a:pt x="0" y="0"/>
                </a:moveTo>
                <a:lnTo>
                  <a:pt x="918485" y="0"/>
                </a:lnTo>
                <a:lnTo>
                  <a:pt x="918485" y="918485"/>
                </a:lnTo>
                <a:lnTo>
                  <a:pt x="0" y="9184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5038763" y="7504512"/>
            <a:ext cx="938541" cy="938541"/>
          </a:xfrm>
          <a:custGeom>
            <a:avLst/>
            <a:gdLst/>
            <a:ahLst/>
            <a:cxnLst/>
            <a:rect l="l" t="t" r="r" b="b"/>
            <a:pathLst>
              <a:path w="938541" h="938541">
                <a:moveTo>
                  <a:pt x="0" y="0"/>
                </a:moveTo>
                <a:lnTo>
                  <a:pt x="938542" y="0"/>
                </a:lnTo>
                <a:lnTo>
                  <a:pt x="938542" y="938542"/>
                </a:lnTo>
                <a:lnTo>
                  <a:pt x="0" y="9385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4135087" y="784910"/>
            <a:ext cx="10017825" cy="931794"/>
          </a:xfrm>
          <a:prstGeom prst="rect">
            <a:avLst/>
          </a:prstGeom>
        </p:spPr>
        <p:txBody>
          <a:bodyPr lIns="0" tIns="0" rIns="0" bIns="0" rtlCol="0" anchor="t">
            <a:spAutoFit/>
          </a:bodyPr>
          <a:lstStyle/>
          <a:p>
            <a:pPr algn="ctr">
              <a:lnSpc>
                <a:spcPts val="7002"/>
              </a:lnSpc>
            </a:pPr>
            <a:r>
              <a:rPr lang="en-US" sz="7200" b="1" dirty="0">
                <a:solidFill>
                  <a:schemeClr val="accent6"/>
                </a:solidFill>
                <a:latin typeface="Poppins Ultra-Bold" panose="020B0604020202020204" charset="0"/>
                <a:cs typeface="Poppins Ultra-Bold" panose="020B0604020202020204" charset="0"/>
              </a:rPr>
              <a:t>Our Service</a:t>
            </a:r>
            <a:endParaRPr lang="en-US" sz="6600" dirty="0">
              <a:solidFill>
                <a:schemeClr val="accent6"/>
              </a:solidFill>
              <a:latin typeface="Poppins Ultra-Bold" panose="020B0604020202020204" charset="0"/>
              <a:cs typeface="Poppins Ultra-Bold" panose="020B0604020202020204" charset="0"/>
            </a:endParaRPr>
          </a:p>
        </p:txBody>
      </p:sp>
      <p:grpSp>
        <p:nvGrpSpPr>
          <p:cNvPr id="29" name="Group 19">
            <a:extLst>
              <a:ext uri="{FF2B5EF4-FFF2-40B4-BE49-F238E27FC236}">
                <a16:creationId xmlns:a16="http://schemas.microsoft.com/office/drawing/2014/main" id="{846AF4F8-ED9B-F316-405C-4D3DEA34A6AF}"/>
              </a:ext>
            </a:extLst>
          </p:cNvPr>
          <p:cNvGrpSpPr/>
          <p:nvPr/>
        </p:nvGrpSpPr>
        <p:grpSpPr>
          <a:xfrm>
            <a:off x="16744950" y="-981075"/>
            <a:ext cx="2864398" cy="2864398"/>
            <a:chOff x="0" y="0"/>
            <a:chExt cx="812800" cy="812800"/>
          </a:xfrm>
        </p:grpSpPr>
        <p:sp>
          <p:nvSpPr>
            <p:cNvPr id="30" name="Freeform 20">
              <a:extLst>
                <a:ext uri="{FF2B5EF4-FFF2-40B4-BE49-F238E27FC236}">
                  <a16:creationId xmlns:a16="http://schemas.microsoft.com/office/drawing/2014/main" id="{2F20E512-6FE0-F81C-0940-D834BA54386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C48"/>
            </a:solidFill>
          </p:spPr>
          <p:txBody>
            <a:bodyPr/>
            <a:lstStyle/>
            <a:p>
              <a:endParaRPr lang="en-US"/>
            </a:p>
          </p:txBody>
        </p:sp>
        <p:sp>
          <p:nvSpPr>
            <p:cNvPr id="31" name="TextBox 21">
              <a:extLst>
                <a:ext uri="{FF2B5EF4-FFF2-40B4-BE49-F238E27FC236}">
                  <a16:creationId xmlns:a16="http://schemas.microsoft.com/office/drawing/2014/main" id="{275F14FF-E005-A284-84D2-244D5DB9302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2" name="Group 26">
            <a:extLst>
              <a:ext uri="{FF2B5EF4-FFF2-40B4-BE49-F238E27FC236}">
                <a16:creationId xmlns:a16="http://schemas.microsoft.com/office/drawing/2014/main" id="{B7E7549A-7A2C-374B-DCA1-DA9CB2E76B83}"/>
              </a:ext>
            </a:extLst>
          </p:cNvPr>
          <p:cNvGrpSpPr/>
          <p:nvPr/>
        </p:nvGrpSpPr>
        <p:grpSpPr>
          <a:xfrm>
            <a:off x="15858243" y="451124"/>
            <a:ext cx="603155" cy="603155"/>
            <a:chOff x="0" y="0"/>
            <a:chExt cx="812800" cy="812800"/>
          </a:xfrm>
        </p:grpSpPr>
        <p:sp>
          <p:nvSpPr>
            <p:cNvPr id="33" name="Freeform 27">
              <a:extLst>
                <a:ext uri="{FF2B5EF4-FFF2-40B4-BE49-F238E27FC236}">
                  <a16:creationId xmlns:a16="http://schemas.microsoft.com/office/drawing/2014/main" id="{CDC9FCBA-9360-7DAB-CB20-A4B24DFBD62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C00"/>
            </a:solidFill>
          </p:spPr>
          <p:txBody>
            <a:bodyPr/>
            <a:lstStyle/>
            <a:p>
              <a:endParaRPr lang="en-US"/>
            </a:p>
          </p:txBody>
        </p:sp>
        <p:sp>
          <p:nvSpPr>
            <p:cNvPr id="34" name="TextBox 28">
              <a:extLst>
                <a:ext uri="{FF2B5EF4-FFF2-40B4-BE49-F238E27FC236}">
                  <a16:creationId xmlns:a16="http://schemas.microsoft.com/office/drawing/2014/main" id="{0DB86B60-B5D1-F25B-755F-1A60010013D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5" name="Group 29">
            <a:extLst>
              <a:ext uri="{FF2B5EF4-FFF2-40B4-BE49-F238E27FC236}">
                <a16:creationId xmlns:a16="http://schemas.microsoft.com/office/drawing/2014/main" id="{61B82837-46CA-4EA7-A943-4EF3F4DBCC68}"/>
              </a:ext>
            </a:extLst>
          </p:cNvPr>
          <p:cNvGrpSpPr/>
          <p:nvPr/>
        </p:nvGrpSpPr>
        <p:grpSpPr>
          <a:xfrm>
            <a:off x="16047633" y="1277496"/>
            <a:ext cx="827529" cy="827529"/>
            <a:chOff x="0" y="0"/>
            <a:chExt cx="812800" cy="812800"/>
          </a:xfrm>
        </p:grpSpPr>
        <p:sp>
          <p:nvSpPr>
            <p:cNvPr id="36" name="Freeform 30">
              <a:extLst>
                <a:ext uri="{FF2B5EF4-FFF2-40B4-BE49-F238E27FC236}">
                  <a16:creationId xmlns:a16="http://schemas.microsoft.com/office/drawing/2014/main" id="{5527F825-1205-B3E5-C302-B704120EC7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801C"/>
            </a:solidFill>
          </p:spPr>
          <p:txBody>
            <a:bodyPr/>
            <a:lstStyle/>
            <a:p>
              <a:endParaRPr lang="en-US"/>
            </a:p>
          </p:txBody>
        </p:sp>
        <p:sp>
          <p:nvSpPr>
            <p:cNvPr id="37" name="TextBox 31">
              <a:extLst>
                <a:ext uri="{FF2B5EF4-FFF2-40B4-BE49-F238E27FC236}">
                  <a16:creationId xmlns:a16="http://schemas.microsoft.com/office/drawing/2014/main" id="{4127CEE0-4B88-5D17-372C-CAD7FDAAEA0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 name="Group 4">
            <a:extLst>
              <a:ext uri="{FF2B5EF4-FFF2-40B4-BE49-F238E27FC236}">
                <a16:creationId xmlns:a16="http://schemas.microsoft.com/office/drawing/2014/main" id="{5EC6DCB0-07AE-609A-4024-27167B1C3AD0}"/>
              </a:ext>
            </a:extLst>
          </p:cNvPr>
          <p:cNvGrpSpPr/>
          <p:nvPr/>
        </p:nvGrpSpPr>
        <p:grpSpPr>
          <a:xfrm>
            <a:off x="898268" y="2105025"/>
            <a:ext cx="881185" cy="881185"/>
            <a:chOff x="0" y="0"/>
            <a:chExt cx="812800" cy="812800"/>
          </a:xfrm>
        </p:grpSpPr>
        <p:sp>
          <p:nvSpPr>
            <p:cNvPr id="16" name="Freeform 5">
              <a:extLst>
                <a:ext uri="{FF2B5EF4-FFF2-40B4-BE49-F238E27FC236}">
                  <a16:creationId xmlns:a16="http://schemas.microsoft.com/office/drawing/2014/main" id="{18A35A52-50C2-1A38-9608-6E33662AA4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9800"/>
            </a:solidFill>
          </p:spPr>
          <p:txBody>
            <a:bodyPr/>
            <a:lstStyle/>
            <a:p>
              <a:endParaRPr lang="en-US"/>
            </a:p>
          </p:txBody>
        </p:sp>
        <p:sp>
          <p:nvSpPr>
            <p:cNvPr id="21" name="TextBox 6">
              <a:extLst>
                <a:ext uri="{FF2B5EF4-FFF2-40B4-BE49-F238E27FC236}">
                  <a16:creationId xmlns:a16="http://schemas.microsoft.com/office/drawing/2014/main" id="{D9521AD6-9131-ECBE-4D4F-29AD43B3134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8" name="TextBox 25">
            <a:extLst>
              <a:ext uri="{FF2B5EF4-FFF2-40B4-BE49-F238E27FC236}">
                <a16:creationId xmlns:a16="http://schemas.microsoft.com/office/drawing/2014/main" id="{412AEF21-8795-4163-5BAC-60E0046EF745}"/>
              </a:ext>
            </a:extLst>
          </p:cNvPr>
          <p:cNvSpPr txBox="1"/>
          <p:nvPr/>
        </p:nvSpPr>
        <p:spPr>
          <a:xfrm>
            <a:off x="2049784" y="1749165"/>
            <a:ext cx="4043554" cy="393954"/>
          </a:xfrm>
          <a:prstGeom prst="rect">
            <a:avLst/>
          </a:prstGeom>
        </p:spPr>
        <p:txBody>
          <a:bodyPr wrap="square" lIns="0" tIns="0" rIns="0" bIns="0" rtlCol="0" anchor="t">
            <a:spAutoFit/>
          </a:bodyPr>
          <a:lstStyle/>
          <a:p>
            <a:pPr algn="l">
              <a:lnSpc>
                <a:spcPts val="3222"/>
              </a:lnSpc>
              <a:spcBef>
                <a:spcPct val="0"/>
              </a:spcBef>
            </a:pPr>
            <a:r>
              <a:rPr lang="en-US" sz="2400" b="1" dirty="0">
                <a:solidFill>
                  <a:schemeClr val="accent6"/>
                </a:solidFill>
                <a:latin typeface="Poppins Ultra-Bold" panose="020B0604020202020204" charset="0"/>
                <a:cs typeface="Poppins Ultra-Bold" panose="020B0604020202020204" charset="0"/>
              </a:rPr>
              <a:t>Telemedicine Services</a:t>
            </a:r>
            <a:endParaRPr lang="en-US" sz="2302" b="1" dirty="0">
              <a:solidFill>
                <a:schemeClr val="accent6"/>
              </a:solidFill>
              <a:latin typeface="Poppins Ultra-Bold" panose="020B0604020202020204" charset="0"/>
              <a:cs typeface="Poppins Ultra-Bold" panose="020B0604020202020204" charset="0"/>
            </a:endParaRPr>
          </a:p>
        </p:txBody>
      </p:sp>
      <p:sp>
        <p:nvSpPr>
          <p:cNvPr id="39" name="TextBox 26">
            <a:extLst>
              <a:ext uri="{FF2B5EF4-FFF2-40B4-BE49-F238E27FC236}">
                <a16:creationId xmlns:a16="http://schemas.microsoft.com/office/drawing/2014/main" id="{55467E0E-710D-1EBE-F598-0E1D23466598}"/>
              </a:ext>
            </a:extLst>
          </p:cNvPr>
          <p:cNvSpPr txBox="1"/>
          <p:nvPr/>
        </p:nvSpPr>
        <p:spPr>
          <a:xfrm>
            <a:off x="2049784" y="2271273"/>
            <a:ext cx="3820563" cy="671338"/>
          </a:xfrm>
          <a:prstGeom prst="rect">
            <a:avLst/>
          </a:prstGeom>
        </p:spPr>
        <p:txBody>
          <a:bodyPr lIns="0" tIns="0" rIns="0" bIns="0" rtlCol="0" anchor="t">
            <a:spAutoFit/>
          </a:bodyPr>
          <a:lstStyle/>
          <a:p>
            <a:pPr algn="l">
              <a:lnSpc>
                <a:spcPts val="1670"/>
              </a:lnSpc>
              <a:spcBef>
                <a:spcPct val="0"/>
              </a:spcBef>
            </a:pPr>
            <a:r>
              <a:rPr lang="en-US" sz="2000" dirty="0">
                <a:latin typeface="Poppins Medium" panose="00000600000000000000" pitchFamily="2" charset="0"/>
                <a:cs typeface="Poppins Medium" panose="00000600000000000000" pitchFamily="2" charset="0"/>
              </a:rPr>
              <a:t>Conduct remote consultations with healthcare professionals.</a:t>
            </a:r>
            <a:endParaRPr lang="en-US" dirty="0">
              <a:solidFill>
                <a:srgbClr val="292828"/>
              </a:solidFill>
              <a:latin typeface="Poppins Medium" panose="00000600000000000000" pitchFamily="2" charset="0"/>
              <a:cs typeface="Poppins Medium" panose="00000600000000000000" pitchFamily="2" charset="0"/>
            </a:endParaRPr>
          </a:p>
        </p:txBody>
      </p:sp>
      <p:pic>
        <p:nvPicPr>
          <p:cNvPr id="4" name="Picture 3">
            <a:extLst>
              <a:ext uri="{FF2B5EF4-FFF2-40B4-BE49-F238E27FC236}">
                <a16:creationId xmlns:a16="http://schemas.microsoft.com/office/drawing/2014/main" id="{322024AC-C203-24B4-3F67-B816E19C57D2}"/>
              </a:ext>
            </a:extLst>
          </p:cNvPr>
          <p:cNvPicPr>
            <a:picLocks noChangeAspect="1"/>
          </p:cNvPicPr>
          <p:nvPr/>
        </p:nvPicPr>
        <p:blipFill>
          <a:blip r:embed="rId8"/>
          <a:stretch>
            <a:fillRect/>
          </a:stretch>
        </p:blipFill>
        <p:spPr>
          <a:xfrm>
            <a:off x="5149841" y="3256304"/>
            <a:ext cx="11255011" cy="6501899"/>
          </a:xfrm>
          <a:prstGeom prst="rect">
            <a:avLst/>
          </a:prstGeom>
        </p:spPr>
      </p:pic>
    </p:spTree>
    <p:extLst>
      <p:ext uri="{BB962C8B-B14F-4D97-AF65-F5344CB8AC3E}">
        <p14:creationId xmlns:p14="http://schemas.microsoft.com/office/powerpoint/2010/main" val="1998737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545</Words>
  <Application>Microsoft Office PowerPoint</Application>
  <PresentationFormat>Custom</PresentationFormat>
  <Paragraphs>85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Wingdings</vt:lpstr>
      <vt:lpstr>Calibri</vt:lpstr>
      <vt:lpstr>Poppins Ultra-Bold</vt:lpstr>
      <vt:lpstr>Poppins Medium</vt:lpstr>
      <vt:lpstr>Arial</vt:lpstr>
      <vt:lpstr>Poppins Semi-Bold</vt:lpstr>
      <vt:lpstr>Times New Roman</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White Modern Training And Development Presentation</dc:title>
  <dc:creator>Abu Zahed</dc:creator>
  <cp:lastModifiedBy>Abu Zahed</cp:lastModifiedBy>
  <cp:revision>7</cp:revision>
  <dcterms:created xsi:type="dcterms:W3CDTF">2006-08-16T00:00:00Z</dcterms:created>
  <dcterms:modified xsi:type="dcterms:W3CDTF">2024-05-14T01:38:56Z</dcterms:modified>
  <dc:identifier>DAGFA1Hq6o8</dc:identifier>
</cp:coreProperties>
</file>