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6" r:id="rId4"/>
    <p:sldId id="271" r:id="rId5"/>
    <p:sldId id="264" r:id="rId6"/>
    <p:sldId id="261" r:id="rId7"/>
    <p:sldId id="272" r:id="rId8"/>
    <p:sldId id="275" r:id="rId9"/>
    <p:sldId id="273" r:id="rId10"/>
    <p:sldId id="260" r:id="rId11"/>
    <p:sldId id="265" r:id="rId12"/>
    <p:sldId id="263" r:id="rId13"/>
    <p:sldId id="278" r:id="rId14"/>
    <p:sldId id="269" r:id="rId15"/>
  </p:sldIdLst>
  <p:sldSz cx="18288000" cy="10287000"/>
  <p:notesSz cx="6858000" cy="9144000"/>
  <p:embeddedFontLst>
    <p:embeddedFont>
      <p:font typeface="Poppins Bold" panose="020B0604020202020204" charset="0"/>
      <p:regular r:id="rId16"/>
    </p:embeddedFont>
    <p:embeddedFont>
      <p:font typeface="Poppins Medium" panose="00000600000000000000" pitchFamily="2" charset="0"/>
      <p:regular r:id="rId17"/>
      <p:italic r:id="rId18"/>
    </p:embeddedFont>
    <p:embeddedFont>
      <p:font typeface="Poppins Semi-Bold" panose="020B0604020202020204" charset="0"/>
      <p:regular r:id="rId19"/>
    </p:embeddedFont>
    <p:embeddedFont>
      <p:font typeface="Poppins Ultra-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4" d="100"/>
          <a:sy n="54" d="100"/>
        </p:scale>
        <p:origin x="533"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1099" y="2715783"/>
            <a:ext cx="4610223" cy="4252480"/>
            <a:chOff x="0" y="0"/>
            <a:chExt cx="837653" cy="837653"/>
          </a:xfrm>
        </p:grpSpPr>
        <p:sp>
          <p:nvSpPr>
            <p:cNvPr id="3" name="Freeform 3"/>
            <p:cNvSpPr/>
            <p:nvPr/>
          </p:nvSpPr>
          <p:spPr>
            <a:xfrm>
              <a:off x="0" y="0"/>
              <a:ext cx="837653" cy="837653"/>
            </a:xfrm>
            <a:custGeom>
              <a:avLst/>
              <a:gdLst/>
              <a:ahLst/>
              <a:cxnLst/>
              <a:rect l="l" t="t" r="r" b="b"/>
              <a:pathLst>
                <a:path w="837653" h="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txBody>
            <a:bodyPr/>
            <a:lstStyle/>
            <a:p>
              <a:endParaRPr lang="en-US"/>
            </a:p>
          </p:txBody>
        </p:sp>
        <p:sp>
          <p:nvSpPr>
            <p:cNvPr id="4" name="TextBox 4"/>
            <p:cNvSpPr txBox="1"/>
            <p:nvPr/>
          </p:nvSpPr>
          <p:spPr>
            <a:xfrm>
              <a:off x="78530" y="21380"/>
              <a:ext cx="680593" cy="73774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801822" y="2955750"/>
            <a:ext cx="15557114" cy="6006490"/>
            <a:chOff x="-1512467" y="-145784"/>
            <a:chExt cx="2285420" cy="882384"/>
          </a:xfrm>
        </p:grpSpPr>
        <p:sp>
          <p:nvSpPr>
            <p:cNvPr id="8" name="Freeform 8"/>
            <p:cNvSpPr/>
            <p:nvPr/>
          </p:nvSpPr>
          <p:spPr>
            <a:xfrm>
              <a:off x="-1512467" y="-145784"/>
              <a:ext cx="583033" cy="569427"/>
            </a:xfrm>
            <a:custGeom>
              <a:avLst/>
              <a:gdLst/>
              <a:ahLst/>
              <a:cxnLst/>
              <a:rect l="l" t="t" r="r" b="b"/>
              <a:pathLst>
                <a:path w="852913" h="812800">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txBody>
            <a:bodyPr/>
            <a:lstStyle/>
            <a:p>
              <a:endParaRPr lang="en-US" dirty="0"/>
            </a:p>
          </p:txBody>
        </p:sp>
        <p:sp>
          <p:nvSpPr>
            <p:cNvPr id="9" name="TextBox 9"/>
            <p:cNvSpPr txBox="1"/>
            <p:nvPr/>
          </p:nvSpPr>
          <p:spPr>
            <a:xfrm>
              <a:off x="79961" y="19050"/>
              <a:ext cx="692992" cy="71755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10800000">
            <a:off x="4241652" y="2074427"/>
            <a:ext cx="2544999" cy="5638800"/>
          </a:xfrm>
          <a:custGeom>
            <a:avLst/>
            <a:gdLst/>
            <a:ahLst/>
            <a:cxnLst/>
            <a:rect l="l" t="t" r="r" b="b"/>
            <a:pathLst>
              <a:path w="4392637" h="8785274">
                <a:moveTo>
                  <a:pt x="0" y="0"/>
                </a:moveTo>
                <a:lnTo>
                  <a:pt x="4392637" y="0"/>
                </a:lnTo>
                <a:lnTo>
                  <a:pt x="4392637" y="8785274"/>
                </a:lnTo>
                <a:lnTo>
                  <a:pt x="0" y="87852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3" name="Freeform 13"/>
          <p:cNvSpPr/>
          <p:nvPr/>
        </p:nvSpPr>
        <p:spPr>
          <a:xfrm rot="-5400000">
            <a:off x="-180977" y="4334624"/>
            <a:ext cx="3286128" cy="1066119"/>
          </a:xfrm>
          <a:custGeom>
            <a:avLst/>
            <a:gdLst/>
            <a:ahLst/>
            <a:cxnLst/>
            <a:rect l="l" t="t" r="r" b="b"/>
            <a:pathLst>
              <a:path w="5103504" h="1499154">
                <a:moveTo>
                  <a:pt x="0" y="0"/>
                </a:moveTo>
                <a:lnTo>
                  <a:pt x="5103504" y="0"/>
                </a:lnTo>
                <a:lnTo>
                  <a:pt x="5103504" y="1499154"/>
                </a:lnTo>
                <a:lnTo>
                  <a:pt x="0" y="14991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4" name="Group 14"/>
          <p:cNvGrpSpPr/>
          <p:nvPr/>
        </p:nvGrpSpPr>
        <p:grpSpPr>
          <a:xfrm>
            <a:off x="1877844" y="3030080"/>
            <a:ext cx="432044" cy="43204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899252" y="6399864"/>
            <a:ext cx="432044" cy="43204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3827" y="9089590"/>
            <a:ext cx="2831992" cy="283199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3174483" y="508687"/>
            <a:ext cx="1187194" cy="11871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5245305" y="9761711"/>
            <a:ext cx="1050577" cy="105057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8042772" y="-897152"/>
            <a:ext cx="1794303" cy="179430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1" name="TextBox 31"/>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sp>
        <p:nvSpPr>
          <p:cNvPr id="33" name="Freeform 33"/>
          <p:cNvSpPr/>
          <p:nvPr/>
        </p:nvSpPr>
        <p:spPr>
          <a:xfrm>
            <a:off x="9668859" y="3853438"/>
            <a:ext cx="9897851" cy="1115758"/>
          </a:xfrm>
          <a:custGeom>
            <a:avLst/>
            <a:gdLst/>
            <a:ahLst/>
            <a:cxnLst/>
            <a:rect l="l" t="t" r="r" b="b"/>
            <a:pathLst>
              <a:path w="9897851" h="1115758">
                <a:moveTo>
                  <a:pt x="0" y="0"/>
                </a:moveTo>
                <a:lnTo>
                  <a:pt x="9897851" y="0"/>
                </a:lnTo>
                <a:lnTo>
                  <a:pt x="9897851" y="1115757"/>
                </a:lnTo>
                <a:lnTo>
                  <a:pt x="0" y="11157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4" name="TextBox 34"/>
          <p:cNvSpPr txBox="1"/>
          <p:nvPr/>
        </p:nvSpPr>
        <p:spPr>
          <a:xfrm>
            <a:off x="7239000" y="2433098"/>
            <a:ext cx="7624705" cy="1355499"/>
          </a:xfrm>
          <a:prstGeom prst="rect">
            <a:avLst/>
          </a:prstGeom>
        </p:spPr>
        <p:txBody>
          <a:bodyPr wrap="square" lIns="0" tIns="0" rIns="0" bIns="0" rtlCol="0" anchor="t">
            <a:spAutoFit/>
          </a:bodyPr>
          <a:lstStyle/>
          <a:p>
            <a:pPr>
              <a:lnSpc>
                <a:spcPts val="9839"/>
              </a:lnSpc>
            </a:pPr>
            <a:r>
              <a:rPr lang="en-US" sz="11500" dirty="0">
                <a:solidFill>
                  <a:srgbClr val="000000"/>
                </a:solidFill>
                <a:latin typeface="Poppins Bold"/>
              </a:rPr>
              <a:t>Medi-Aid</a:t>
            </a:r>
          </a:p>
        </p:txBody>
      </p:sp>
      <p:sp>
        <p:nvSpPr>
          <p:cNvPr id="35" name="TextBox 35"/>
          <p:cNvSpPr txBox="1"/>
          <p:nvPr/>
        </p:nvSpPr>
        <p:spPr>
          <a:xfrm>
            <a:off x="9837240" y="4091953"/>
            <a:ext cx="9048873" cy="654025"/>
          </a:xfrm>
          <a:prstGeom prst="rect">
            <a:avLst/>
          </a:prstGeom>
        </p:spPr>
        <p:txBody>
          <a:bodyPr wrap="square" lIns="0" tIns="0" rIns="0" bIns="0" rtlCol="0" anchor="t">
            <a:spAutoFit/>
          </a:bodyPr>
          <a:lstStyle/>
          <a:p>
            <a:pPr>
              <a:lnSpc>
                <a:spcPts val="5147"/>
              </a:lnSpc>
            </a:pPr>
            <a:r>
              <a:rPr lang="en-US" sz="4400" dirty="0"/>
              <a:t>Your Expensive Healthcare Solution</a:t>
            </a:r>
            <a:endParaRPr lang="en-US" sz="4289" dirty="0">
              <a:solidFill>
                <a:srgbClr val="FFFFFF"/>
              </a:solidFill>
              <a:latin typeface="Poppins Semi-Bold"/>
            </a:endParaRPr>
          </a:p>
        </p:txBody>
      </p:sp>
      <p:pic>
        <p:nvPicPr>
          <p:cNvPr id="43" name="Picture 42">
            <a:extLst>
              <a:ext uri="{FF2B5EF4-FFF2-40B4-BE49-F238E27FC236}">
                <a16:creationId xmlns:a16="http://schemas.microsoft.com/office/drawing/2014/main" id="{3BDE5D2D-10E5-F174-0CA7-43E3ABE383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4514" y="3070803"/>
            <a:ext cx="3545083" cy="3545083"/>
          </a:xfrm>
          <a:prstGeom prst="ellipse">
            <a:avLst/>
          </a:prstGeom>
          <a:ln>
            <a:noFill/>
          </a:ln>
          <a:effectLst>
            <a:softEdge rad="112500"/>
          </a:effectLst>
        </p:spPr>
      </p:pic>
      <p:sp>
        <p:nvSpPr>
          <p:cNvPr id="10" name="TextBox 9">
            <a:extLst>
              <a:ext uri="{FF2B5EF4-FFF2-40B4-BE49-F238E27FC236}">
                <a16:creationId xmlns:a16="http://schemas.microsoft.com/office/drawing/2014/main" id="{0CBD4F7C-0035-E24C-27A9-2AD58894F782}"/>
              </a:ext>
            </a:extLst>
          </p:cNvPr>
          <p:cNvSpPr txBox="1"/>
          <p:nvPr/>
        </p:nvSpPr>
        <p:spPr>
          <a:xfrm>
            <a:off x="7123131" y="5070735"/>
            <a:ext cx="5091455" cy="2277547"/>
          </a:xfrm>
          <a:prstGeom prst="rect">
            <a:avLst/>
          </a:prstGeom>
          <a:noFill/>
        </p:spPr>
        <p:txBody>
          <a:bodyPr wrap="square" rtlCol="0">
            <a:spAutoFit/>
          </a:bodyPr>
          <a:lstStyle/>
          <a:p>
            <a:r>
              <a:rPr lang="en-US" sz="2800" dirty="0">
                <a:latin typeface="Poppins Ultra-Bold" panose="020B0604020202020204" charset="0"/>
                <a:cs typeface="Poppins Ultra-Bold" panose="020B0604020202020204" charset="0"/>
              </a:rPr>
              <a:t>Presented To: </a:t>
            </a:r>
          </a:p>
          <a:p>
            <a:endParaRPr lang="en-US" dirty="0"/>
          </a:p>
          <a:p>
            <a:r>
              <a:rPr lang="en-US" sz="2400" dirty="0">
                <a:latin typeface="Poppins Medium" panose="00000600000000000000" pitchFamily="2" charset="0"/>
                <a:cs typeface="Poppins Medium" panose="00000600000000000000" pitchFamily="2" charset="0"/>
              </a:rPr>
              <a:t>Mr. </a:t>
            </a:r>
            <a:r>
              <a:rPr lang="en-US" sz="2400" dirty="0" err="1">
                <a:latin typeface="Poppins Medium" panose="00000600000000000000" pitchFamily="2" charset="0"/>
                <a:cs typeface="Poppins Medium" panose="00000600000000000000" pitchFamily="2" charset="0"/>
              </a:rPr>
              <a:t>Afjal</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Hossan</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Sarower</a:t>
            </a:r>
            <a:endParaRPr lang="en-US" sz="2400" dirty="0">
              <a:latin typeface="Poppins Medium" panose="00000600000000000000" pitchFamily="2" charset="0"/>
              <a:cs typeface="Poppins Medium" panose="00000600000000000000" pitchFamily="2" charset="0"/>
            </a:endParaRPr>
          </a:p>
          <a:p>
            <a:r>
              <a:rPr lang="en-US" sz="2400" dirty="0">
                <a:latin typeface="Poppins Medium" panose="00000600000000000000" pitchFamily="2" charset="0"/>
                <a:cs typeface="Poppins Medium" panose="00000600000000000000" pitchFamily="2" charset="0"/>
              </a:rPr>
              <a:t>Senior Lecturer</a:t>
            </a:r>
          </a:p>
          <a:p>
            <a:r>
              <a:rPr lang="en-US" sz="2400" dirty="0">
                <a:latin typeface="Poppins Medium" panose="00000600000000000000" pitchFamily="2" charset="0"/>
                <a:cs typeface="Poppins Medium" panose="00000600000000000000" pitchFamily="2" charset="0"/>
              </a:rPr>
              <a:t>Department Of CSE,</a:t>
            </a:r>
          </a:p>
          <a:p>
            <a:r>
              <a:rPr lang="en-US" sz="2400" dirty="0">
                <a:latin typeface="Poppins Medium" panose="00000600000000000000" pitchFamily="2" charset="0"/>
                <a:cs typeface="Poppins Medium" panose="00000600000000000000" pitchFamily="2" charset="0"/>
              </a:rPr>
              <a:t>Daffodil International University</a:t>
            </a:r>
            <a:endParaRPr lang="en-US" sz="2000" dirty="0">
              <a:latin typeface="Poppins Medium" panose="00000600000000000000" pitchFamily="2" charset="0"/>
              <a:cs typeface="Poppins Medium" panose="00000600000000000000" pitchFamily="2" charset="0"/>
            </a:endParaRPr>
          </a:p>
        </p:txBody>
      </p:sp>
      <p:sp>
        <p:nvSpPr>
          <p:cNvPr id="11" name="TextBox 10">
            <a:extLst>
              <a:ext uri="{FF2B5EF4-FFF2-40B4-BE49-F238E27FC236}">
                <a16:creationId xmlns:a16="http://schemas.microsoft.com/office/drawing/2014/main" id="{B32A7AF7-E45C-B21D-31EF-DF230FB93E87}"/>
              </a:ext>
            </a:extLst>
          </p:cNvPr>
          <p:cNvSpPr txBox="1"/>
          <p:nvPr/>
        </p:nvSpPr>
        <p:spPr>
          <a:xfrm>
            <a:off x="10072379" y="7656576"/>
            <a:ext cx="7391400" cy="2369880"/>
          </a:xfrm>
          <a:prstGeom prst="rect">
            <a:avLst/>
          </a:prstGeom>
          <a:noFill/>
        </p:spPr>
        <p:txBody>
          <a:bodyPr wrap="square" rtlCol="0">
            <a:spAutoFit/>
          </a:bodyPr>
          <a:lstStyle/>
          <a:p>
            <a:r>
              <a:rPr lang="en-US" sz="2800" dirty="0">
                <a:latin typeface="Poppins Ultra-Bold" panose="020B0604020202020204" charset="0"/>
                <a:cs typeface="Poppins Ultra-Bold" panose="020B0604020202020204" charset="0"/>
              </a:rPr>
              <a:t>Presented By: </a:t>
            </a:r>
            <a:endParaRPr lang="en-US" dirty="0"/>
          </a:p>
          <a:p>
            <a:r>
              <a:rPr lang="en-US" sz="2400" dirty="0" err="1">
                <a:latin typeface="Poppins Medium" panose="00000600000000000000" pitchFamily="2" charset="0"/>
                <a:cs typeface="Poppins Medium" panose="00000600000000000000" pitchFamily="2" charset="0"/>
              </a:rPr>
              <a:t>Nurjahan</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Akther</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Mim</a:t>
            </a:r>
            <a:r>
              <a:rPr lang="en-US" sz="2400" dirty="0">
                <a:latin typeface="Poppins Medium" panose="00000600000000000000" pitchFamily="2" charset="0"/>
                <a:cs typeface="Poppins Medium" panose="00000600000000000000" pitchFamily="2" charset="0"/>
              </a:rPr>
              <a:t> 		221-15-4782</a:t>
            </a:r>
          </a:p>
          <a:p>
            <a:r>
              <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rPr>
              <a:t>Syed Ashik Mahmud </a:t>
            </a:r>
            <a:r>
              <a:rPr lang="en-US" sz="2400" i="0" dirty="0" err="1">
                <a:solidFill>
                  <a:srgbClr val="000000"/>
                </a:solidFill>
                <a:effectLst/>
                <a:highlight>
                  <a:srgbClr val="FFFFFF"/>
                </a:highlight>
                <a:latin typeface="Poppins Medium" panose="00000600000000000000" pitchFamily="2" charset="0"/>
                <a:cs typeface="Poppins Medium" panose="00000600000000000000" pitchFamily="2" charset="0"/>
              </a:rPr>
              <a:t>Pullock</a:t>
            </a:r>
            <a:r>
              <a:rPr lang="en-US" sz="2400" b="1" i="0" dirty="0">
                <a:solidFill>
                  <a:srgbClr val="000000"/>
                </a:solidFill>
                <a:effectLst/>
                <a:highlight>
                  <a:srgbClr val="FFFFFF"/>
                </a:highlight>
                <a:latin typeface="Arial" panose="020B0604020202020204" pitchFamily="34" charset="0"/>
              </a:rPr>
              <a:t>	</a:t>
            </a:r>
            <a:r>
              <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rPr>
              <a:t>221-15-4981</a:t>
            </a:r>
          </a:p>
          <a:p>
            <a:r>
              <a:rPr lang="en-US" sz="2400" dirty="0">
                <a:latin typeface="Poppins Medium" panose="00000600000000000000" pitchFamily="2" charset="0"/>
                <a:cs typeface="Poppins Medium" panose="00000600000000000000" pitchFamily="2" charset="0"/>
              </a:rPr>
              <a:t>Abu Zahed				221-15-4716</a:t>
            </a:r>
            <a:endPar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endParaRPr>
          </a:p>
          <a:p>
            <a:r>
              <a:rPr lang="en-US" sz="2400" dirty="0">
                <a:latin typeface="Poppins Medium" panose="00000600000000000000" pitchFamily="2" charset="0"/>
                <a:cs typeface="Poppins Medium" panose="00000600000000000000" pitchFamily="2" charset="0"/>
              </a:rPr>
              <a:t>Section: 61_I</a:t>
            </a:r>
          </a:p>
          <a:p>
            <a:r>
              <a:rPr lang="en-US" sz="2400" dirty="0">
                <a:latin typeface="Poppins Medium" panose="00000600000000000000" pitchFamily="2" charset="0"/>
                <a:cs typeface="Poppins Medium" panose="00000600000000000000" pitchFamily="2" charset="0"/>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66621" y="932859"/>
            <a:ext cx="13009913" cy="897682"/>
          </a:xfrm>
          <a:prstGeom prst="rect">
            <a:avLst/>
          </a:prstGeom>
        </p:spPr>
        <p:txBody>
          <a:bodyPr wrap="square" lIns="0" tIns="0" rIns="0" bIns="0" rtlCol="0" anchor="t">
            <a:spAutoFit/>
          </a:bodyPr>
          <a:lstStyle/>
          <a:p>
            <a:pPr algn="ctr">
              <a:lnSpc>
                <a:spcPts val="7002"/>
              </a:lnSpc>
            </a:pPr>
            <a:r>
              <a:rPr lang="en-US" sz="6000" b="1" dirty="0">
                <a:solidFill>
                  <a:schemeClr val="accent6"/>
                </a:solidFill>
                <a:latin typeface="Poppins Ultra-Bold" panose="020B0604020202020204" charset="0"/>
                <a:cs typeface="Poppins Ultra-Bold" panose="020B0604020202020204" charset="0"/>
              </a:rPr>
              <a:t>Implementation Requirements</a:t>
            </a:r>
            <a:endParaRPr lang="en-US" sz="5835" dirty="0">
              <a:solidFill>
                <a:schemeClr val="accent6"/>
              </a:solidFill>
              <a:latin typeface="Poppins Ultra-Bold" panose="020B0604020202020204" charset="0"/>
              <a:cs typeface="Poppins Ultra-Bold" panose="020B0604020202020204" charset="0"/>
            </a:endParaRPr>
          </a:p>
        </p:txBody>
      </p:sp>
      <p:grpSp>
        <p:nvGrpSpPr>
          <p:cNvPr id="3" name="Group 3"/>
          <p:cNvGrpSpPr/>
          <p:nvPr/>
        </p:nvGrpSpPr>
        <p:grpSpPr>
          <a:xfrm>
            <a:off x="2315551" y="3491953"/>
            <a:ext cx="2138934" cy="213893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955919" y="3491953"/>
            <a:ext cx="2138934" cy="213893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900666" y="3491953"/>
            <a:ext cx="2138934" cy="213893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3710666" y="3491953"/>
            <a:ext cx="2138934" cy="21389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2710878" y="3887281"/>
            <a:ext cx="1348279" cy="1348279"/>
          </a:xfrm>
          <a:custGeom>
            <a:avLst/>
            <a:gdLst/>
            <a:ahLst/>
            <a:cxnLst/>
            <a:rect l="l" t="t" r="r" b="b"/>
            <a:pathLst>
              <a:path w="1348279" h="1348279">
                <a:moveTo>
                  <a:pt x="0" y="0"/>
                </a:moveTo>
                <a:lnTo>
                  <a:pt x="1348280" y="0"/>
                </a:lnTo>
                <a:lnTo>
                  <a:pt x="1348280"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056046" y="6844101"/>
            <a:ext cx="2743200" cy="1709314"/>
          </a:xfrm>
          <a:prstGeom prst="rect">
            <a:avLst/>
          </a:prstGeom>
        </p:spPr>
        <p:txBody>
          <a:bodyPr wrap="square" lIns="0" tIns="0" rIns="0" bIns="0" rtlCol="0" anchor="t">
            <a:spAutoFit/>
          </a:bodyPr>
          <a:lstStyle/>
          <a:p>
            <a:pPr algn="ctr">
              <a:lnSpc>
                <a:spcPts val="1939"/>
              </a:lnSpc>
              <a:spcBef>
                <a:spcPct val="0"/>
              </a:spcBef>
            </a:pPr>
            <a:r>
              <a:rPr lang="en-US" dirty="0">
                <a:latin typeface="Poppins Medium" panose="00000600000000000000" pitchFamily="2" charset="0"/>
                <a:cs typeface="Poppins Medium" panose="00000600000000000000" pitchFamily="2" charset="0"/>
              </a:rPr>
              <a:t>HTML, CSS, </a:t>
            </a:r>
            <a:r>
              <a:rPr lang="en-US" dirty="0" err="1">
                <a:latin typeface="Poppins Medium" panose="00000600000000000000" pitchFamily="2" charset="0"/>
                <a:cs typeface="Poppins Medium" panose="00000600000000000000" pitchFamily="2" charset="0"/>
              </a:rPr>
              <a:t>JavaScript,Tailwind</a:t>
            </a:r>
            <a:r>
              <a:rPr lang="en-US" dirty="0">
                <a:latin typeface="Poppins Medium" panose="00000600000000000000" pitchFamily="2" charset="0"/>
                <a:cs typeface="Poppins Medium" panose="00000600000000000000" pitchFamily="2" charset="0"/>
              </a:rPr>
              <a:t> </a:t>
            </a:r>
            <a:r>
              <a:rPr lang="en-US" dirty="0" err="1">
                <a:latin typeface="Poppins Medium" panose="00000600000000000000" pitchFamily="2" charset="0"/>
                <a:cs typeface="Poppins Medium" panose="00000600000000000000" pitchFamily="2" charset="0"/>
              </a:rPr>
              <a:t>Framwork</a:t>
            </a:r>
            <a:endParaRPr lang="en-US" dirty="0">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Ensure a responsive and intuitive user interface for easy navigation.</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0" name="TextBox 20"/>
          <p:cNvSpPr txBox="1"/>
          <p:nvPr/>
        </p:nvSpPr>
        <p:spPr>
          <a:xfrm>
            <a:off x="2209800" y="6010867"/>
            <a:ext cx="2350437" cy="456407"/>
          </a:xfrm>
          <a:prstGeom prst="rect">
            <a:avLst/>
          </a:prstGeom>
        </p:spPr>
        <p:txBody>
          <a:bodyPr lIns="0" tIns="0" rIns="0" bIns="0" rtlCol="0" anchor="t">
            <a:spAutoFit/>
          </a:bodyPr>
          <a:lstStyle/>
          <a:p>
            <a:pPr algn="ctr">
              <a:lnSpc>
                <a:spcPts val="3740"/>
              </a:lnSpc>
              <a:spcBef>
                <a:spcPct val="0"/>
              </a:spcBef>
            </a:pPr>
            <a:r>
              <a:rPr lang="en-US" sz="2800" dirty="0" err="1">
                <a:solidFill>
                  <a:schemeClr val="accent6"/>
                </a:solidFill>
                <a:latin typeface="Poppins Ultra-Bold" panose="020B0604020202020204" charset="0"/>
                <a:cs typeface="Poppins Ultra-Bold" panose="020B0604020202020204" charset="0"/>
              </a:rPr>
              <a:t>Forntend</a:t>
            </a:r>
            <a:endParaRPr lang="en-US" sz="2672" dirty="0">
              <a:solidFill>
                <a:schemeClr val="accent6"/>
              </a:solidFill>
              <a:latin typeface="Poppins Ultra-Bold" panose="020B0604020202020204" charset="0"/>
              <a:cs typeface="Poppins Ultra-Bold" panose="020B0604020202020204" charset="0"/>
            </a:endParaRPr>
          </a:p>
        </p:txBody>
      </p:sp>
      <p:sp>
        <p:nvSpPr>
          <p:cNvPr id="21" name="TextBox 21"/>
          <p:cNvSpPr txBox="1"/>
          <p:nvPr/>
        </p:nvSpPr>
        <p:spPr>
          <a:xfrm>
            <a:off x="5623064" y="6780615"/>
            <a:ext cx="2865107" cy="1222001"/>
          </a:xfrm>
          <a:prstGeom prst="rect">
            <a:avLst/>
          </a:prstGeom>
        </p:spPr>
        <p:txBody>
          <a:bodyPr wrap="square" lIns="0" tIns="0" rIns="0" bIns="0" rtlCol="0" anchor="t">
            <a:spAutoFit/>
          </a:bodyPr>
          <a:lstStyle/>
          <a:p>
            <a:pPr algn="ctr">
              <a:lnSpc>
                <a:spcPts val="1939"/>
              </a:lnSpc>
              <a:spcBef>
                <a:spcPct val="0"/>
              </a:spcBef>
            </a:pPr>
            <a:r>
              <a:rPr lang="en-US" dirty="0" err="1">
                <a:latin typeface="Poppins Medium" panose="00000600000000000000" pitchFamily="2" charset="0"/>
                <a:cs typeface="Poppins Medium" panose="00000600000000000000" pitchFamily="2" charset="0"/>
              </a:rPr>
              <a:t>Django,Python</a:t>
            </a:r>
            <a:endParaRPr lang="en-US" dirty="0">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Utilize a robust backend architecture for efficient data management and processing.</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2" name="TextBox 22"/>
          <p:cNvSpPr txBox="1"/>
          <p:nvPr/>
        </p:nvSpPr>
        <p:spPr>
          <a:xfrm>
            <a:off x="5562600" y="6037477"/>
            <a:ext cx="2925571" cy="451790"/>
          </a:xfrm>
          <a:prstGeom prst="rect">
            <a:avLst/>
          </a:prstGeom>
        </p:spPr>
        <p:txBody>
          <a:bodyPr wrap="square" lIns="0" tIns="0" rIns="0" bIns="0" rtlCol="0" anchor="t">
            <a:spAutoFit/>
          </a:bodyPr>
          <a:lstStyle/>
          <a:p>
            <a:pPr algn="ctr">
              <a:lnSpc>
                <a:spcPts val="3740"/>
              </a:lnSpc>
              <a:spcBef>
                <a:spcPct val="0"/>
              </a:spcBef>
            </a:pPr>
            <a:r>
              <a:rPr lang="en-US" sz="2672" dirty="0">
                <a:solidFill>
                  <a:schemeClr val="accent6"/>
                </a:solidFill>
                <a:latin typeface="Poppins Ultra-Bold"/>
              </a:rPr>
              <a:t>Backend</a:t>
            </a:r>
          </a:p>
        </p:txBody>
      </p:sp>
      <p:sp>
        <p:nvSpPr>
          <p:cNvPr id="23" name="TextBox 23"/>
          <p:cNvSpPr txBox="1"/>
          <p:nvPr/>
        </p:nvSpPr>
        <p:spPr>
          <a:xfrm>
            <a:off x="9631747" y="6758878"/>
            <a:ext cx="3086682" cy="1705595"/>
          </a:xfrm>
          <a:prstGeom prst="rect">
            <a:avLst/>
          </a:prstGeom>
        </p:spPr>
        <p:txBody>
          <a:bodyPr wrap="square" lIns="0" tIns="0" rIns="0" bIns="0" rtlCol="0" anchor="t">
            <a:spAutoFit/>
          </a:bodyPr>
          <a:lstStyle/>
          <a:p>
            <a:pPr algn="ctr">
              <a:lnSpc>
                <a:spcPts val="1939"/>
              </a:lnSpc>
              <a:spcBef>
                <a:spcPct val="0"/>
              </a:spcBef>
            </a:pPr>
            <a:r>
              <a:rPr lang="en-US" dirty="0">
                <a:latin typeface="Poppins Medium" panose="00000600000000000000" pitchFamily="2" charset="0"/>
                <a:cs typeface="Poppins Medium" panose="00000600000000000000" pitchFamily="2" charset="0"/>
              </a:rPr>
              <a:t>Integration with telemedicine and delivery services</a:t>
            </a:r>
            <a:endParaRPr lang="en-US" dirty="0">
              <a:solidFill>
                <a:srgbClr val="292828"/>
              </a:solidFill>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Establish seamless communication between </a:t>
            </a:r>
            <a:r>
              <a:rPr lang="en-US" dirty="0" err="1">
                <a:latin typeface="Poppins Medium" panose="00000600000000000000" pitchFamily="2" charset="0"/>
                <a:cs typeface="Poppins Medium" panose="00000600000000000000" pitchFamily="2" charset="0"/>
              </a:rPr>
              <a:t>MediConnect</a:t>
            </a:r>
            <a:r>
              <a:rPr lang="en-US" dirty="0">
                <a:latin typeface="Poppins Medium" panose="00000600000000000000" pitchFamily="2" charset="0"/>
                <a:cs typeface="Poppins Medium" panose="00000600000000000000" pitchFamily="2" charset="0"/>
              </a:rPr>
              <a:t> and third-party services.</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4" name="TextBox 24"/>
          <p:cNvSpPr txBox="1"/>
          <p:nvPr/>
        </p:nvSpPr>
        <p:spPr>
          <a:xfrm>
            <a:off x="9799831" y="6010867"/>
            <a:ext cx="2350437" cy="451790"/>
          </a:xfrm>
          <a:prstGeom prst="rect">
            <a:avLst/>
          </a:prstGeom>
        </p:spPr>
        <p:txBody>
          <a:bodyPr lIns="0" tIns="0" rIns="0" bIns="0" rtlCol="0" anchor="t">
            <a:spAutoFit/>
          </a:bodyPr>
          <a:lstStyle/>
          <a:p>
            <a:pPr algn="ctr">
              <a:lnSpc>
                <a:spcPts val="3740"/>
              </a:lnSpc>
              <a:spcBef>
                <a:spcPct val="0"/>
              </a:spcBef>
            </a:pPr>
            <a:r>
              <a:rPr lang="en-US" sz="2672" dirty="0">
                <a:solidFill>
                  <a:schemeClr val="accent6"/>
                </a:solidFill>
                <a:latin typeface="Poppins Ultra-Bold"/>
              </a:rPr>
              <a:t>Apis</a:t>
            </a:r>
          </a:p>
        </p:txBody>
      </p:sp>
      <p:sp>
        <p:nvSpPr>
          <p:cNvPr id="25" name="TextBox 25"/>
          <p:cNvSpPr txBox="1"/>
          <p:nvPr/>
        </p:nvSpPr>
        <p:spPr>
          <a:xfrm>
            <a:off x="13320672" y="6844101"/>
            <a:ext cx="3086682" cy="1661993"/>
          </a:xfrm>
          <a:prstGeom prst="rect">
            <a:avLst/>
          </a:prstGeom>
        </p:spPr>
        <p:txBody>
          <a:bodyPr wrap="square" lIns="0" tIns="0" rIns="0" bIns="0" rtlCol="0" anchor="t">
            <a:spAutoFit/>
          </a:bodyPr>
          <a:lstStyle/>
          <a:p>
            <a:pPr algn="ctr"/>
            <a:r>
              <a:rPr lang="en-US" dirty="0">
                <a:latin typeface="Poppins Medium" panose="00000600000000000000" pitchFamily="2" charset="0"/>
                <a:cs typeface="Poppins Medium" panose="00000600000000000000" pitchFamily="2" charset="0"/>
              </a:rPr>
              <a:t>Encryption, Authentication, </a:t>
            </a:r>
            <a:r>
              <a:rPr lang="en-US" dirty="0" err="1">
                <a:latin typeface="Poppins Medium" panose="00000600000000000000" pitchFamily="2" charset="0"/>
                <a:cs typeface="Poppins Medium" panose="00000600000000000000" pitchFamily="2" charset="0"/>
              </a:rPr>
              <a:t>AuthorizationImplement</a:t>
            </a:r>
            <a:r>
              <a:rPr lang="en-US" dirty="0">
                <a:latin typeface="Poppins Medium" panose="00000600000000000000" pitchFamily="2" charset="0"/>
                <a:cs typeface="Poppins Medium" panose="00000600000000000000" pitchFamily="2" charset="0"/>
              </a:rPr>
              <a:t> industry-standard security measures to safeguard user data and privacy.</a:t>
            </a:r>
          </a:p>
        </p:txBody>
      </p:sp>
      <p:sp>
        <p:nvSpPr>
          <p:cNvPr id="26" name="TextBox 26"/>
          <p:cNvSpPr txBox="1"/>
          <p:nvPr/>
        </p:nvSpPr>
        <p:spPr>
          <a:xfrm>
            <a:off x="13583267" y="6009963"/>
            <a:ext cx="2350437" cy="455061"/>
          </a:xfrm>
          <a:prstGeom prst="rect">
            <a:avLst/>
          </a:prstGeom>
        </p:spPr>
        <p:txBody>
          <a:bodyPr lIns="0" tIns="0" rIns="0" bIns="0" rtlCol="0" anchor="t">
            <a:spAutoFit/>
          </a:bodyPr>
          <a:lstStyle/>
          <a:p>
            <a:pPr algn="ctr">
              <a:lnSpc>
                <a:spcPts val="3740"/>
              </a:lnSpc>
              <a:spcBef>
                <a:spcPct val="0"/>
              </a:spcBef>
            </a:pPr>
            <a:r>
              <a:rPr lang="en-US" sz="2800" dirty="0">
                <a:solidFill>
                  <a:schemeClr val="accent6"/>
                </a:solidFill>
                <a:latin typeface="Poppins Ultra-Bold" panose="020B0604020202020204" charset="0"/>
                <a:cs typeface="Poppins Ultra-Bold" panose="020B0604020202020204" charset="0"/>
              </a:rPr>
              <a:t>Security</a:t>
            </a:r>
            <a:endParaRPr lang="en-US" sz="2672" dirty="0">
              <a:solidFill>
                <a:schemeClr val="accent6"/>
              </a:solidFill>
              <a:latin typeface="Poppins Ultra-Bold" panose="020B0604020202020204" charset="0"/>
              <a:cs typeface="Poppins Ultra-Bold" panose="020B0604020202020204" charset="0"/>
            </a:endParaRPr>
          </a:p>
        </p:txBody>
      </p:sp>
      <p:sp>
        <p:nvSpPr>
          <p:cNvPr id="29" name="Freeform 29"/>
          <p:cNvSpPr/>
          <p:nvPr/>
        </p:nvSpPr>
        <p:spPr>
          <a:xfrm>
            <a:off x="6351247" y="3887281"/>
            <a:ext cx="1348279" cy="1348279"/>
          </a:xfrm>
          <a:custGeom>
            <a:avLst/>
            <a:gdLst/>
            <a:ahLst/>
            <a:cxnLst/>
            <a:rect l="l" t="t" r="r" b="b"/>
            <a:pathLst>
              <a:path w="1348279" h="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a:off x="10295993" y="3887281"/>
            <a:ext cx="1348279" cy="1348279"/>
          </a:xfrm>
          <a:custGeom>
            <a:avLst/>
            <a:gdLst/>
            <a:ahLst/>
            <a:cxnLst/>
            <a:rect l="l" t="t" r="r" b="b"/>
            <a:pathLst>
              <a:path w="1348279" h="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4105993" y="3887281"/>
            <a:ext cx="1348279" cy="1348279"/>
          </a:xfrm>
          <a:custGeom>
            <a:avLst/>
            <a:gdLst/>
            <a:ahLst/>
            <a:cxnLst/>
            <a:rect l="l" t="t" r="r" b="b"/>
            <a:pathLst>
              <a:path w="1348279" h="1348279">
                <a:moveTo>
                  <a:pt x="0" y="0"/>
                </a:moveTo>
                <a:lnTo>
                  <a:pt x="1348280" y="0"/>
                </a:lnTo>
                <a:lnTo>
                  <a:pt x="1348280"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67000" y="1157878"/>
            <a:ext cx="12227474" cy="1027974"/>
          </a:xfrm>
          <a:prstGeom prst="rect">
            <a:avLst/>
          </a:prstGeom>
        </p:spPr>
        <p:txBody>
          <a:bodyPr wrap="square" lIns="0" tIns="0" rIns="0" bIns="0" rtlCol="0" anchor="t">
            <a:spAutoFit/>
          </a:bodyPr>
          <a:lstStyle/>
          <a:p>
            <a:pPr algn="ctr">
              <a:lnSpc>
                <a:spcPts val="8022"/>
              </a:lnSpc>
            </a:pPr>
            <a:r>
              <a:rPr lang="en-US" sz="7200" b="1" dirty="0">
                <a:solidFill>
                  <a:schemeClr val="accent6"/>
                </a:solidFill>
                <a:latin typeface="Poppins Ultra-Bold" panose="020B0604020202020204" charset="0"/>
                <a:cs typeface="Poppins Ultra-Bold" panose="020B0604020202020204" charset="0"/>
              </a:rPr>
              <a:t>Challenges of this project</a:t>
            </a:r>
            <a:endParaRPr lang="en-US" sz="6685" dirty="0">
              <a:solidFill>
                <a:schemeClr val="accent6"/>
              </a:solidFill>
              <a:latin typeface="Poppins Ultra-Bold" panose="020B0604020202020204" charset="0"/>
              <a:cs typeface="Poppins Ultra-Bold" panose="020B0604020202020204" charset="0"/>
            </a:endParaRPr>
          </a:p>
        </p:txBody>
      </p:sp>
      <p:grpSp>
        <p:nvGrpSpPr>
          <p:cNvPr id="19" name="Group 19"/>
          <p:cNvGrpSpPr/>
          <p:nvPr/>
        </p:nvGrpSpPr>
        <p:grpSpPr>
          <a:xfrm>
            <a:off x="16744950" y="-981075"/>
            <a:ext cx="2864398" cy="286439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915482" y="5372100"/>
            <a:ext cx="14244338" cy="2277547"/>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3200" dirty="0">
                <a:latin typeface="Poppins Ultra-Bold" panose="020B0604020202020204" charset="0"/>
                <a:cs typeface="Poppins Ultra-Bold" panose="020B0604020202020204" charset="0"/>
              </a:rPr>
              <a:t>Solutions:    </a:t>
            </a:r>
          </a:p>
          <a:p>
            <a:r>
              <a:rPr lang="en-US" sz="28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Task breakdown    </a:t>
            </a:r>
          </a:p>
          <a:p>
            <a:r>
              <a:rPr lang="en-US" sz="2800" dirty="0">
                <a:latin typeface="Times New Roman" panose="02020603050405020304" pitchFamily="18" charset="0"/>
                <a:cs typeface="Times New Roman" panose="02020603050405020304" pitchFamily="18" charset="0"/>
              </a:rPr>
              <a:t>2. Robust security measures    </a:t>
            </a:r>
          </a:p>
          <a:p>
            <a:r>
              <a:rPr lang="en-US" sz="2800" dirty="0">
                <a:latin typeface="Times New Roman" panose="02020603050405020304" pitchFamily="18" charset="0"/>
                <a:cs typeface="Times New Roman" panose="02020603050405020304" pitchFamily="18" charset="0"/>
              </a:rPr>
              <a:t>3. User research    </a:t>
            </a:r>
          </a:p>
          <a:p>
            <a:r>
              <a:rPr lang="en-US" sz="2800" dirty="0">
                <a:latin typeface="Times New Roman" panose="02020603050405020304" pitchFamily="18" charset="0"/>
                <a:cs typeface="Times New Roman" panose="02020603050405020304" pitchFamily="18" charset="0"/>
              </a:rPr>
              <a:t>4. Scalable design    </a:t>
            </a:r>
          </a:p>
        </p:txBody>
      </p:sp>
      <p:grpSp>
        <p:nvGrpSpPr>
          <p:cNvPr id="26" name="Group 26"/>
          <p:cNvGrpSpPr/>
          <p:nvPr/>
        </p:nvGrpSpPr>
        <p:grpSpPr>
          <a:xfrm>
            <a:off x="15858243" y="451124"/>
            <a:ext cx="603155" cy="60315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16047633" y="1277496"/>
            <a:ext cx="827529" cy="82752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C5B733C6-BFBE-398F-24D2-9AC64A0C3C70}"/>
              </a:ext>
            </a:extLst>
          </p:cNvPr>
          <p:cNvSpPr txBox="1"/>
          <p:nvPr/>
        </p:nvSpPr>
        <p:spPr>
          <a:xfrm>
            <a:off x="1915482" y="3081397"/>
            <a:ext cx="9801224" cy="2062103"/>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Poppins Ultra-Bold" panose="020B0604020202020204" charset="0"/>
                <a:cs typeface="Poppins Ultra-Bold" panose="020B0604020202020204" charset="0"/>
              </a:rPr>
              <a:t>Challenges:    </a:t>
            </a:r>
          </a:p>
          <a:p>
            <a:r>
              <a:rPr lang="en-US" sz="2400" dirty="0">
                <a:latin typeface="Poppins Medium" panose="00000600000000000000" pitchFamily="2" charset="0"/>
                <a:cs typeface="Poppins Medium" panose="00000600000000000000" pitchFamily="2" charset="0"/>
              </a:rPr>
              <a:t>1.  Integrating complex functionalities    </a:t>
            </a:r>
          </a:p>
          <a:p>
            <a:r>
              <a:rPr lang="en-US" sz="2400" dirty="0">
                <a:latin typeface="Poppins Medium" panose="00000600000000000000" pitchFamily="2" charset="0"/>
                <a:cs typeface="Poppins Medium" panose="00000600000000000000" pitchFamily="2" charset="0"/>
              </a:rPr>
              <a:t>2. Ensuring data security    </a:t>
            </a:r>
          </a:p>
          <a:p>
            <a:r>
              <a:rPr lang="en-US" sz="2400" dirty="0">
                <a:latin typeface="Poppins Medium" panose="00000600000000000000" pitchFamily="2" charset="0"/>
                <a:cs typeface="Poppins Medium" panose="00000600000000000000" pitchFamily="2" charset="0"/>
              </a:rPr>
              <a:t>3. Designing user-friendly interface    </a:t>
            </a:r>
          </a:p>
          <a:p>
            <a:r>
              <a:rPr lang="en-US" sz="2400" dirty="0">
                <a:latin typeface="Poppins Medium" panose="00000600000000000000" pitchFamily="2" charset="0"/>
                <a:cs typeface="Poppins Medium" panose="00000600000000000000" pitchFamily="2" charset="0"/>
              </a:rPr>
              <a:t>4. Ensuring regulatory compliance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8220099" y="2799194"/>
            <a:ext cx="612223" cy="667273"/>
          </a:xfrm>
          <a:custGeom>
            <a:avLst/>
            <a:gdLst/>
            <a:ahLst/>
            <a:cxnLst/>
            <a:rect l="l" t="t" r="r" b="b"/>
            <a:pathLst>
              <a:path w="612223" h="667273">
                <a:moveTo>
                  <a:pt x="0" y="0"/>
                </a:moveTo>
                <a:lnTo>
                  <a:pt x="612223" y="0"/>
                </a:lnTo>
                <a:lnTo>
                  <a:pt x="612223" y="667272"/>
                </a:lnTo>
                <a:lnTo>
                  <a:pt x="0" y="6672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8220099" y="4205024"/>
            <a:ext cx="612223" cy="667273"/>
          </a:xfrm>
          <a:custGeom>
            <a:avLst/>
            <a:gdLst/>
            <a:ahLst/>
            <a:cxnLst/>
            <a:rect l="l" t="t" r="r" b="b"/>
            <a:pathLst>
              <a:path w="612223" h="667273">
                <a:moveTo>
                  <a:pt x="0" y="0"/>
                </a:moveTo>
                <a:lnTo>
                  <a:pt x="612223" y="0"/>
                </a:lnTo>
                <a:lnTo>
                  <a:pt x="612223" y="667273"/>
                </a:lnTo>
                <a:lnTo>
                  <a:pt x="0" y="667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a:off x="8220099" y="8606946"/>
            <a:ext cx="612223" cy="667273"/>
          </a:xfrm>
          <a:custGeom>
            <a:avLst/>
            <a:gdLst/>
            <a:ahLst/>
            <a:cxnLst/>
            <a:rect l="l" t="t" r="r" b="b"/>
            <a:pathLst>
              <a:path w="612223" h="667273">
                <a:moveTo>
                  <a:pt x="0" y="0"/>
                </a:moveTo>
                <a:lnTo>
                  <a:pt x="612223" y="0"/>
                </a:lnTo>
                <a:lnTo>
                  <a:pt x="612223" y="667273"/>
                </a:lnTo>
                <a:lnTo>
                  <a:pt x="0" y="667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TextBox 23"/>
          <p:cNvSpPr txBox="1"/>
          <p:nvPr/>
        </p:nvSpPr>
        <p:spPr>
          <a:xfrm>
            <a:off x="702976" y="694143"/>
            <a:ext cx="15390729" cy="910506"/>
          </a:xfrm>
          <a:prstGeom prst="rect">
            <a:avLst/>
          </a:prstGeom>
        </p:spPr>
        <p:txBody>
          <a:bodyPr wrap="square" lIns="0" tIns="0" rIns="0" bIns="0" rtlCol="0" anchor="t">
            <a:spAutoFit/>
          </a:bodyPr>
          <a:lstStyle/>
          <a:p>
            <a:pPr algn="ctr">
              <a:lnSpc>
                <a:spcPts val="7075"/>
              </a:lnSpc>
            </a:pPr>
            <a:r>
              <a:rPr lang="en-US" sz="6000" b="1" dirty="0">
                <a:solidFill>
                  <a:schemeClr val="accent6"/>
                </a:solidFill>
                <a:latin typeface="Poppins Ultra-Bold" panose="020B0604020202020204" charset="0"/>
                <a:cs typeface="Poppins Ultra-Bold" panose="020B0604020202020204" charset="0"/>
              </a:rPr>
              <a:t>Innovative Feature of your project</a:t>
            </a:r>
            <a:endParaRPr lang="en-US" sz="5896" dirty="0">
              <a:solidFill>
                <a:schemeClr val="accent6"/>
              </a:solidFill>
              <a:latin typeface="Poppins Ultra-Bold" panose="020B0604020202020204" charset="0"/>
              <a:cs typeface="Poppins Ultra-Bold" panose="020B0604020202020204" charset="0"/>
            </a:endParaRPr>
          </a:p>
        </p:txBody>
      </p:sp>
      <p:sp>
        <p:nvSpPr>
          <p:cNvPr id="2" name="TextBox 1">
            <a:extLst>
              <a:ext uri="{FF2B5EF4-FFF2-40B4-BE49-F238E27FC236}">
                <a16:creationId xmlns:a16="http://schemas.microsoft.com/office/drawing/2014/main" id="{A3C4F326-FA66-51F0-2738-911A406A4DBE}"/>
              </a:ext>
            </a:extLst>
          </p:cNvPr>
          <p:cNvSpPr txBox="1"/>
          <p:nvPr/>
        </p:nvSpPr>
        <p:spPr>
          <a:xfrm>
            <a:off x="1448635" y="3230798"/>
            <a:ext cx="15390729" cy="3970318"/>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Innovative Feature: AI-driven personalized health recommendations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Analyzes user data for tailored suggestions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Includes personalized diet plans, exercise routines, and preventive care measures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Empowers users for proactive health improvement</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Enhances overall healthcare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txBox="1"/>
          <p:nvPr/>
        </p:nvSpPr>
        <p:spPr>
          <a:xfrm>
            <a:off x="3810000" y="95250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OOP Concept</a:t>
            </a:r>
            <a:endParaRPr lang="en-US" sz="6600" dirty="0">
              <a:solidFill>
                <a:schemeClr val="accent6"/>
              </a:solidFill>
              <a:latin typeface="Poppins Ultra-Bold" panose="020B0604020202020204" charset="0"/>
              <a:cs typeface="Poppins Ultra-Bold" panose="020B0604020202020204" charset="0"/>
            </a:endParaRPr>
          </a:p>
        </p:txBody>
      </p:sp>
      <p:pic>
        <p:nvPicPr>
          <p:cNvPr id="39" name="Picture 38">
            <a:extLst>
              <a:ext uri="{FF2B5EF4-FFF2-40B4-BE49-F238E27FC236}">
                <a16:creationId xmlns:a16="http://schemas.microsoft.com/office/drawing/2014/main" id="{CCEF7352-F32E-51C2-5A6E-B4851BA377A7}"/>
              </a:ext>
            </a:extLst>
          </p:cNvPr>
          <p:cNvPicPr>
            <a:picLocks noChangeAspect="1"/>
          </p:cNvPicPr>
          <p:nvPr/>
        </p:nvPicPr>
        <p:blipFill rotWithShape="1">
          <a:blip r:embed="rId2"/>
          <a:srcRect t="1701"/>
          <a:stretch/>
        </p:blipFill>
        <p:spPr>
          <a:xfrm>
            <a:off x="5041722" y="2476500"/>
            <a:ext cx="7554379" cy="6358388"/>
          </a:xfrm>
          <a:prstGeom prst="rect">
            <a:avLst/>
          </a:prstGeom>
        </p:spPr>
      </p:pic>
      <p:grpSp>
        <p:nvGrpSpPr>
          <p:cNvPr id="40" name="Group 19">
            <a:extLst>
              <a:ext uri="{FF2B5EF4-FFF2-40B4-BE49-F238E27FC236}">
                <a16:creationId xmlns:a16="http://schemas.microsoft.com/office/drawing/2014/main" id="{8D36D3C1-06DD-189D-FEF3-1E48F1239397}"/>
              </a:ext>
            </a:extLst>
          </p:cNvPr>
          <p:cNvGrpSpPr/>
          <p:nvPr/>
        </p:nvGrpSpPr>
        <p:grpSpPr>
          <a:xfrm>
            <a:off x="16744950" y="-981075"/>
            <a:ext cx="2864398" cy="2864398"/>
            <a:chOff x="0" y="0"/>
            <a:chExt cx="812800" cy="812800"/>
          </a:xfrm>
        </p:grpSpPr>
        <p:sp>
          <p:nvSpPr>
            <p:cNvPr id="41" name="Freeform 20">
              <a:extLst>
                <a:ext uri="{FF2B5EF4-FFF2-40B4-BE49-F238E27FC236}">
                  <a16:creationId xmlns:a16="http://schemas.microsoft.com/office/drawing/2014/main" id="{AFEC9092-178C-3120-65C4-99D3E0B4BBC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42" name="TextBox 21">
              <a:extLst>
                <a:ext uri="{FF2B5EF4-FFF2-40B4-BE49-F238E27FC236}">
                  <a16:creationId xmlns:a16="http://schemas.microsoft.com/office/drawing/2014/main" id="{C01AC534-2510-B2B0-3529-C7F73989548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3" name="Group 26">
            <a:extLst>
              <a:ext uri="{FF2B5EF4-FFF2-40B4-BE49-F238E27FC236}">
                <a16:creationId xmlns:a16="http://schemas.microsoft.com/office/drawing/2014/main" id="{C1598DE2-DAA0-0BA0-E523-CC27EC244A18}"/>
              </a:ext>
            </a:extLst>
          </p:cNvPr>
          <p:cNvGrpSpPr/>
          <p:nvPr/>
        </p:nvGrpSpPr>
        <p:grpSpPr>
          <a:xfrm>
            <a:off x="15858243" y="451124"/>
            <a:ext cx="603155" cy="603155"/>
            <a:chOff x="0" y="0"/>
            <a:chExt cx="812800" cy="812800"/>
          </a:xfrm>
        </p:grpSpPr>
        <p:sp>
          <p:nvSpPr>
            <p:cNvPr id="44" name="Freeform 27">
              <a:extLst>
                <a:ext uri="{FF2B5EF4-FFF2-40B4-BE49-F238E27FC236}">
                  <a16:creationId xmlns:a16="http://schemas.microsoft.com/office/drawing/2014/main" id="{E408AAEF-4E52-CE1D-57F3-DCF46647DB8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45" name="TextBox 28">
              <a:extLst>
                <a:ext uri="{FF2B5EF4-FFF2-40B4-BE49-F238E27FC236}">
                  <a16:creationId xmlns:a16="http://schemas.microsoft.com/office/drawing/2014/main" id="{3DABFD58-A48C-4B52-B526-28867C28CC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6" name="Group 29">
            <a:extLst>
              <a:ext uri="{FF2B5EF4-FFF2-40B4-BE49-F238E27FC236}">
                <a16:creationId xmlns:a16="http://schemas.microsoft.com/office/drawing/2014/main" id="{0297AFD4-4BBB-9B9B-360F-B83882D81A4F}"/>
              </a:ext>
            </a:extLst>
          </p:cNvPr>
          <p:cNvGrpSpPr/>
          <p:nvPr/>
        </p:nvGrpSpPr>
        <p:grpSpPr>
          <a:xfrm>
            <a:off x="16047633" y="1277496"/>
            <a:ext cx="827529" cy="827529"/>
            <a:chOff x="0" y="0"/>
            <a:chExt cx="812800" cy="812800"/>
          </a:xfrm>
        </p:grpSpPr>
        <p:sp>
          <p:nvSpPr>
            <p:cNvPr id="47" name="Freeform 30">
              <a:extLst>
                <a:ext uri="{FF2B5EF4-FFF2-40B4-BE49-F238E27FC236}">
                  <a16:creationId xmlns:a16="http://schemas.microsoft.com/office/drawing/2014/main" id="{7ABD64F6-9730-7E07-08DE-F8EA710B588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48" name="TextBox 31">
              <a:extLst>
                <a:ext uri="{FF2B5EF4-FFF2-40B4-BE49-F238E27FC236}">
                  <a16:creationId xmlns:a16="http://schemas.microsoft.com/office/drawing/2014/main" id="{06DB673E-7E68-CCC8-C94E-4A6B541ABAE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97200" y="-1906774"/>
            <a:ext cx="4746181" cy="4546938"/>
          </a:xfrm>
          <a:custGeom>
            <a:avLst/>
            <a:gdLst/>
            <a:ahLst/>
            <a:cxnLst/>
            <a:rect l="l" t="t" r="r" b="b"/>
            <a:pathLst>
              <a:path w="11718284" h="11718284">
                <a:moveTo>
                  <a:pt x="0" y="0"/>
                </a:moveTo>
                <a:lnTo>
                  <a:pt x="11718284" y="0"/>
                </a:lnTo>
                <a:lnTo>
                  <a:pt x="11718284" y="11718284"/>
                </a:lnTo>
                <a:lnTo>
                  <a:pt x="0" y="117182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14597211" y="402422"/>
            <a:ext cx="1004905" cy="1004905"/>
          </a:xfrm>
          <a:custGeom>
            <a:avLst/>
            <a:gdLst/>
            <a:ahLst/>
            <a:cxnLst/>
            <a:rect l="l" t="t" r="r" b="b"/>
            <a:pathLst>
              <a:path w="1004905" h="1004905">
                <a:moveTo>
                  <a:pt x="0" y="0"/>
                </a:moveTo>
                <a:lnTo>
                  <a:pt x="1004906" y="0"/>
                </a:lnTo>
                <a:lnTo>
                  <a:pt x="1004906" y="1004905"/>
                </a:lnTo>
                <a:lnTo>
                  <a:pt x="0" y="1004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1134525" y="5277219"/>
            <a:ext cx="711025" cy="687917"/>
          </a:xfrm>
          <a:custGeom>
            <a:avLst/>
            <a:gdLst/>
            <a:ahLst/>
            <a:cxnLst/>
            <a:rect l="l" t="t" r="r" b="b"/>
            <a:pathLst>
              <a:path w="711025" h="687917">
                <a:moveTo>
                  <a:pt x="0" y="0"/>
                </a:moveTo>
                <a:lnTo>
                  <a:pt x="711025" y="0"/>
                </a:lnTo>
                <a:lnTo>
                  <a:pt x="711025" y="687916"/>
                </a:lnTo>
                <a:lnTo>
                  <a:pt x="0" y="6879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a:off x="1160462" y="7356586"/>
            <a:ext cx="711025" cy="687620"/>
          </a:xfrm>
          <a:custGeom>
            <a:avLst/>
            <a:gdLst/>
            <a:ahLst/>
            <a:cxnLst/>
            <a:rect l="l" t="t" r="r" b="b"/>
            <a:pathLst>
              <a:path w="711025" h="687620">
                <a:moveTo>
                  <a:pt x="0" y="0"/>
                </a:moveTo>
                <a:lnTo>
                  <a:pt x="711025" y="0"/>
                </a:lnTo>
                <a:lnTo>
                  <a:pt x="711025" y="687621"/>
                </a:lnTo>
                <a:lnTo>
                  <a:pt x="0" y="6876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3" name="Freeform 23"/>
          <p:cNvSpPr/>
          <p:nvPr/>
        </p:nvSpPr>
        <p:spPr>
          <a:xfrm>
            <a:off x="1160462" y="8421552"/>
            <a:ext cx="711025" cy="687917"/>
          </a:xfrm>
          <a:custGeom>
            <a:avLst/>
            <a:gdLst/>
            <a:ahLst/>
            <a:cxnLst/>
            <a:rect l="l" t="t" r="r" b="b"/>
            <a:pathLst>
              <a:path w="711025" h="687917">
                <a:moveTo>
                  <a:pt x="0" y="0"/>
                </a:moveTo>
                <a:lnTo>
                  <a:pt x="711025" y="0"/>
                </a:lnTo>
                <a:lnTo>
                  <a:pt x="711025" y="687917"/>
                </a:lnTo>
                <a:lnTo>
                  <a:pt x="0" y="68791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39" name="TextBox 38">
            <a:extLst>
              <a:ext uri="{FF2B5EF4-FFF2-40B4-BE49-F238E27FC236}">
                <a16:creationId xmlns:a16="http://schemas.microsoft.com/office/drawing/2014/main" id="{F6225DDE-6EEF-508A-6CF9-7B1B0387BFA1}"/>
              </a:ext>
            </a:extLst>
          </p:cNvPr>
          <p:cNvSpPr txBox="1"/>
          <p:nvPr/>
        </p:nvSpPr>
        <p:spPr>
          <a:xfrm>
            <a:off x="2129362" y="4035504"/>
            <a:ext cx="14029275" cy="2215991"/>
          </a:xfrm>
          <a:prstGeom prst="rect">
            <a:avLst/>
          </a:prstGeom>
          <a:noFill/>
        </p:spPr>
        <p:txBody>
          <a:bodyPr wrap="square" rtlCol="0">
            <a:spAutoFit/>
          </a:bodyPr>
          <a:lstStyle/>
          <a:p>
            <a:r>
              <a:rPr lang="en-US" sz="13800" dirty="0">
                <a:latin typeface="Poppins Ultra-Bold" panose="020B0604020202020204" charset="0"/>
                <a:cs typeface="Poppins Ultra-Bold" panose="020B060402020202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9591"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42076"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835684"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35753"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5687459" y="1018729"/>
            <a:ext cx="11280075" cy="1254895"/>
          </a:xfrm>
          <a:prstGeom prst="rect">
            <a:avLst/>
          </a:prstGeom>
        </p:spPr>
        <p:txBody>
          <a:bodyPr lIns="0" tIns="0" rIns="0" bIns="0" rtlCol="0" anchor="t">
            <a:spAutoFit/>
          </a:bodyPr>
          <a:lstStyle/>
          <a:p>
            <a:pPr>
              <a:lnSpc>
                <a:spcPts val="10134"/>
              </a:lnSpc>
              <a:spcBef>
                <a:spcPct val="0"/>
              </a:spcBef>
            </a:pPr>
            <a:r>
              <a:rPr lang="en-US" sz="7200" b="1" dirty="0">
                <a:solidFill>
                  <a:schemeClr val="bg1"/>
                </a:solidFill>
                <a:latin typeface="Poppins Ultra-Bold" panose="020B0604020202020204" charset="0"/>
                <a:cs typeface="Poppins Ultra-Bold" panose="020B0604020202020204" charset="0"/>
              </a:rPr>
              <a:t>Introduction</a:t>
            </a:r>
            <a:endParaRPr lang="en-US" sz="7200" dirty="0">
              <a:solidFill>
                <a:schemeClr val="bg1"/>
              </a:solidFill>
              <a:latin typeface="Poppins Ultra-Bold" panose="020B0604020202020204" charset="0"/>
              <a:cs typeface="Poppins Ultra-Bold" panose="020B0604020202020204" charset="0"/>
            </a:endParaRPr>
          </a:p>
        </p:txBody>
      </p:sp>
      <p:grpSp>
        <p:nvGrpSpPr>
          <p:cNvPr id="15" name="Group 15"/>
          <p:cNvGrpSpPr/>
          <p:nvPr/>
        </p:nvGrpSpPr>
        <p:grpSpPr>
          <a:xfrm>
            <a:off x="34290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4038600" y="1089349"/>
            <a:ext cx="1014868" cy="1234906"/>
          </a:xfrm>
          <a:custGeom>
            <a:avLst/>
            <a:gdLst/>
            <a:ahLst/>
            <a:cxnLst/>
            <a:rect l="l" t="t" r="r" b="b"/>
            <a:pathLst>
              <a:path w="1014868" h="1234906">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4885792" y="3165761"/>
            <a:ext cx="12640208" cy="5539978"/>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000" dirty="0">
                <a:latin typeface="Poppins Medium" panose="00000600000000000000" pitchFamily="2" charset="0"/>
                <a:cs typeface="Poppins Medium" panose="00000600000000000000" pitchFamily="2" charset="0"/>
              </a:rPr>
              <a:t>Welcome to Medi-Aid! We're here to make healthcare simple and convenient for you. With our platform, you can easily book appointments, consult with doctors online, and get your medications delivered to your door. Our goal is to provide you with the care you need, when you need it, all from the comfort of your own home. Let's make managing your health easy together!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9591"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42076"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835684"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35753"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5687459" y="1018729"/>
            <a:ext cx="11280075" cy="1254895"/>
          </a:xfrm>
          <a:prstGeom prst="rect">
            <a:avLst/>
          </a:prstGeom>
        </p:spPr>
        <p:txBody>
          <a:bodyPr lIns="0" tIns="0" rIns="0" bIns="0" rtlCol="0" anchor="t">
            <a:spAutoFit/>
          </a:bodyPr>
          <a:lstStyle/>
          <a:p>
            <a:pPr>
              <a:lnSpc>
                <a:spcPts val="10134"/>
              </a:lnSpc>
              <a:spcBef>
                <a:spcPct val="0"/>
              </a:spcBef>
            </a:pPr>
            <a:r>
              <a:rPr lang="en-US" sz="8000" b="1" dirty="0">
                <a:solidFill>
                  <a:schemeClr val="bg1"/>
                </a:solidFill>
              </a:rPr>
              <a:t>Objective</a:t>
            </a:r>
            <a:endParaRPr lang="en-US" sz="7238" dirty="0">
              <a:solidFill>
                <a:schemeClr val="bg1"/>
              </a:solidFill>
              <a:latin typeface="Poppins Ultra-Bold"/>
            </a:endParaRPr>
          </a:p>
        </p:txBody>
      </p:sp>
      <p:grpSp>
        <p:nvGrpSpPr>
          <p:cNvPr id="15" name="Group 15"/>
          <p:cNvGrpSpPr/>
          <p:nvPr/>
        </p:nvGrpSpPr>
        <p:grpSpPr>
          <a:xfrm>
            <a:off x="34290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4038600" y="1089349"/>
            <a:ext cx="1014868" cy="1234906"/>
          </a:xfrm>
          <a:custGeom>
            <a:avLst/>
            <a:gdLst/>
            <a:ahLst/>
            <a:cxnLst/>
            <a:rect l="l" t="t" r="r" b="b"/>
            <a:pathLst>
              <a:path w="1014868" h="1234906">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4885792" y="3165761"/>
            <a:ext cx="12081741" cy="3693319"/>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000" dirty="0"/>
              <a:t>To provide a user-friendly platform for seamless healthcare access, including doctor appointments, telemedicine services, medicine delivery, and patient registration.</a:t>
            </a:r>
          </a:p>
          <a:p>
            <a:pPr marL="571500" indent="-571500">
              <a:buFont typeface="Wingdings" panose="05000000000000000000" pitchFamily="2" charset="2"/>
              <a:buChar char="Ø"/>
            </a:pPr>
            <a:r>
              <a:rPr lang="en-US" sz="4000" dirty="0"/>
              <a:t>Highlight the goal of improving accessibility and convenience in healthcare services.</a:t>
            </a:r>
          </a:p>
        </p:txBody>
      </p:sp>
    </p:spTree>
    <p:extLst>
      <p:ext uri="{BB962C8B-B14F-4D97-AF65-F5344CB8AC3E}">
        <p14:creationId xmlns:p14="http://schemas.microsoft.com/office/powerpoint/2010/main" val="18499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131217"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348732"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526492"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7200"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191659" y="1018729"/>
            <a:ext cx="12536310" cy="1205266"/>
          </a:xfrm>
          <a:prstGeom prst="rect">
            <a:avLst/>
          </a:prstGeom>
        </p:spPr>
        <p:txBody>
          <a:bodyPr wrap="square" lIns="0" tIns="0" rIns="0" bIns="0" rtlCol="0" anchor="t">
            <a:spAutoFit/>
          </a:bodyPr>
          <a:lstStyle/>
          <a:p>
            <a:pPr>
              <a:lnSpc>
                <a:spcPts val="10134"/>
              </a:lnSpc>
              <a:spcBef>
                <a:spcPct val="0"/>
              </a:spcBef>
            </a:pPr>
            <a:r>
              <a:rPr lang="en-US" sz="6600" b="1" dirty="0">
                <a:solidFill>
                  <a:schemeClr val="bg1"/>
                </a:solidFill>
              </a:rPr>
              <a:t>Existing Solution in Market/Web</a:t>
            </a:r>
            <a:endParaRPr lang="en-US" sz="6600" dirty="0">
              <a:solidFill>
                <a:schemeClr val="bg1"/>
              </a:solidFill>
              <a:latin typeface="Poppins Ultra-Bold"/>
            </a:endParaRPr>
          </a:p>
        </p:txBody>
      </p:sp>
      <p:grpSp>
        <p:nvGrpSpPr>
          <p:cNvPr id="15" name="Group 15"/>
          <p:cNvGrpSpPr/>
          <p:nvPr/>
        </p:nvGrpSpPr>
        <p:grpSpPr>
          <a:xfrm>
            <a:off x="-10668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389992" y="3165761"/>
            <a:ext cx="14392808" cy="4739759"/>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400" dirty="0"/>
              <a:t>Discuss current healthcare platforms and their limitations, emphasizing the need for a more integrated solution.</a:t>
            </a:r>
          </a:p>
          <a:p>
            <a:pPr marL="571500" indent="-571500">
              <a:buFont typeface="Wingdings" panose="05000000000000000000" pitchFamily="2" charset="2"/>
              <a:buChar char="Ø"/>
            </a:pPr>
            <a:r>
              <a:rPr lang="en-US" sz="4400" dirty="0"/>
              <a:t>Highlight issues like fragmented services, lack of telemedicine integration, and inconvenience in medicine procurement.</a:t>
            </a:r>
          </a:p>
          <a:p>
            <a:pPr marL="571500" indent="-571500">
              <a:buFont typeface="Wingdings" panose="05000000000000000000" pitchFamily="2" charset="2"/>
              <a:buChar char="Ø"/>
            </a:pPr>
            <a:r>
              <a:rPr lang="en-US" sz="4400" dirty="0"/>
              <a:t>Illustrate how </a:t>
            </a:r>
            <a:r>
              <a:rPr lang="en-US" sz="4400" dirty="0" err="1"/>
              <a:t>MediConnect</a:t>
            </a:r>
            <a:r>
              <a:rPr lang="en-US" sz="4400" dirty="0"/>
              <a:t> aims to address these shortcomings with its comprehensive approach.</a:t>
            </a:r>
          </a:p>
        </p:txBody>
      </p:sp>
    </p:spTree>
    <p:extLst>
      <p:ext uri="{BB962C8B-B14F-4D97-AF65-F5344CB8AC3E}">
        <p14:creationId xmlns:p14="http://schemas.microsoft.com/office/powerpoint/2010/main" val="373241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1204" y="5332016"/>
            <a:ext cx="31303357" cy="7528227"/>
            <a:chOff x="0" y="-38100"/>
            <a:chExt cx="8244505" cy="1982743"/>
          </a:xfrm>
        </p:grpSpPr>
        <p:sp>
          <p:nvSpPr>
            <p:cNvPr id="3" name="Freeform 3"/>
            <p:cNvSpPr/>
            <p:nvPr/>
          </p:nvSpPr>
          <p:spPr>
            <a:xfrm>
              <a:off x="2921798" y="27900"/>
              <a:ext cx="5322707" cy="1916743"/>
            </a:xfrm>
            <a:custGeom>
              <a:avLst/>
              <a:gdLst/>
              <a:ahLst/>
              <a:cxnLst/>
              <a:rect l="l" t="t" r="r" b="b"/>
              <a:pathLst>
                <a:path w="5322707" h="1916743">
                  <a:moveTo>
                    <a:pt x="0" y="0"/>
                  </a:moveTo>
                  <a:lnTo>
                    <a:pt x="5322707" y="0"/>
                  </a:lnTo>
                  <a:lnTo>
                    <a:pt x="5322707" y="1916743"/>
                  </a:lnTo>
                  <a:lnTo>
                    <a:pt x="0" y="1916743"/>
                  </a:lnTo>
                  <a:close/>
                </a:path>
              </a:pathLst>
            </a:custGeom>
            <a:solidFill>
              <a:srgbClr val="D6801C"/>
            </a:solidFill>
          </p:spPr>
          <p:txBody>
            <a:bodyPr/>
            <a:lstStyle/>
            <a:p>
              <a:endParaRPr lang="en-US" dirty="0"/>
            </a:p>
          </p:txBody>
        </p:sp>
        <p:sp>
          <p:nvSpPr>
            <p:cNvPr id="4" name="TextBox 4"/>
            <p:cNvSpPr txBox="1"/>
            <p:nvPr/>
          </p:nvSpPr>
          <p:spPr>
            <a:xfrm>
              <a:off x="0" y="-38100"/>
              <a:ext cx="5322706" cy="195484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41989" y="291066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931068" y="3241957"/>
            <a:ext cx="2777421" cy="277742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dirty="0"/>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5196777" y="2802974"/>
            <a:ext cx="3496611" cy="3496611"/>
          </a:xfrm>
          <a:custGeom>
            <a:avLst/>
            <a:gdLst/>
            <a:ahLst/>
            <a:cxnLst/>
            <a:rect l="l" t="t" r="r" b="b"/>
            <a:pathLst>
              <a:path w="3496611" h="3496611">
                <a:moveTo>
                  <a:pt x="0" y="0"/>
                </a:moveTo>
                <a:lnTo>
                  <a:pt x="3496612" y="0"/>
                </a:lnTo>
                <a:lnTo>
                  <a:pt x="3496612"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0" name="Group 10"/>
          <p:cNvGrpSpPr/>
          <p:nvPr/>
        </p:nvGrpSpPr>
        <p:grpSpPr>
          <a:xfrm>
            <a:off x="5526975" y="3241957"/>
            <a:ext cx="2777421" cy="277742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9851565" y="291066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p:cNvGrpSpPr/>
          <p:nvPr/>
        </p:nvGrpSpPr>
        <p:grpSpPr>
          <a:xfrm>
            <a:off x="10239389" y="3249087"/>
            <a:ext cx="4158764" cy="3720288"/>
            <a:chOff x="-480444" y="-352126"/>
            <a:chExt cx="1217044" cy="1088726"/>
          </a:xfrm>
        </p:grpSpPr>
        <p:sp>
          <p:nvSpPr>
            <p:cNvPr id="15" name="Freeform 15"/>
            <p:cNvSpPr/>
            <p:nvPr/>
          </p:nvSpPr>
          <p:spPr>
            <a:xfrm>
              <a:off x="-480444" y="-35212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dirty="0"/>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3120475" y="1155325"/>
            <a:ext cx="12047050" cy="782074"/>
          </a:xfrm>
          <a:prstGeom prst="rect">
            <a:avLst/>
          </a:prstGeom>
        </p:spPr>
        <p:txBody>
          <a:bodyPr lIns="0" tIns="0" rIns="0" bIns="0" rtlCol="0" anchor="t">
            <a:spAutoFit/>
          </a:bodyPr>
          <a:lstStyle/>
          <a:p>
            <a:pPr algn="ctr">
              <a:lnSpc>
                <a:spcPts val="5719"/>
              </a:lnSpc>
            </a:pPr>
            <a:r>
              <a:rPr lang="en-US" sz="6600" b="1" dirty="0">
                <a:solidFill>
                  <a:schemeClr val="accent6">
                    <a:lumMod val="75000"/>
                  </a:schemeClr>
                </a:solidFill>
              </a:rPr>
              <a:t>Users and Stakeholders</a:t>
            </a:r>
            <a:endParaRPr lang="en-US" sz="6000" dirty="0">
              <a:solidFill>
                <a:schemeClr val="accent6">
                  <a:lumMod val="75000"/>
                </a:schemeClr>
              </a:solidFill>
              <a:latin typeface="Poppins Ultra-Bold"/>
            </a:endParaRPr>
          </a:p>
        </p:txBody>
      </p:sp>
      <p:sp>
        <p:nvSpPr>
          <p:cNvPr id="21" name="TextBox 21"/>
          <p:cNvSpPr txBox="1"/>
          <p:nvPr/>
        </p:nvSpPr>
        <p:spPr>
          <a:xfrm>
            <a:off x="9406562" y="7108254"/>
            <a:ext cx="4285447" cy="511422"/>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Manage medicine inventory, process orders</a:t>
            </a:r>
          </a:p>
        </p:txBody>
      </p:sp>
      <p:sp>
        <p:nvSpPr>
          <p:cNvPr id="22" name="TextBox 22"/>
          <p:cNvSpPr txBox="1"/>
          <p:nvPr/>
        </p:nvSpPr>
        <p:spPr>
          <a:xfrm>
            <a:off x="10137395" y="6258014"/>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Pharmacists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4802358" y="7103349"/>
            <a:ext cx="4285447" cy="755079"/>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Provide consultations, manage appointments, access patient records.</a:t>
            </a:r>
            <a:endParaRPr lang="en-US" sz="2000" dirty="0">
              <a:solidFill>
                <a:schemeClr val="bg1"/>
              </a:solidFill>
              <a:latin typeface="Poppins Medium" panose="00000600000000000000" pitchFamily="2" charset="0"/>
              <a:cs typeface="Poppins Medium" panose="00000600000000000000" pitchFamily="2" charset="0"/>
            </a:endParaRPr>
          </a:p>
        </p:txBody>
      </p:sp>
      <p:sp>
        <p:nvSpPr>
          <p:cNvPr id="24" name="TextBox 24"/>
          <p:cNvSpPr txBox="1"/>
          <p:nvPr/>
        </p:nvSpPr>
        <p:spPr>
          <a:xfrm>
            <a:off x="5480613" y="6271878"/>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rgbClr val="FFFFFF"/>
                </a:solidFill>
                <a:latin typeface="Times New Roman" panose="02020603050405020304" pitchFamily="18" charset="0"/>
                <a:cs typeface="Times New Roman" panose="02020603050405020304" pitchFamily="18" charset="0"/>
              </a:rPr>
              <a:t>Doctors</a:t>
            </a:r>
          </a:p>
        </p:txBody>
      </p:sp>
      <p:sp>
        <p:nvSpPr>
          <p:cNvPr id="25" name="TextBox 25"/>
          <p:cNvSpPr txBox="1"/>
          <p:nvPr/>
        </p:nvSpPr>
        <p:spPr>
          <a:xfrm>
            <a:off x="64037" y="7121222"/>
            <a:ext cx="4285447" cy="1014252"/>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Seek medical consultations, book appointments, order medicines</a:t>
            </a:r>
          </a:p>
        </p:txBody>
      </p:sp>
      <p:sp>
        <p:nvSpPr>
          <p:cNvPr id="26" name="TextBox 26"/>
          <p:cNvSpPr txBox="1"/>
          <p:nvPr/>
        </p:nvSpPr>
        <p:spPr>
          <a:xfrm>
            <a:off x="838200" y="6184452"/>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Patients</a:t>
            </a:r>
            <a:endParaRPr lang="en-US" sz="3210" b="1" dirty="0">
              <a:solidFill>
                <a:schemeClr val="bg1"/>
              </a:solidFill>
              <a:latin typeface="Times New Roman" panose="02020603050405020304" pitchFamily="18" charset="0"/>
              <a:cs typeface="Times New Roman" panose="02020603050405020304" pitchFamily="18" charset="0"/>
            </a:endParaRPr>
          </a:p>
        </p:txBody>
      </p:sp>
      <p:sp>
        <p:nvSpPr>
          <p:cNvPr id="30" name="Freeform 13">
            <a:extLst>
              <a:ext uri="{FF2B5EF4-FFF2-40B4-BE49-F238E27FC236}">
                <a16:creationId xmlns:a16="http://schemas.microsoft.com/office/drawing/2014/main" id="{689C6B40-22F6-7B45-193A-3F4A1A8A888A}"/>
              </a:ext>
            </a:extLst>
          </p:cNvPr>
          <p:cNvSpPr/>
          <p:nvPr/>
        </p:nvSpPr>
        <p:spPr>
          <a:xfrm>
            <a:off x="14120659" y="307207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1" name="Group 10">
            <a:extLst>
              <a:ext uri="{FF2B5EF4-FFF2-40B4-BE49-F238E27FC236}">
                <a16:creationId xmlns:a16="http://schemas.microsoft.com/office/drawing/2014/main" id="{760EA051-FF77-D4AB-4FB9-EDB3A4AB19DB}"/>
              </a:ext>
            </a:extLst>
          </p:cNvPr>
          <p:cNvGrpSpPr/>
          <p:nvPr/>
        </p:nvGrpSpPr>
        <p:grpSpPr>
          <a:xfrm>
            <a:off x="14467719" y="3441138"/>
            <a:ext cx="2777421" cy="2777421"/>
            <a:chOff x="0" y="0"/>
            <a:chExt cx="812800" cy="812800"/>
          </a:xfrm>
        </p:grpSpPr>
        <p:sp>
          <p:nvSpPr>
            <p:cNvPr id="32" name="Freeform 11">
              <a:extLst>
                <a:ext uri="{FF2B5EF4-FFF2-40B4-BE49-F238E27FC236}">
                  <a16:creationId xmlns:a16="http://schemas.microsoft.com/office/drawing/2014/main" id="{32A2D69B-BB52-5EC7-BB2D-C5A5E18F9E5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33" name="TextBox 12">
              <a:extLst>
                <a:ext uri="{FF2B5EF4-FFF2-40B4-BE49-F238E27FC236}">
                  <a16:creationId xmlns:a16="http://schemas.microsoft.com/office/drawing/2014/main" id="{C15A4574-6252-7910-F6F4-D06D02AB8DE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21">
            <a:extLst>
              <a:ext uri="{FF2B5EF4-FFF2-40B4-BE49-F238E27FC236}">
                <a16:creationId xmlns:a16="http://schemas.microsoft.com/office/drawing/2014/main" id="{31F8C384-2487-A510-F96B-39E02E4B3E49}"/>
              </a:ext>
            </a:extLst>
          </p:cNvPr>
          <p:cNvSpPr txBox="1"/>
          <p:nvPr/>
        </p:nvSpPr>
        <p:spPr>
          <a:xfrm>
            <a:off x="13850862" y="6958897"/>
            <a:ext cx="4285447" cy="2215991"/>
          </a:xfrm>
          <a:prstGeom prst="rect">
            <a:avLst/>
          </a:prstGeom>
        </p:spPr>
        <p:txBody>
          <a:bodyPr lIns="0" tIns="0" rIns="0" bIns="0" rtlCol="0" anchor="t">
            <a:spAutoFit/>
          </a:bodyPr>
          <a:lstStyle/>
          <a:p>
            <a:pPr algn="ctr"/>
            <a:r>
              <a:rPr lang="en-US" sz="2400" dirty="0">
                <a:solidFill>
                  <a:schemeClr val="bg1"/>
                </a:solidFill>
                <a:latin typeface="Poppins Medium" panose="00000600000000000000" pitchFamily="2" charset="0"/>
                <a:cs typeface="Poppins Medium" panose="00000600000000000000" pitchFamily="2" charset="0"/>
              </a:rPr>
              <a:t>Collaboration with healthcare providers, medical institutions, and pharmaceutical companies is crucial for the success.</a:t>
            </a:r>
          </a:p>
        </p:txBody>
      </p:sp>
      <p:sp>
        <p:nvSpPr>
          <p:cNvPr id="35" name="TextBox 22">
            <a:extLst>
              <a:ext uri="{FF2B5EF4-FFF2-40B4-BE49-F238E27FC236}">
                <a16:creationId xmlns:a16="http://schemas.microsoft.com/office/drawing/2014/main" id="{40F84C31-7793-DE1E-8A79-D4D95B2B348F}"/>
              </a:ext>
            </a:extLst>
          </p:cNvPr>
          <p:cNvSpPr txBox="1"/>
          <p:nvPr/>
        </p:nvSpPr>
        <p:spPr>
          <a:xfrm>
            <a:off x="14542288" y="6303920"/>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Stakeholders</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37" name="Picture 36" descr="A cartoon of a doctor&#10;&#10;Description automatically generated">
            <a:extLst>
              <a:ext uri="{FF2B5EF4-FFF2-40B4-BE49-F238E27FC236}">
                <a16:creationId xmlns:a16="http://schemas.microsoft.com/office/drawing/2014/main" id="{2F504CA6-8121-1DEE-77BC-94983E2110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0171" y="3620713"/>
            <a:ext cx="1933979" cy="1933979"/>
          </a:xfrm>
          <a:prstGeom prst="rect">
            <a:avLst/>
          </a:prstGeom>
        </p:spPr>
      </p:pic>
      <p:pic>
        <p:nvPicPr>
          <p:cNvPr id="39" name="Picture 38" descr="A person with glasses and a pill&#10;&#10;Description automatically generated">
            <a:extLst>
              <a:ext uri="{FF2B5EF4-FFF2-40B4-BE49-F238E27FC236}">
                <a16:creationId xmlns:a16="http://schemas.microsoft.com/office/drawing/2014/main" id="{50BD1EF4-A0E9-A4B8-6F78-D389907C7A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5411" y="3675043"/>
            <a:ext cx="1828495" cy="1828495"/>
          </a:xfrm>
          <a:prstGeom prst="rect">
            <a:avLst/>
          </a:prstGeom>
        </p:spPr>
      </p:pic>
      <p:pic>
        <p:nvPicPr>
          <p:cNvPr id="41" name="Picture 40" descr="A group of people in circles with arrows around them&#10;&#10;Description automatically generated">
            <a:extLst>
              <a:ext uri="{FF2B5EF4-FFF2-40B4-BE49-F238E27FC236}">
                <a16:creationId xmlns:a16="http://schemas.microsoft.com/office/drawing/2014/main" id="{79F08E63-A02C-81E5-4CEA-10A6DEB824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10558" y="3842184"/>
            <a:ext cx="1916811" cy="1916811"/>
          </a:xfrm>
          <a:prstGeom prst="rect">
            <a:avLst/>
          </a:prstGeom>
        </p:spPr>
      </p:pic>
      <p:pic>
        <p:nvPicPr>
          <p:cNvPr id="43" name="Picture 42" descr="A person with a stethoscope&#10;&#10;Description automatically generated">
            <a:extLst>
              <a:ext uri="{FF2B5EF4-FFF2-40B4-BE49-F238E27FC236}">
                <a16:creationId xmlns:a16="http://schemas.microsoft.com/office/drawing/2014/main" id="{495E9AAB-F853-9065-4882-7CB0E2E6B0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2287" y="3673855"/>
            <a:ext cx="1912615" cy="191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407405"/>
            <a:ext cx="5726439" cy="5755215"/>
          </a:xfrm>
          <a:custGeom>
            <a:avLst/>
            <a:gdLst/>
            <a:ahLst/>
            <a:cxnLst/>
            <a:rect l="l" t="t" r="r" b="b"/>
            <a:pathLst>
              <a:path w="5726439" h="5755215">
                <a:moveTo>
                  <a:pt x="0" y="0"/>
                </a:moveTo>
                <a:lnTo>
                  <a:pt x="5726439" y="0"/>
                </a:lnTo>
                <a:lnTo>
                  <a:pt x="5726439" y="5755215"/>
                </a:lnTo>
                <a:lnTo>
                  <a:pt x="0" y="57552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738968" y="6291332"/>
            <a:ext cx="3820563" cy="45236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Schedule appointments with preferred doctors.</a:t>
            </a:r>
            <a:endParaRPr lang="en-US" dirty="0">
              <a:solidFill>
                <a:srgbClr val="292828"/>
              </a:solidFill>
              <a:latin typeface="Poppins Medium" panose="00000600000000000000" pitchFamily="2" charset="0"/>
              <a:cs typeface="Poppins Medium" panose="00000600000000000000" pitchFamily="2" charset="0"/>
            </a:endParaRPr>
          </a:p>
        </p:txBody>
      </p:sp>
      <p:grpSp>
        <p:nvGrpSpPr>
          <p:cNvPr id="4" name="Group 4"/>
          <p:cNvGrpSpPr/>
          <p:nvPr/>
        </p:nvGrpSpPr>
        <p:grpSpPr>
          <a:xfrm>
            <a:off x="12559530" y="6058514"/>
            <a:ext cx="881185" cy="88118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2642141" y="8219053"/>
            <a:ext cx="881185" cy="88118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7650669" y="5975222"/>
            <a:ext cx="881185" cy="88118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7650669" y="8135860"/>
            <a:ext cx="881185" cy="88118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660351" y="4112111"/>
            <a:ext cx="1156688" cy="1156688"/>
          </a:xfrm>
          <a:custGeom>
            <a:avLst/>
            <a:gdLst/>
            <a:ahLst/>
            <a:cxnLst/>
            <a:rect l="l" t="t" r="r" b="b"/>
            <a:pathLst>
              <a:path w="1156688" h="1156688">
                <a:moveTo>
                  <a:pt x="0" y="0"/>
                </a:moveTo>
                <a:lnTo>
                  <a:pt x="1156688" y="0"/>
                </a:lnTo>
                <a:lnTo>
                  <a:pt x="1156688" y="1156688"/>
                </a:lnTo>
                <a:lnTo>
                  <a:pt x="0" y="11566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sp>
        <p:nvSpPr>
          <p:cNvPr id="21" name="TextBox 21"/>
          <p:cNvSpPr txBox="1"/>
          <p:nvPr/>
        </p:nvSpPr>
        <p:spPr>
          <a:xfrm>
            <a:off x="7612569" y="2695101"/>
            <a:ext cx="10142031" cy="2171620"/>
          </a:xfrm>
          <a:prstGeom prst="rect">
            <a:avLst/>
          </a:prstGeom>
        </p:spPr>
        <p:txBody>
          <a:bodyPr wrap="square" lIns="0" tIns="0" rIns="0" bIns="0" rtlCol="0" anchor="t">
            <a:spAutoFit/>
          </a:bodyPr>
          <a:lstStyle/>
          <a:p>
            <a:pPr algn="l">
              <a:lnSpc>
                <a:spcPts val="3385"/>
              </a:lnSpc>
              <a:spcBef>
                <a:spcPct val="0"/>
              </a:spcBef>
            </a:pPr>
            <a:r>
              <a:rPr lang="en-US" sz="2800" dirty="0">
                <a:latin typeface="Poppins Medium" panose="00000600000000000000" pitchFamily="2" charset="0"/>
                <a:cs typeface="Poppins Medium" panose="00000600000000000000" pitchFamily="2" charset="0"/>
              </a:rPr>
              <a:t>Introducing “Medi-Aid": your one-stop solution for scheduling doctor appointments, accessing telemedicine services, ordering medications online, and streamlining doctor-patient registration. Simplify your healthcare journey with us.</a:t>
            </a:r>
            <a:endParaRPr lang="en-US" sz="2418" dirty="0">
              <a:solidFill>
                <a:srgbClr val="292828"/>
              </a:solidFill>
              <a:latin typeface="Poppins Medium" panose="00000600000000000000" pitchFamily="2" charset="0"/>
              <a:cs typeface="Poppins Medium" panose="00000600000000000000" pitchFamily="2" charset="0"/>
            </a:endParaRPr>
          </a:p>
        </p:txBody>
      </p:sp>
      <p:sp>
        <p:nvSpPr>
          <p:cNvPr id="22" name="TextBox 22"/>
          <p:cNvSpPr txBox="1"/>
          <p:nvPr/>
        </p:nvSpPr>
        <p:spPr>
          <a:xfrm>
            <a:off x="8738967" y="5702654"/>
            <a:ext cx="3550231"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 Appointments</a:t>
            </a:r>
            <a:endParaRPr lang="en-US" sz="2302" b="1" dirty="0">
              <a:solidFill>
                <a:schemeClr val="accent6"/>
              </a:solidFill>
              <a:latin typeface="Poppins Ultra-Bold" panose="020B0604020202020204" charset="0"/>
              <a:cs typeface="Poppins Ultra-Bold" panose="020B0604020202020204" charset="0"/>
            </a:endParaRPr>
          </a:p>
        </p:txBody>
      </p:sp>
      <p:sp>
        <p:nvSpPr>
          <p:cNvPr id="23" name="TextBox 23"/>
          <p:cNvSpPr txBox="1"/>
          <p:nvPr/>
        </p:nvSpPr>
        <p:spPr>
          <a:xfrm>
            <a:off x="8678778" y="7906604"/>
            <a:ext cx="4254433"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Medicine Delivery System</a:t>
            </a:r>
            <a:endParaRPr lang="en-US" sz="2302" b="1" dirty="0">
              <a:solidFill>
                <a:schemeClr val="accent6"/>
              </a:solidFill>
              <a:latin typeface="Poppins Ultra-Bold" panose="020B0604020202020204" charset="0"/>
              <a:cs typeface="Poppins Ultra-Bold" panose="020B0604020202020204" charset="0"/>
            </a:endParaRPr>
          </a:p>
        </p:txBody>
      </p:sp>
      <p:sp>
        <p:nvSpPr>
          <p:cNvPr id="24" name="TextBox 24"/>
          <p:cNvSpPr txBox="1"/>
          <p:nvPr/>
        </p:nvSpPr>
        <p:spPr>
          <a:xfrm>
            <a:off x="8678778" y="8420100"/>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Order medicines online and get them delivered to your doorstep.</a:t>
            </a:r>
            <a:endParaRPr lang="en-US" dirty="0">
              <a:solidFill>
                <a:srgbClr val="292828"/>
              </a:solidFill>
              <a:latin typeface="Poppins Medium" panose="00000600000000000000" pitchFamily="2" charset="0"/>
              <a:cs typeface="Poppins Medium" panose="00000600000000000000" pitchFamily="2" charset="0"/>
            </a:endParaRPr>
          </a:p>
        </p:txBody>
      </p:sp>
      <p:sp>
        <p:nvSpPr>
          <p:cNvPr id="25" name="TextBox 25"/>
          <p:cNvSpPr txBox="1"/>
          <p:nvPr/>
        </p:nvSpPr>
        <p:spPr>
          <a:xfrm>
            <a:off x="13711046" y="5702654"/>
            <a:ext cx="4043554"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Telemedicine Services</a:t>
            </a:r>
            <a:endParaRPr lang="en-US" sz="2302" b="1" dirty="0">
              <a:solidFill>
                <a:schemeClr val="accent6"/>
              </a:solidFill>
              <a:latin typeface="Poppins Ultra-Bold" panose="020B0604020202020204" charset="0"/>
              <a:cs typeface="Poppins Ultra-Bold" panose="020B0604020202020204" charset="0"/>
            </a:endParaRPr>
          </a:p>
        </p:txBody>
      </p:sp>
      <p:sp>
        <p:nvSpPr>
          <p:cNvPr id="26" name="TextBox 26"/>
          <p:cNvSpPr txBox="1"/>
          <p:nvPr/>
        </p:nvSpPr>
        <p:spPr>
          <a:xfrm>
            <a:off x="13711046" y="6224762"/>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Conduct remote consultations with healthcare professionals.</a:t>
            </a:r>
            <a:endParaRPr lang="en-US" dirty="0">
              <a:solidFill>
                <a:srgbClr val="292828"/>
              </a:solidFill>
              <a:latin typeface="Poppins Medium" panose="00000600000000000000" pitchFamily="2" charset="0"/>
              <a:cs typeface="Poppins Medium" panose="00000600000000000000" pitchFamily="2" charset="0"/>
            </a:endParaRPr>
          </a:p>
        </p:txBody>
      </p:sp>
      <p:sp>
        <p:nvSpPr>
          <p:cNvPr id="27" name="TextBox 27"/>
          <p:cNvSpPr txBox="1"/>
          <p:nvPr/>
        </p:nvSpPr>
        <p:spPr>
          <a:xfrm>
            <a:off x="13711046" y="7572197"/>
            <a:ext cx="4576954" cy="803169"/>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Doctor-Patient Registration Form</a:t>
            </a:r>
            <a:endParaRPr lang="en-US" sz="2302" b="1" dirty="0">
              <a:solidFill>
                <a:schemeClr val="accent6"/>
              </a:solidFill>
              <a:latin typeface="Poppins Ultra-Bold" panose="020B0604020202020204" charset="0"/>
              <a:cs typeface="Poppins Ultra-Bold" panose="020B0604020202020204" charset="0"/>
            </a:endParaRPr>
          </a:p>
        </p:txBody>
      </p:sp>
      <p:sp>
        <p:nvSpPr>
          <p:cNvPr id="28" name="TextBox 28"/>
          <p:cNvSpPr txBox="1"/>
          <p:nvPr/>
        </p:nvSpPr>
        <p:spPr>
          <a:xfrm>
            <a:off x="13711046" y="8486962"/>
            <a:ext cx="3820563" cy="4665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Register doctors and patients into the platform.</a:t>
            </a:r>
            <a:endParaRPr lang="en-US" dirty="0">
              <a:solidFill>
                <a:srgbClr val="292828"/>
              </a:solidFill>
              <a:latin typeface="Poppins Medium" panose="00000600000000000000" pitchFamily="2" charset="0"/>
              <a:cs typeface="Poppins Medium" panose="000006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151978" y="2611274"/>
            <a:ext cx="3820563" cy="45236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Schedule appointments with preferred doctors.</a:t>
            </a:r>
            <a:endParaRPr lang="en-US" dirty="0">
              <a:solidFill>
                <a:srgbClr val="292828"/>
              </a:solidFill>
              <a:latin typeface="Poppins Medium" panose="00000600000000000000" pitchFamily="2" charset="0"/>
              <a:cs typeface="Poppins Medium" panose="00000600000000000000" pitchFamily="2" charset="0"/>
            </a:endParaRPr>
          </a:p>
        </p:txBody>
      </p:sp>
      <p:grpSp>
        <p:nvGrpSpPr>
          <p:cNvPr id="10" name="Group 10"/>
          <p:cNvGrpSpPr/>
          <p:nvPr/>
        </p:nvGrpSpPr>
        <p:grpSpPr>
          <a:xfrm>
            <a:off x="1063679" y="2295164"/>
            <a:ext cx="881185" cy="88118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sp>
        <p:nvSpPr>
          <p:cNvPr id="22" name="TextBox 22"/>
          <p:cNvSpPr txBox="1"/>
          <p:nvPr/>
        </p:nvSpPr>
        <p:spPr>
          <a:xfrm>
            <a:off x="2151977" y="2022596"/>
            <a:ext cx="3550231"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 Appointments</a:t>
            </a:r>
            <a:endParaRPr lang="en-US" sz="2302" b="1"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4" name="Picture 3">
            <a:extLst>
              <a:ext uri="{FF2B5EF4-FFF2-40B4-BE49-F238E27FC236}">
                <a16:creationId xmlns:a16="http://schemas.microsoft.com/office/drawing/2014/main" id="{05CBDFD4-3FCA-BBA2-4A49-36F79B6AA270}"/>
              </a:ext>
            </a:extLst>
          </p:cNvPr>
          <p:cNvPicPr>
            <a:picLocks noChangeAspect="1"/>
          </p:cNvPicPr>
          <p:nvPr/>
        </p:nvPicPr>
        <p:blipFill>
          <a:blip r:embed="rId8"/>
          <a:stretch>
            <a:fillRect/>
          </a:stretch>
        </p:blipFill>
        <p:spPr>
          <a:xfrm>
            <a:off x="6660479" y="2933700"/>
            <a:ext cx="8719895" cy="5385817"/>
          </a:xfrm>
          <a:prstGeom prst="rect">
            <a:avLst/>
          </a:prstGeom>
        </p:spPr>
      </p:pic>
    </p:spTree>
    <p:extLst>
      <p:ext uri="{BB962C8B-B14F-4D97-AF65-F5344CB8AC3E}">
        <p14:creationId xmlns:p14="http://schemas.microsoft.com/office/powerpoint/2010/main" val="206470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7"/>
          <p:cNvGrpSpPr/>
          <p:nvPr/>
        </p:nvGrpSpPr>
        <p:grpSpPr>
          <a:xfrm>
            <a:off x="898268" y="2681959"/>
            <a:ext cx="881185" cy="881185"/>
            <a:chOff x="0" y="0"/>
            <a:chExt cx="812800" cy="812800"/>
          </a:xfrm>
        </p:grpSpPr>
        <p:sp>
          <p:nvSpPr>
            <p:cNvPr id="40"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41"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2" name="TextBox 27"/>
          <p:cNvSpPr txBox="1"/>
          <p:nvPr/>
        </p:nvSpPr>
        <p:spPr>
          <a:xfrm>
            <a:off x="1967173" y="2035103"/>
            <a:ext cx="4576954" cy="803169"/>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Doctor-Patient Registration Form</a:t>
            </a:r>
            <a:endParaRPr lang="en-US" sz="2302" b="1" dirty="0">
              <a:solidFill>
                <a:schemeClr val="accent6"/>
              </a:solidFill>
              <a:latin typeface="Poppins Ultra-Bold" panose="020B0604020202020204" charset="0"/>
              <a:cs typeface="Poppins Ultra-Bold" panose="020B0604020202020204" charset="0"/>
            </a:endParaRPr>
          </a:p>
        </p:txBody>
      </p:sp>
      <p:sp>
        <p:nvSpPr>
          <p:cNvPr id="43" name="TextBox 28"/>
          <p:cNvSpPr txBox="1"/>
          <p:nvPr/>
        </p:nvSpPr>
        <p:spPr>
          <a:xfrm>
            <a:off x="1967173" y="2949868"/>
            <a:ext cx="3820563" cy="4665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Register doctors and patients into the platform.</a:t>
            </a:r>
            <a:endParaRPr lang="en-US" dirty="0">
              <a:solidFill>
                <a:srgbClr val="292828"/>
              </a:solidFill>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135998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Our Service</a:t>
            </a:r>
            <a:endParaRPr lang="en-US" sz="6600"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 name="Group 4">
            <a:extLst>
              <a:ext uri="{FF2B5EF4-FFF2-40B4-BE49-F238E27FC236}">
                <a16:creationId xmlns:a16="http://schemas.microsoft.com/office/drawing/2014/main" id="{5EC6DCB0-07AE-609A-4024-27167B1C3AD0}"/>
              </a:ext>
            </a:extLst>
          </p:cNvPr>
          <p:cNvGrpSpPr/>
          <p:nvPr/>
        </p:nvGrpSpPr>
        <p:grpSpPr>
          <a:xfrm>
            <a:off x="898268" y="2105025"/>
            <a:ext cx="881185" cy="881185"/>
            <a:chOff x="0" y="0"/>
            <a:chExt cx="812800" cy="812800"/>
          </a:xfrm>
        </p:grpSpPr>
        <p:sp>
          <p:nvSpPr>
            <p:cNvPr id="16" name="Freeform 5">
              <a:extLst>
                <a:ext uri="{FF2B5EF4-FFF2-40B4-BE49-F238E27FC236}">
                  <a16:creationId xmlns:a16="http://schemas.microsoft.com/office/drawing/2014/main" id="{18A35A52-50C2-1A38-9608-6E33662AA4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21" name="TextBox 6">
              <a:extLst>
                <a:ext uri="{FF2B5EF4-FFF2-40B4-BE49-F238E27FC236}">
                  <a16:creationId xmlns:a16="http://schemas.microsoft.com/office/drawing/2014/main" id="{D9521AD6-9131-ECBE-4D4F-29AD43B3134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8" name="TextBox 25">
            <a:extLst>
              <a:ext uri="{FF2B5EF4-FFF2-40B4-BE49-F238E27FC236}">
                <a16:creationId xmlns:a16="http://schemas.microsoft.com/office/drawing/2014/main" id="{412AEF21-8795-4163-5BAC-60E0046EF745}"/>
              </a:ext>
            </a:extLst>
          </p:cNvPr>
          <p:cNvSpPr txBox="1"/>
          <p:nvPr/>
        </p:nvSpPr>
        <p:spPr>
          <a:xfrm>
            <a:off x="2049784" y="1749165"/>
            <a:ext cx="4043554"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Telemedicine Services</a:t>
            </a:r>
            <a:endParaRPr lang="en-US" sz="2302" b="1" dirty="0">
              <a:solidFill>
                <a:schemeClr val="accent6"/>
              </a:solidFill>
              <a:latin typeface="Poppins Ultra-Bold" panose="020B0604020202020204" charset="0"/>
              <a:cs typeface="Poppins Ultra-Bold" panose="020B0604020202020204" charset="0"/>
            </a:endParaRPr>
          </a:p>
        </p:txBody>
      </p:sp>
      <p:sp>
        <p:nvSpPr>
          <p:cNvPr id="39" name="TextBox 26">
            <a:extLst>
              <a:ext uri="{FF2B5EF4-FFF2-40B4-BE49-F238E27FC236}">
                <a16:creationId xmlns:a16="http://schemas.microsoft.com/office/drawing/2014/main" id="{55467E0E-710D-1EBE-F598-0E1D23466598}"/>
              </a:ext>
            </a:extLst>
          </p:cNvPr>
          <p:cNvSpPr txBox="1"/>
          <p:nvPr/>
        </p:nvSpPr>
        <p:spPr>
          <a:xfrm>
            <a:off x="2049784" y="2271273"/>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Conduct remote consultations with healthcare professionals.</a:t>
            </a:r>
            <a:endParaRPr lang="en-US" dirty="0">
              <a:solidFill>
                <a:srgbClr val="292828"/>
              </a:solidFill>
              <a:latin typeface="Poppins Medium" panose="00000600000000000000" pitchFamily="2" charset="0"/>
              <a:cs typeface="Poppins Medium" panose="00000600000000000000" pitchFamily="2" charset="0"/>
            </a:endParaRPr>
          </a:p>
        </p:txBody>
      </p:sp>
      <p:pic>
        <p:nvPicPr>
          <p:cNvPr id="4" name="Picture 3">
            <a:extLst>
              <a:ext uri="{FF2B5EF4-FFF2-40B4-BE49-F238E27FC236}">
                <a16:creationId xmlns:a16="http://schemas.microsoft.com/office/drawing/2014/main" id="{322024AC-C203-24B4-3F67-B816E19C57D2}"/>
              </a:ext>
            </a:extLst>
          </p:cNvPr>
          <p:cNvPicPr>
            <a:picLocks noChangeAspect="1"/>
          </p:cNvPicPr>
          <p:nvPr/>
        </p:nvPicPr>
        <p:blipFill>
          <a:blip r:embed="rId8"/>
          <a:stretch>
            <a:fillRect/>
          </a:stretch>
        </p:blipFill>
        <p:spPr>
          <a:xfrm>
            <a:off x="5149841" y="3256304"/>
            <a:ext cx="11255011" cy="6501899"/>
          </a:xfrm>
          <a:prstGeom prst="rect">
            <a:avLst/>
          </a:prstGeom>
        </p:spPr>
      </p:pic>
    </p:spTree>
    <p:extLst>
      <p:ext uri="{BB962C8B-B14F-4D97-AF65-F5344CB8AC3E}">
        <p14:creationId xmlns:p14="http://schemas.microsoft.com/office/powerpoint/2010/main" val="199873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545</Words>
  <Application>Microsoft Office PowerPoint</Application>
  <PresentationFormat>Custom</PresentationFormat>
  <Paragraphs>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Poppins Medium</vt:lpstr>
      <vt:lpstr>Poppins Semi-Bold</vt:lpstr>
      <vt:lpstr>Arial</vt:lpstr>
      <vt:lpstr>Times New Roman</vt:lpstr>
      <vt:lpstr>Poppins Bold</vt:lpstr>
      <vt:lpstr>Calibri</vt:lpstr>
      <vt:lpstr>Wingdings</vt:lpstr>
      <vt:lpstr>Poppins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White Modern Training And Development Presentation</dc:title>
  <dc:creator>Abu Zahed</dc:creator>
  <cp:lastModifiedBy>Abu Zahed</cp:lastModifiedBy>
  <cp:revision>6</cp:revision>
  <dcterms:created xsi:type="dcterms:W3CDTF">2006-08-16T00:00:00Z</dcterms:created>
  <dcterms:modified xsi:type="dcterms:W3CDTF">2024-05-13T16:11:39Z</dcterms:modified>
  <dc:identifier>DAGFA1Hq6o8</dc:identifier>
</cp:coreProperties>
</file>