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6" r:id="rId6"/>
    <p:sldId id="260" r:id="rId7"/>
    <p:sldId id="261" r:id="rId8"/>
    <p:sldId id="265" r:id="rId9"/>
    <p:sldId id="262" r:id="rId10"/>
  </p:sldIdLst>
  <p:sldSz cx="18288000" cy="10287000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Poppins Medium" panose="00000600000000000000" pitchFamily="2" charset="0"/>
      <p:regular r:id="rId16"/>
      <p:italic r:id="rId17"/>
    </p:embeddedFont>
    <p:embeddedFont>
      <p:font typeface="Poppins Ultra-Bold" panose="020B0604020202020204" charset="0"/>
      <p:regular r:id="rId18"/>
    </p:embeddedFont>
    <p:embeddedFont>
      <p:font typeface="Times New Roman Bold" panose="02020803070505020304" pitchFamily="18" charset="0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55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8C9F4-2A74-4AD9-A231-475813384C01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03632-2539-4A1A-8E49-6166736C2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8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03632-2539-4A1A-8E49-6166736C2C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5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2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6.png"/><Relationship Id="rId3" Type="http://schemas.openxmlformats.org/officeDocument/2006/relationships/image" Target="../media/image34.svg"/><Relationship Id="rId7" Type="http://schemas.openxmlformats.org/officeDocument/2006/relationships/image" Target="../media/image23.svg"/><Relationship Id="rId12" Type="http://schemas.openxmlformats.org/officeDocument/2006/relationships/image" Target="../media/image3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8.png"/><Relationship Id="rId3" Type="http://schemas.openxmlformats.org/officeDocument/2006/relationships/image" Target="../media/image34.svg"/><Relationship Id="rId7" Type="http://schemas.openxmlformats.org/officeDocument/2006/relationships/image" Target="../media/image23.svg"/><Relationship Id="rId12" Type="http://schemas.openxmlformats.org/officeDocument/2006/relationships/image" Target="../media/image3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40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42.png"/><Relationship Id="rId3" Type="http://schemas.openxmlformats.org/officeDocument/2006/relationships/image" Target="../media/image34.svg"/><Relationship Id="rId7" Type="http://schemas.openxmlformats.org/officeDocument/2006/relationships/image" Target="../media/image23.svg"/><Relationship Id="rId12" Type="http://schemas.openxmlformats.org/officeDocument/2006/relationships/image" Target="../media/image4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44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4160312" y="2063496"/>
            <a:ext cx="2985309" cy="5638800"/>
          </a:xfrm>
          <a:custGeom>
            <a:avLst/>
            <a:gdLst/>
            <a:ahLst/>
            <a:cxnLst/>
            <a:rect l="l" t="t" r="r" b="b"/>
            <a:pathLst>
              <a:path w="2544999" h="5638800">
                <a:moveTo>
                  <a:pt x="0" y="0"/>
                </a:moveTo>
                <a:lnTo>
                  <a:pt x="2544999" y="0"/>
                </a:lnTo>
                <a:lnTo>
                  <a:pt x="2544999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7080" r="-459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5400000">
            <a:off x="-419261" y="4436136"/>
            <a:ext cx="3286128" cy="1066119"/>
          </a:xfrm>
          <a:custGeom>
            <a:avLst/>
            <a:gdLst/>
            <a:ahLst/>
            <a:cxnLst/>
            <a:rect l="l" t="t" r="r" b="b"/>
            <a:pathLst>
              <a:path w="3286128" h="1066119">
                <a:moveTo>
                  <a:pt x="0" y="0"/>
                </a:moveTo>
                <a:lnTo>
                  <a:pt x="3286128" y="0"/>
                </a:lnTo>
                <a:lnTo>
                  <a:pt x="3286128" y="1066120"/>
                </a:lnTo>
                <a:lnTo>
                  <a:pt x="0" y="10661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5182" r="-518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899252" y="6399864"/>
            <a:ext cx="432044" cy="432044"/>
          </a:xfrm>
          <a:custGeom>
            <a:avLst/>
            <a:gdLst/>
            <a:ahLst/>
            <a:cxnLst/>
            <a:rect l="l" t="t" r="r" b="b"/>
            <a:pathLst>
              <a:path w="432044" h="432044">
                <a:moveTo>
                  <a:pt x="0" y="0"/>
                </a:moveTo>
                <a:lnTo>
                  <a:pt x="432044" y="0"/>
                </a:lnTo>
                <a:lnTo>
                  <a:pt x="432044" y="432044"/>
                </a:lnTo>
                <a:lnTo>
                  <a:pt x="0" y="4320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03827" y="9089590"/>
            <a:ext cx="2831992" cy="2831992"/>
          </a:xfrm>
          <a:custGeom>
            <a:avLst/>
            <a:gdLst/>
            <a:ahLst/>
            <a:cxnLst/>
            <a:rect l="l" t="t" r="r" b="b"/>
            <a:pathLst>
              <a:path w="2831992" h="2831992">
                <a:moveTo>
                  <a:pt x="0" y="0"/>
                </a:moveTo>
                <a:lnTo>
                  <a:pt x="2831992" y="0"/>
                </a:lnTo>
                <a:lnTo>
                  <a:pt x="2831992" y="2831992"/>
                </a:lnTo>
                <a:lnTo>
                  <a:pt x="0" y="28319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3174483" y="508687"/>
            <a:ext cx="1187194" cy="1187194"/>
          </a:xfrm>
          <a:custGeom>
            <a:avLst/>
            <a:gdLst/>
            <a:ahLst/>
            <a:cxnLst/>
            <a:rect l="l" t="t" r="r" b="b"/>
            <a:pathLst>
              <a:path w="1187194" h="1187194">
                <a:moveTo>
                  <a:pt x="0" y="0"/>
                </a:moveTo>
                <a:lnTo>
                  <a:pt x="1187194" y="0"/>
                </a:lnTo>
                <a:lnTo>
                  <a:pt x="1187194" y="1187194"/>
                </a:lnTo>
                <a:lnTo>
                  <a:pt x="0" y="11871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5245305" y="9761711"/>
            <a:ext cx="1050577" cy="1050577"/>
          </a:xfrm>
          <a:custGeom>
            <a:avLst/>
            <a:gdLst/>
            <a:ahLst/>
            <a:cxnLst/>
            <a:rect l="l" t="t" r="r" b="b"/>
            <a:pathLst>
              <a:path w="1050577" h="1050577">
                <a:moveTo>
                  <a:pt x="0" y="0"/>
                </a:moveTo>
                <a:lnTo>
                  <a:pt x="1050577" y="0"/>
                </a:lnTo>
                <a:lnTo>
                  <a:pt x="1050577" y="1050577"/>
                </a:lnTo>
                <a:lnTo>
                  <a:pt x="0" y="105057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8042772" y="-897152"/>
            <a:ext cx="1794303" cy="1794303"/>
          </a:xfrm>
          <a:custGeom>
            <a:avLst/>
            <a:gdLst/>
            <a:ahLst/>
            <a:cxnLst/>
            <a:rect l="l" t="t" r="r" b="b"/>
            <a:pathLst>
              <a:path w="1794303" h="1794303">
                <a:moveTo>
                  <a:pt x="0" y="0"/>
                </a:moveTo>
                <a:lnTo>
                  <a:pt x="1794303" y="0"/>
                </a:lnTo>
                <a:lnTo>
                  <a:pt x="1794303" y="1794303"/>
                </a:lnTo>
                <a:lnTo>
                  <a:pt x="0" y="179430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9668859" y="2247900"/>
            <a:ext cx="9897851" cy="1115758"/>
          </a:xfrm>
          <a:custGeom>
            <a:avLst/>
            <a:gdLst/>
            <a:ahLst/>
            <a:cxnLst/>
            <a:rect l="l" t="t" r="r" b="b"/>
            <a:pathLst>
              <a:path w="9897851" h="1115758">
                <a:moveTo>
                  <a:pt x="0" y="0"/>
                </a:moveTo>
                <a:lnTo>
                  <a:pt x="9897851" y="0"/>
                </a:lnTo>
                <a:lnTo>
                  <a:pt x="9897851" y="1115758"/>
                </a:lnTo>
                <a:lnTo>
                  <a:pt x="0" y="111575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10" r="-1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7382787" y="3611678"/>
            <a:ext cx="4908575" cy="1902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Poppins Ultra-Bold"/>
                <a:cs typeface="Times New Roman" panose="02020603050405020304" pitchFamily="18" charset="0"/>
                <a:sym typeface="Poppins Ultra-Bold"/>
              </a:rPr>
              <a:t>Presented To: </a:t>
            </a:r>
          </a:p>
          <a:p>
            <a:pPr algn="l">
              <a:lnSpc>
                <a:spcPts val="2879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Dristi Saha</a:t>
            </a:r>
          </a:p>
          <a:p>
            <a:pPr algn="l">
              <a:lnSpc>
                <a:spcPts val="2879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Lecturer</a:t>
            </a:r>
          </a:p>
          <a:p>
            <a:pPr algn="l">
              <a:lnSpc>
                <a:spcPts val="2879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Department Of CSE,</a:t>
            </a:r>
          </a:p>
          <a:p>
            <a:pPr algn="l">
              <a:lnSpc>
                <a:spcPts val="2879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Daffodil International University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944812" y="2528333"/>
            <a:ext cx="9602564" cy="554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1" spc="33" dirty="0">
                <a:solidFill>
                  <a:schemeClr val="bg1"/>
                </a:solidFill>
                <a:latin typeface="Times New Roman Bold" panose="02020803070505020304" pitchFamily="18" charset="0"/>
                <a:ea typeface="TT Rounds Condensed Bold"/>
                <a:cs typeface="Times New Roman Bold" panose="02020803070505020304" pitchFamily="18" charset="0"/>
                <a:sym typeface="TT Rounds Condensed Bold"/>
              </a:rPr>
              <a:t>Pharmacy Management System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699565" y="6933493"/>
            <a:ext cx="7895417" cy="2274662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Poppins Ultra-Bold"/>
                <a:cs typeface="Times New Roman" panose="02020603050405020304" pitchFamily="18" charset="0"/>
                <a:sym typeface="Poppins Ultra-Bold"/>
              </a:rPr>
              <a:t>Presented By: </a:t>
            </a:r>
          </a:p>
          <a:p>
            <a:pPr algn="l">
              <a:lnSpc>
                <a:spcPts val="2879"/>
              </a:lnSpc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Nurjahan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Akther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Mim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 		221-15-4782</a:t>
            </a:r>
          </a:p>
          <a:p>
            <a:pPr algn="l">
              <a:lnSpc>
                <a:spcPts val="2879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Abu Zahed				221-15-4716</a:t>
            </a:r>
          </a:p>
          <a:p>
            <a:pPr algn="l">
              <a:lnSpc>
                <a:spcPts val="2879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Md Amir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Hamja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			221-15-4784</a:t>
            </a:r>
          </a:p>
          <a:p>
            <a:pPr algn="l">
              <a:lnSpc>
                <a:spcPts val="2879"/>
              </a:lnSpc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Arnub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 Datta				221-15-4726</a:t>
            </a:r>
          </a:p>
          <a:p>
            <a:pPr algn="l">
              <a:lnSpc>
                <a:spcPts val="2879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Section: 61_L     Department Of CSE</a:t>
            </a:r>
          </a:p>
        </p:txBody>
      </p:sp>
      <p:pic>
        <p:nvPicPr>
          <p:cNvPr id="1026" name="Picture 2" descr="DBMS">
            <a:extLst>
              <a:ext uri="{FF2B5EF4-FFF2-40B4-BE49-F238E27FC236}">
                <a16:creationId xmlns:a16="http://schemas.microsoft.com/office/drawing/2014/main" id="{86E8724F-2986-7085-C425-4C7465998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82" y="2316886"/>
            <a:ext cx="5771452" cy="501087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36221" y="1638300"/>
            <a:ext cx="6787775" cy="6787775"/>
          </a:xfrm>
          <a:custGeom>
            <a:avLst/>
            <a:gdLst/>
            <a:ahLst/>
            <a:cxnLst/>
            <a:rect l="l" t="t" r="r" b="b"/>
            <a:pathLst>
              <a:path w="6787775" h="6787775">
                <a:moveTo>
                  <a:pt x="0" y="0"/>
                </a:moveTo>
                <a:lnTo>
                  <a:pt x="6787775" y="0"/>
                </a:lnTo>
                <a:lnTo>
                  <a:pt x="6787775" y="6787775"/>
                </a:lnTo>
                <a:lnTo>
                  <a:pt x="0" y="67877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-1332753" y="1268907"/>
            <a:ext cx="2581571" cy="2581571"/>
          </a:xfrm>
          <a:custGeom>
            <a:avLst/>
            <a:gdLst/>
            <a:ahLst/>
            <a:cxnLst/>
            <a:rect l="l" t="t" r="r" b="b"/>
            <a:pathLst>
              <a:path w="2581571" h="2581571">
                <a:moveTo>
                  <a:pt x="0" y="0"/>
                </a:moveTo>
                <a:lnTo>
                  <a:pt x="2581571" y="0"/>
                </a:lnTo>
                <a:lnTo>
                  <a:pt x="2581571" y="2581571"/>
                </a:lnTo>
                <a:lnTo>
                  <a:pt x="0" y="25815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Freeform 4"/>
          <p:cNvSpPr/>
          <p:nvPr/>
        </p:nvSpPr>
        <p:spPr>
          <a:xfrm>
            <a:off x="662505" y="5905500"/>
            <a:ext cx="1388011" cy="1388011"/>
          </a:xfrm>
          <a:custGeom>
            <a:avLst/>
            <a:gdLst/>
            <a:ahLst/>
            <a:cxnLst/>
            <a:rect l="l" t="t" r="r" b="b"/>
            <a:pathLst>
              <a:path w="1388011" h="1388011">
                <a:moveTo>
                  <a:pt x="0" y="0"/>
                </a:moveTo>
                <a:lnTo>
                  <a:pt x="1388010" y="0"/>
                </a:lnTo>
                <a:lnTo>
                  <a:pt x="1388010" y="1388010"/>
                </a:lnTo>
                <a:lnTo>
                  <a:pt x="0" y="13880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3157269" y="570311"/>
            <a:ext cx="13583489" cy="1397192"/>
          </a:xfrm>
          <a:custGeom>
            <a:avLst/>
            <a:gdLst/>
            <a:ahLst/>
            <a:cxnLst/>
            <a:rect l="l" t="t" r="r" b="b"/>
            <a:pathLst>
              <a:path w="13583489" h="1397192">
                <a:moveTo>
                  <a:pt x="0" y="0"/>
                </a:moveTo>
                <a:lnTo>
                  <a:pt x="13583489" y="0"/>
                </a:lnTo>
                <a:lnTo>
                  <a:pt x="13583489" y="1397192"/>
                </a:lnTo>
                <a:lnTo>
                  <a:pt x="0" y="13971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4284584" y="731580"/>
            <a:ext cx="11280075" cy="1211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34"/>
              </a:lnSpc>
            </a:pPr>
            <a:r>
              <a:rPr lang="en-US" sz="8000" b="1" dirty="0" err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LogIn</a:t>
            </a:r>
            <a:endParaRPr lang="en-US" sz="8000" b="1" dirty="0">
              <a:solidFill>
                <a:srgbClr val="FFFFFF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2050516" y="289442"/>
            <a:ext cx="2135106" cy="2135106"/>
          </a:xfrm>
          <a:custGeom>
            <a:avLst/>
            <a:gdLst/>
            <a:ahLst/>
            <a:cxnLst/>
            <a:rect l="l" t="t" r="r" b="b"/>
            <a:pathLst>
              <a:path w="2135106" h="2135106">
                <a:moveTo>
                  <a:pt x="0" y="0"/>
                </a:moveTo>
                <a:lnTo>
                  <a:pt x="2135106" y="0"/>
                </a:lnTo>
                <a:lnTo>
                  <a:pt x="2135106" y="2135106"/>
                </a:lnTo>
                <a:lnTo>
                  <a:pt x="0" y="21351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2660116" y="732597"/>
            <a:ext cx="1014868" cy="1234906"/>
          </a:xfrm>
          <a:custGeom>
            <a:avLst/>
            <a:gdLst/>
            <a:ahLst/>
            <a:cxnLst/>
            <a:rect l="l" t="t" r="r" b="b"/>
            <a:pathLst>
              <a:path w="1014868" h="1234906">
                <a:moveTo>
                  <a:pt x="0" y="0"/>
                </a:moveTo>
                <a:lnTo>
                  <a:pt x="1014868" y="0"/>
                </a:lnTo>
                <a:lnTo>
                  <a:pt x="1014868" y="1234906"/>
                </a:lnTo>
                <a:lnTo>
                  <a:pt x="0" y="123490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76" r="-7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7045361" y="2450757"/>
            <a:ext cx="4436017" cy="11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636"/>
              </a:lnSpc>
            </a:pPr>
            <a:r>
              <a:rPr lang="en-US" sz="5455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Vision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B0629E-3F33-299E-1F58-1D1825FA0D17}"/>
              </a:ext>
            </a:extLst>
          </p:cNvPr>
          <p:cNvSpPr txBox="1"/>
          <p:nvPr/>
        </p:nvSpPr>
        <p:spPr>
          <a:xfrm>
            <a:off x="3095998" y="7293511"/>
            <a:ext cx="97056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query = "select * from user1.agents where name = '" + </a:t>
            </a:r>
            <a:r>
              <a:rPr lang="en-US" dirty="0" err="1">
                <a:latin typeface="Consolas" panose="020B0609020204030204" pitchFamily="49" charset="0"/>
              </a:rPr>
              <a:t>tbUserId.getText</a:t>
            </a:r>
            <a:r>
              <a:rPr lang="en-US" dirty="0">
                <a:latin typeface="Consolas" panose="020B0609020204030204" pitchFamily="49" charset="0"/>
              </a:rPr>
              <a:t>() + "' and password = '" + </a:t>
            </a:r>
            <a:r>
              <a:rPr lang="en-US" dirty="0" err="1">
                <a:latin typeface="Consolas" panose="020B0609020204030204" pitchFamily="49" charset="0"/>
              </a:rPr>
              <a:t>tbPassword.getText</a:t>
            </a:r>
            <a:r>
              <a:rPr lang="en-US" dirty="0">
                <a:latin typeface="Consolas" panose="020B0609020204030204" pitchFamily="49" charset="0"/>
              </a:rPr>
              <a:t>() + "'";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87DADC-8676-38F0-9B7E-23BE7396B8A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33097" y="2623331"/>
            <a:ext cx="6430272" cy="37057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FFB9EC8-9B44-BF06-8913-9238EC711EB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53600" y="3577028"/>
            <a:ext cx="8321887" cy="11262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740115" y="1749612"/>
            <a:ext cx="6787775" cy="6787775"/>
          </a:xfrm>
          <a:custGeom>
            <a:avLst/>
            <a:gdLst/>
            <a:ahLst/>
            <a:cxnLst/>
            <a:rect l="l" t="t" r="r" b="b"/>
            <a:pathLst>
              <a:path w="6787775" h="6787775">
                <a:moveTo>
                  <a:pt x="0" y="0"/>
                </a:moveTo>
                <a:lnTo>
                  <a:pt x="6787775" y="0"/>
                </a:lnTo>
                <a:lnTo>
                  <a:pt x="6787775" y="6787775"/>
                </a:lnTo>
                <a:lnTo>
                  <a:pt x="0" y="67877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-1482430" y="653688"/>
            <a:ext cx="2581571" cy="2581571"/>
          </a:xfrm>
          <a:custGeom>
            <a:avLst/>
            <a:gdLst/>
            <a:ahLst/>
            <a:cxnLst/>
            <a:rect l="l" t="t" r="r" b="b"/>
            <a:pathLst>
              <a:path w="2581571" h="2581571">
                <a:moveTo>
                  <a:pt x="0" y="0"/>
                </a:moveTo>
                <a:lnTo>
                  <a:pt x="2581571" y="0"/>
                </a:lnTo>
                <a:lnTo>
                  <a:pt x="2581571" y="2581571"/>
                </a:lnTo>
                <a:lnTo>
                  <a:pt x="0" y="25815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99141" y="5672658"/>
            <a:ext cx="1388011" cy="1388011"/>
          </a:xfrm>
          <a:custGeom>
            <a:avLst/>
            <a:gdLst/>
            <a:ahLst/>
            <a:cxnLst/>
            <a:rect l="l" t="t" r="r" b="b"/>
            <a:pathLst>
              <a:path w="1388011" h="1388011">
                <a:moveTo>
                  <a:pt x="0" y="0"/>
                </a:moveTo>
                <a:lnTo>
                  <a:pt x="1388010" y="0"/>
                </a:lnTo>
                <a:lnTo>
                  <a:pt x="1388010" y="1388010"/>
                </a:lnTo>
                <a:lnTo>
                  <a:pt x="0" y="13880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3028111" y="623769"/>
            <a:ext cx="13583489" cy="1397192"/>
          </a:xfrm>
          <a:custGeom>
            <a:avLst/>
            <a:gdLst/>
            <a:ahLst/>
            <a:cxnLst/>
            <a:rect l="l" t="t" r="r" b="b"/>
            <a:pathLst>
              <a:path w="13583489" h="1397192">
                <a:moveTo>
                  <a:pt x="0" y="0"/>
                </a:moveTo>
                <a:lnTo>
                  <a:pt x="13583489" y="0"/>
                </a:lnTo>
                <a:lnTo>
                  <a:pt x="13583489" y="1397192"/>
                </a:lnTo>
                <a:lnTo>
                  <a:pt x="0" y="13971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4029124" y="756648"/>
            <a:ext cx="11897943" cy="11878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134"/>
              </a:lnSpc>
            </a:pPr>
            <a:r>
              <a:rPr lang="en-US" sz="7200" b="1" spc="67" dirty="0">
                <a:solidFill>
                  <a:srgbClr val="FFFFFF"/>
                </a:solidFill>
                <a:latin typeface="Times New Roman Bold" panose="02020803070505020304" pitchFamily="18" charset="0"/>
                <a:ea typeface="TT Rounds Condensed Bold"/>
                <a:cs typeface="Times New Roman Bold" panose="02020803070505020304" pitchFamily="18" charset="0"/>
                <a:sym typeface="TT Rounds Condensed Bold"/>
              </a:rPr>
              <a:t>Agents Form</a:t>
            </a:r>
          </a:p>
        </p:txBody>
      </p:sp>
      <p:sp>
        <p:nvSpPr>
          <p:cNvPr id="7" name="Freeform 7"/>
          <p:cNvSpPr/>
          <p:nvPr/>
        </p:nvSpPr>
        <p:spPr>
          <a:xfrm>
            <a:off x="1921358" y="342900"/>
            <a:ext cx="2135106" cy="2135106"/>
          </a:xfrm>
          <a:custGeom>
            <a:avLst/>
            <a:gdLst/>
            <a:ahLst/>
            <a:cxnLst/>
            <a:rect l="l" t="t" r="r" b="b"/>
            <a:pathLst>
              <a:path w="2135106" h="2135106">
                <a:moveTo>
                  <a:pt x="0" y="0"/>
                </a:moveTo>
                <a:lnTo>
                  <a:pt x="2135106" y="0"/>
                </a:lnTo>
                <a:lnTo>
                  <a:pt x="2135106" y="2135106"/>
                </a:lnTo>
                <a:lnTo>
                  <a:pt x="0" y="213510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2530958" y="786055"/>
            <a:ext cx="1014868" cy="1234906"/>
          </a:xfrm>
          <a:custGeom>
            <a:avLst/>
            <a:gdLst/>
            <a:ahLst/>
            <a:cxnLst/>
            <a:rect l="l" t="t" r="r" b="b"/>
            <a:pathLst>
              <a:path w="1014868" h="1234906">
                <a:moveTo>
                  <a:pt x="0" y="0"/>
                </a:moveTo>
                <a:lnTo>
                  <a:pt x="1014868" y="0"/>
                </a:lnTo>
                <a:lnTo>
                  <a:pt x="1014868" y="1234906"/>
                </a:lnTo>
                <a:lnTo>
                  <a:pt x="0" y="123490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-76" r="-7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C58214-0F70-DD5D-94C6-616B404427CA}"/>
              </a:ext>
            </a:extLst>
          </p:cNvPr>
          <p:cNvSpPr txBox="1"/>
          <p:nvPr/>
        </p:nvSpPr>
        <p:spPr>
          <a:xfrm>
            <a:off x="685800" y="7161769"/>
            <a:ext cx="8991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Consolas" panose="020B0609020204030204" pitchFamily="49" charset="0"/>
              </a:rPr>
              <a:t>PreparedStatement</a:t>
            </a:r>
            <a:r>
              <a:rPr lang="en-US" sz="1800" dirty="0"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</a:rPr>
              <a:t>ps</a:t>
            </a:r>
            <a:r>
              <a:rPr lang="en-US" sz="1800" dirty="0"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effectLst/>
                <a:latin typeface="Consolas" panose="020B0609020204030204" pitchFamily="49" charset="0"/>
              </a:rPr>
              <a:t>conn.prepareStatement</a:t>
            </a:r>
            <a:r>
              <a:rPr lang="en-US" sz="1800" dirty="0">
                <a:effectLst/>
                <a:latin typeface="Consolas" panose="020B0609020204030204" pitchFamily="49" charset="0"/>
              </a:rPr>
              <a:t>("insert into agents values(?,?,?,?,?,?)");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09923AD-A8D0-69B6-C620-21C2FD0FC04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77400" y="6818734"/>
            <a:ext cx="8211696" cy="26578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E316CF-F962-0B65-AE71-4395AA11641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18117" y="2129595"/>
            <a:ext cx="12012701" cy="4296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6015308" y="1801634"/>
            <a:ext cx="6787775" cy="6787775"/>
          </a:xfrm>
          <a:custGeom>
            <a:avLst/>
            <a:gdLst/>
            <a:ahLst/>
            <a:cxnLst/>
            <a:rect l="l" t="t" r="r" b="b"/>
            <a:pathLst>
              <a:path w="6787775" h="6787775">
                <a:moveTo>
                  <a:pt x="0" y="0"/>
                </a:moveTo>
                <a:lnTo>
                  <a:pt x="6787775" y="0"/>
                </a:lnTo>
                <a:lnTo>
                  <a:pt x="6787775" y="6787775"/>
                </a:lnTo>
                <a:lnTo>
                  <a:pt x="0" y="67877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7400021" y="798303"/>
            <a:ext cx="2581571" cy="2581571"/>
          </a:xfrm>
          <a:custGeom>
            <a:avLst/>
            <a:gdLst/>
            <a:ahLst/>
            <a:cxnLst/>
            <a:rect l="l" t="t" r="r" b="b"/>
            <a:pathLst>
              <a:path w="2581571" h="2581571">
                <a:moveTo>
                  <a:pt x="0" y="0"/>
                </a:moveTo>
                <a:lnTo>
                  <a:pt x="2581571" y="0"/>
                </a:lnTo>
                <a:lnTo>
                  <a:pt x="2581571" y="2581571"/>
                </a:lnTo>
                <a:lnTo>
                  <a:pt x="0" y="25815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20565693" y="6360355"/>
            <a:ext cx="1388011" cy="1388011"/>
          </a:xfrm>
          <a:custGeom>
            <a:avLst/>
            <a:gdLst/>
            <a:ahLst/>
            <a:cxnLst/>
            <a:rect l="l" t="t" r="r" b="b"/>
            <a:pathLst>
              <a:path w="1388011" h="1388011">
                <a:moveTo>
                  <a:pt x="0" y="0"/>
                </a:moveTo>
                <a:lnTo>
                  <a:pt x="1388010" y="0"/>
                </a:lnTo>
                <a:lnTo>
                  <a:pt x="1388010" y="1388010"/>
                </a:lnTo>
                <a:lnTo>
                  <a:pt x="0" y="13880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457200" y="927063"/>
            <a:ext cx="13583489" cy="1397192"/>
          </a:xfrm>
          <a:custGeom>
            <a:avLst/>
            <a:gdLst/>
            <a:ahLst/>
            <a:cxnLst/>
            <a:rect l="l" t="t" r="r" b="b"/>
            <a:pathLst>
              <a:path w="13583489" h="1397192">
                <a:moveTo>
                  <a:pt x="0" y="0"/>
                </a:moveTo>
                <a:lnTo>
                  <a:pt x="13583489" y="0"/>
                </a:lnTo>
                <a:lnTo>
                  <a:pt x="13583489" y="1397192"/>
                </a:lnTo>
                <a:lnTo>
                  <a:pt x="0" y="13971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68306" y="959741"/>
            <a:ext cx="15314694" cy="24169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134"/>
              </a:lnSpc>
            </a:pPr>
            <a:r>
              <a:rPr lang="en-US" sz="5000" b="1" spc="61" dirty="0">
                <a:solidFill>
                  <a:srgbClr val="FFFFFF"/>
                </a:solidFill>
                <a:latin typeface="Times New Roman" panose="02020603050405020304" pitchFamily="18" charset="0"/>
                <a:ea typeface="TT Rounds Condensed Bold"/>
                <a:cs typeface="Times New Roman" panose="02020603050405020304" pitchFamily="18" charset="0"/>
                <a:sym typeface="TT Rounds Condensed Bold"/>
              </a:rPr>
              <a:t>Company Manage Form</a:t>
            </a:r>
          </a:p>
          <a:p>
            <a:pPr algn="l">
              <a:lnSpc>
                <a:spcPts val="10134"/>
              </a:lnSpc>
            </a:pPr>
            <a:endParaRPr lang="en-US" sz="5000" b="1" spc="61" dirty="0">
              <a:solidFill>
                <a:srgbClr val="FFFFFF"/>
              </a:solidFill>
              <a:latin typeface="Times New Roman" panose="02020603050405020304" pitchFamily="18" charset="0"/>
              <a:ea typeface="TT Rounds Condensed Bold"/>
              <a:cs typeface="Times New Roman" panose="02020603050405020304" pitchFamily="18" charset="0"/>
              <a:sym typeface="TT Rounds Condensed Bold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-1066800" y="646194"/>
            <a:ext cx="2135106" cy="2135106"/>
          </a:xfrm>
          <a:custGeom>
            <a:avLst/>
            <a:gdLst/>
            <a:ahLst/>
            <a:cxnLst/>
            <a:rect l="l" t="t" r="r" b="b"/>
            <a:pathLst>
              <a:path w="2135106" h="2135106">
                <a:moveTo>
                  <a:pt x="0" y="0"/>
                </a:moveTo>
                <a:lnTo>
                  <a:pt x="2135106" y="0"/>
                </a:lnTo>
                <a:lnTo>
                  <a:pt x="2135106" y="2135106"/>
                </a:lnTo>
                <a:lnTo>
                  <a:pt x="0" y="21351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7045361" y="2450757"/>
            <a:ext cx="4436017" cy="11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636"/>
              </a:lnSpc>
            </a:pPr>
            <a:r>
              <a:rPr lang="en-US" sz="5455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Vision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3C3CDA-ADB9-AEB1-CD60-B7767B191740}"/>
              </a:ext>
            </a:extLst>
          </p:cNvPr>
          <p:cNvSpPr txBox="1"/>
          <p:nvPr/>
        </p:nvSpPr>
        <p:spPr>
          <a:xfrm>
            <a:off x="685800" y="3013892"/>
            <a:ext cx="6042815" cy="2129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C606D9-3EB8-6A75-3D73-1775FE6F1B40}"/>
              </a:ext>
            </a:extLst>
          </p:cNvPr>
          <p:cNvSpPr txBox="1"/>
          <p:nvPr/>
        </p:nvSpPr>
        <p:spPr>
          <a:xfrm>
            <a:off x="228600" y="7726748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err="1">
                <a:effectLst/>
                <a:latin typeface="Consolas" panose="020B0609020204030204" pitchFamily="49" charset="0"/>
              </a:rPr>
              <a:t>PreparedStatement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ps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conn.prepareStatement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("insert into companies values(?,?,?,?,?)");             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411359-20BB-D0B8-9171-AD0A8598B96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07386" y="2560252"/>
            <a:ext cx="11955543" cy="42296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0937AD-821A-5676-B933-4BD5E99D04E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50354" y="7040193"/>
            <a:ext cx="8659433" cy="23911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BDF6C-8601-1C11-92B7-9E7F3EB84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4E04A406-8AB5-2425-5834-D1E695642033}"/>
              </a:ext>
            </a:extLst>
          </p:cNvPr>
          <p:cNvSpPr/>
          <p:nvPr/>
        </p:nvSpPr>
        <p:spPr>
          <a:xfrm>
            <a:off x="16015308" y="1801634"/>
            <a:ext cx="6787775" cy="6787775"/>
          </a:xfrm>
          <a:custGeom>
            <a:avLst/>
            <a:gdLst/>
            <a:ahLst/>
            <a:cxnLst/>
            <a:rect l="l" t="t" r="r" b="b"/>
            <a:pathLst>
              <a:path w="6787775" h="6787775">
                <a:moveTo>
                  <a:pt x="0" y="0"/>
                </a:moveTo>
                <a:lnTo>
                  <a:pt x="6787775" y="0"/>
                </a:lnTo>
                <a:lnTo>
                  <a:pt x="6787775" y="6787775"/>
                </a:lnTo>
                <a:lnTo>
                  <a:pt x="0" y="67877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07CAFDCF-0AD7-2FDE-D0BC-4DC5F1F1168E}"/>
              </a:ext>
            </a:extLst>
          </p:cNvPr>
          <p:cNvSpPr/>
          <p:nvPr/>
        </p:nvSpPr>
        <p:spPr>
          <a:xfrm>
            <a:off x="17400021" y="798303"/>
            <a:ext cx="2581571" cy="2581571"/>
          </a:xfrm>
          <a:custGeom>
            <a:avLst/>
            <a:gdLst/>
            <a:ahLst/>
            <a:cxnLst/>
            <a:rect l="l" t="t" r="r" b="b"/>
            <a:pathLst>
              <a:path w="2581571" h="2581571">
                <a:moveTo>
                  <a:pt x="0" y="0"/>
                </a:moveTo>
                <a:lnTo>
                  <a:pt x="2581571" y="0"/>
                </a:lnTo>
                <a:lnTo>
                  <a:pt x="2581571" y="2581571"/>
                </a:lnTo>
                <a:lnTo>
                  <a:pt x="0" y="25815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4CBBB725-E3B5-C52E-D4F2-D08E6D5711B7}"/>
              </a:ext>
            </a:extLst>
          </p:cNvPr>
          <p:cNvSpPr/>
          <p:nvPr/>
        </p:nvSpPr>
        <p:spPr>
          <a:xfrm>
            <a:off x="20565693" y="6360355"/>
            <a:ext cx="1388011" cy="1388011"/>
          </a:xfrm>
          <a:custGeom>
            <a:avLst/>
            <a:gdLst/>
            <a:ahLst/>
            <a:cxnLst/>
            <a:rect l="l" t="t" r="r" b="b"/>
            <a:pathLst>
              <a:path w="1388011" h="1388011">
                <a:moveTo>
                  <a:pt x="0" y="0"/>
                </a:moveTo>
                <a:lnTo>
                  <a:pt x="1388010" y="0"/>
                </a:lnTo>
                <a:lnTo>
                  <a:pt x="1388010" y="1388010"/>
                </a:lnTo>
                <a:lnTo>
                  <a:pt x="0" y="13880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EFF278C-2765-40AF-149A-1D25CFEA3154}"/>
              </a:ext>
            </a:extLst>
          </p:cNvPr>
          <p:cNvSpPr/>
          <p:nvPr/>
        </p:nvSpPr>
        <p:spPr>
          <a:xfrm>
            <a:off x="457200" y="927063"/>
            <a:ext cx="13583489" cy="1397192"/>
          </a:xfrm>
          <a:custGeom>
            <a:avLst/>
            <a:gdLst/>
            <a:ahLst/>
            <a:cxnLst/>
            <a:rect l="l" t="t" r="r" b="b"/>
            <a:pathLst>
              <a:path w="13583489" h="1397192">
                <a:moveTo>
                  <a:pt x="0" y="0"/>
                </a:moveTo>
                <a:lnTo>
                  <a:pt x="13583489" y="0"/>
                </a:lnTo>
                <a:lnTo>
                  <a:pt x="13583489" y="1397192"/>
                </a:lnTo>
                <a:lnTo>
                  <a:pt x="0" y="13971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5319DBB-7C45-95E4-24C7-24F653EE84B9}"/>
              </a:ext>
            </a:extLst>
          </p:cNvPr>
          <p:cNvSpPr txBox="1"/>
          <p:nvPr/>
        </p:nvSpPr>
        <p:spPr>
          <a:xfrm>
            <a:off x="1068306" y="959741"/>
            <a:ext cx="15314694" cy="24169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134"/>
              </a:lnSpc>
            </a:pPr>
            <a:r>
              <a:rPr lang="en-US" sz="5000" b="1" spc="61" dirty="0">
                <a:solidFill>
                  <a:srgbClr val="FFFFFF"/>
                </a:solidFill>
                <a:latin typeface="Times New Roman" panose="02020603050405020304" pitchFamily="18" charset="0"/>
                <a:ea typeface="TT Rounds Condensed Bold"/>
                <a:cs typeface="Times New Roman" panose="02020603050405020304" pitchFamily="18" charset="0"/>
                <a:sym typeface="TT Rounds Condensed Bold"/>
              </a:rPr>
              <a:t>Company Manage Form</a:t>
            </a:r>
          </a:p>
          <a:p>
            <a:pPr algn="l">
              <a:lnSpc>
                <a:spcPts val="10134"/>
              </a:lnSpc>
            </a:pPr>
            <a:endParaRPr lang="en-US" sz="5000" b="1" spc="61" dirty="0">
              <a:solidFill>
                <a:srgbClr val="FFFFFF"/>
              </a:solidFill>
              <a:latin typeface="Times New Roman" panose="02020603050405020304" pitchFamily="18" charset="0"/>
              <a:ea typeface="TT Rounds Condensed Bold"/>
              <a:cs typeface="Times New Roman" panose="02020603050405020304" pitchFamily="18" charset="0"/>
              <a:sym typeface="TT Rounds Condensed Bold"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CF538C9A-2E10-88C1-51BA-E860A6D41695}"/>
              </a:ext>
            </a:extLst>
          </p:cNvPr>
          <p:cNvSpPr/>
          <p:nvPr/>
        </p:nvSpPr>
        <p:spPr>
          <a:xfrm>
            <a:off x="-1066800" y="646194"/>
            <a:ext cx="2135106" cy="2135106"/>
          </a:xfrm>
          <a:custGeom>
            <a:avLst/>
            <a:gdLst/>
            <a:ahLst/>
            <a:cxnLst/>
            <a:rect l="l" t="t" r="r" b="b"/>
            <a:pathLst>
              <a:path w="2135106" h="2135106">
                <a:moveTo>
                  <a:pt x="0" y="0"/>
                </a:moveTo>
                <a:lnTo>
                  <a:pt x="2135106" y="0"/>
                </a:lnTo>
                <a:lnTo>
                  <a:pt x="2135106" y="2135106"/>
                </a:lnTo>
                <a:lnTo>
                  <a:pt x="0" y="21351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419567A-B437-23B4-59C2-FC29C4C0558E}"/>
              </a:ext>
            </a:extLst>
          </p:cNvPr>
          <p:cNvSpPr txBox="1"/>
          <p:nvPr/>
        </p:nvSpPr>
        <p:spPr>
          <a:xfrm>
            <a:off x="7045361" y="2450757"/>
            <a:ext cx="4436017" cy="11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636"/>
              </a:lnSpc>
            </a:pPr>
            <a:r>
              <a:rPr lang="en-US" sz="5455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Vision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506739-00D1-FA05-9422-07773780D1EA}"/>
              </a:ext>
            </a:extLst>
          </p:cNvPr>
          <p:cNvSpPr txBox="1"/>
          <p:nvPr/>
        </p:nvSpPr>
        <p:spPr>
          <a:xfrm>
            <a:off x="402468" y="6932758"/>
            <a:ext cx="7620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Delete:</a:t>
            </a:r>
          </a:p>
          <a:p>
            <a:endParaRPr lang="en-US" dirty="0"/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String query = "Delete from user1.companies where id = " + id;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45019A-9844-6BF9-FACA-81F2CCE67F90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14780"/>
          <a:stretch/>
        </p:blipFill>
        <p:spPr>
          <a:xfrm>
            <a:off x="9191804" y="2763982"/>
            <a:ext cx="6613189" cy="32107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1EB08E-C0A4-A3E0-C247-9A1217705CB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34600" y="6433225"/>
            <a:ext cx="6623410" cy="29980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8F373C-7DF1-9F59-3BE7-AC3C76971AF7}"/>
              </a:ext>
            </a:extLst>
          </p:cNvPr>
          <p:cNvSpPr txBox="1"/>
          <p:nvPr/>
        </p:nvSpPr>
        <p:spPr>
          <a:xfrm>
            <a:off x="402468" y="3336392"/>
            <a:ext cx="797953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Consolas" panose="020B0609020204030204" pitchFamily="49" charset="0"/>
              </a:rPr>
              <a:t>Update:</a:t>
            </a:r>
            <a:endParaRPr lang="en-US" sz="2000" b="1" dirty="0">
              <a:effectLst/>
              <a:latin typeface="Consolas" panose="020B0609020204030204" pitchFamily="49" charset="0"/>
            </a:endParaRPr>
          </a:p>
          <a:p>
            <a:r>
              <a:rPr lang="en-US" sz="2000" dirty="0" err="1">
                <a:effectLst/>
                <a:latin typeface="Consolas" panose="020B0609020204030204" pitchFamily="49" charset="0"/>
              </a:rPr>
              <a:t>PreparedStatement</a:t>
            </a:r>
            <a:r>
              <a:rPr lang="en-US" sz="200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</a:rPr>
              <a:t>ps</a:t>
            </a:r>
            <a:r>
              <a:rPr lang="en-US" sz="2000" dirty="0"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effectLst/>
                <a:latin typeface="Consolas" panose="020B0609020204030204" pitchFamily="49" charset="0"/>
              </a:rPr>
              <a:t>conn.prepareStatement</a:t>
            </a:r>
            <a:r>
              <a:rPr lang="en-US" sz="2000" dirty="0">
                <a:effectLst/>
                <a:latin typeface="Consolas" panose="020B0609020204030204" pitchFamily="49" charset="0"/>
              </a:rPr>
              <a:t>("update companies set name=?, address=?, </a:t>
            </a:r>
            <a:r>
              <a:rPr lang="en-US" sz="2000" dirty="0" err="1">
                <a:effectLst/>
                <a:latin typeface="Consolas" panose="020B0609020204030204" pitchFamily="49" charset="0"/>
              </a:rPr>
              <a:t>companyExp</a:t>
            </a:r>
            <a:r>
              <a:rPr lang="en-US" sz="2000" dirty="0">
                <a:effectLst/>
                <a:latin typeface="Consolas" panose="020B0609020204030204" pitchFamily="49" charset="0"/>
              </a:rPr>
              <a:t>=?, phone=? where id=?");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</p:txBody>
      </p:sp>
    </p:spTree>
    <p:extLst>
      <p:ext uri="{BB962C8B-B14F-4D97-AF65-F5344CB8AC3E}">
        <p14:creationId xmlns:p14="http://schemas.microsoft.com/office/powerpoint/2010/main" val="2370865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234269" y="1649085"/>
            <a:ext cx="6787775" cy="6787775"/>
          </a:xfrm>
          <a:custGeom>
            <a:avLst/>
            <a:gdLst/>
            <a:ahLst/>
            <a:cxnLst/>
            <a:rect l="l" t="t" r="r" b="b"/>
            <a:pathLst>
              <a:path w="6787775" h="6787775">
                <a:moveTo>
                  <a:pt x="0" y="0"/>
                </a:moveTo>
                <a:lnTo>
                  <a:pt x="6787775" y="0"/>
                </a:lnTo>
                <a:lnTo>
                  <a:pt x="6787775" y="6787775"/>
                </a:lnTo>
                <a:lnTo>
                  <a:pt x="0" y="67877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1290787" y="798303"/>
            <a:ext cx="2581571" cy="2581571"/>
          </a:xfrm>
          <a:custGeom>
            <a:avLst/>
            <a:gdLst/>
            <a:ahLst/>
            <a:cxnLst/>
            <a:rect l="l" t="t" r="r" b="b"/>
            <a:pathLst>
              <a:path w="2581571" h="2581571">
                <a:moveTo>
                  <a:pt x="0" y="0"/>
                </a:moveTo>
                <a:lnTo>
                  <a:pt x="2581571" y="0"/>
                </a:lnTo>
                <a:lnTo>
                  <a:pt x="2581571" y="2581571"/>
                </a:lnTo>
                <a:lnTo>
                  <a:pt x="0" y="25815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623515" y="5903678"/>
            <a:ext cx="1388011" cy="1388011"/>
          </a:xfrm>
          <a:custGeom>
            <a:avLst/>
            <a:gdLst/>
            <a:ahLst/>
            <a:cxnLst/>
            <a:rect l="l" t="t" r="r" b="b"/>
            <a:pathLst>
              <a:path w="1388011" h="1388011">
                <a:moveTo>
                  <a:pt x="0" y="0"/>
                </a:moveTo>
                <a:lnTo>
                  <a:pt x="1388010" y="0"/>
                </a:lnTo>
                <a:lnTo>
                  <a:pt x="1388010" y="1388010"/>
                </a:lnTo>
                <a:lnTo>
                  <a:pt x="0" y="13880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3697553" y="570311"/>
            <a:ext cx="13583489" cy="1397192"/>
          </a:xfrm>
          <a:custGeom>
            <a:avLst/>
            <a:gdLst/>
            <a:ahLst/>
            <a:cxnLst/>
            <a:rect l="l" t="t" r="r" b="b"/>
            <a:pathLst>
              <a:path w="13583489" h="1397192">
                <a:moveTo>
                  <a:pt x="0" y="0"/>
                </a:moveTo>
                <a:lnTo>
                  <a:pt x="13583489" y="0"/>
                </a:lnTo>
                <a:lnTo>
                  <a:pt x="13583489" y="1397192"/>
                </a:lnTo>
                <a:lnTo>
                  <a:pt x="0" y="13971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4790232" y="1004903"/>
            <a:ext cx="11280075" cy="913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2"/>
              </a:lnSpc>
            </a:pPr>
            <a:r>
              <a:rPr lang="en-US" sz="8000" b="1" dirty="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Medicine Manage Form</a:t>
            </a:r>
          </a:p>
        </p:txBody>
      </p:sp>
      <p:sp>
        <p:nvSpPr>
          <p:cNvPr id="7" name="Freeform 7"/>
          <p:cNvSpPr/>
          <p:nvPr/>
        </p:nvSpPr>
        <p:spPr>
          <a:xfrm>
            <a:off x="2590800" y="289442"/>
            <a:ext cx="2135106" cy="2135106"/>
          </a:xfrm>
          <a:custGeom>
            <a:avLst/>
            <a:gdLst/>
            <a:ahLst/>
            <a:cxnLst/>
            <a:rect l="l" t="t" r="r" b="b"/>
            <a:pathLst>
              <a:path w="2135106" h="2135106">
                <a:moveTo>
                  <a:pt x="0" y="0"/>
                </a:moveTo>
                <a:lnTo>
                  <a:pt x="2135106" y="0"/>
                </a:lnTo>
                <a:lnTo>
                  <a:pt x="2135106" y="2135106"/>
                </a:lnTo>
                <a:lnTo>
                  <a:pt x="0" y="21351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3200400" y="732597"/>
            <a:ext cx="1014868" cy="1234906"/>
          </a:xfrm>
          <a:custGeom>
            <a:avLst/>
            <a:gdLst/>
            <a:ahLst/>
            <a:cxnLst/>
            <a:rect l="l" t="t" r="r" b="b"/>
            <a:pathLst>
              <a:path w="1014868" h="1234906">
                <a:moveTo>
                  <a:pt x="0" y="0"/>
                </a:moveTo>
                <a:lnTo>
                  <a:pt x="1014868" y="0"/>
                </a:lnTo>
                <a:lnTo>
                  <a:pt x="1014868" y="1234906"/>
                </a:lnTo>
                <a:lnTo>
                  <a:pt x="0" y="123490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76" r="-7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7695F5-0937-FB53-81F3-9AF011C88802}"/>
              </a:ext>
            </a:extLst>
          </p:cNvPr>
          <p:cNvSpPr txBox="1"/>
          <p:nvPr/>
        </p:nvSpPr>
        <p:spPr>
          <a:xfrm>
            <a:off x="3039235" y="3215221"/>
            <a:ext cx="6787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effectLst/>
                <a:latin typeface="Consolas" panose="020B0609020204030204" pitchFamily="49" charset="0"/>
              </a:rPr>
              <a:t>PreparedStatement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ps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conn.prepareStatement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("insert into medicines values(?,?,?,?,?,?,?)");        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      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8458E8-7AC5-FE26-FA22-456F57A73CFD}"/>
              </a:ext>
            </a:extLst>
          </p:cNvPr>
          <p:cNvSpPr txBox="1"/>
          <p:nvPr/>
        </p:nvSpPr>
        <p:spPr>
          <a:xfrm>
            <a:off x="3039235" y="2443807"/>
            <a:ext cx="4683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Medicine ADD: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AC785B-E51C-43A7-3E0B-E44AC3482AE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16817" y="2353207"/>
            <a:ext cx="7164225" cy="30474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B07062-C8BC-F003-89CC-F3A9833C697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23028" y="6759462"/>
            <a:ext cx="8358014" cy="2522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6015308" y="1801634"/>
            <a:ext cx="6787775" cy="6787775"/>
          </a:xfrm>
          <a:custGeom>
            <a:avLst/>
            <a:gdLst/>
            <a:ahLst/>
            <a:cxnLst/>
            <a:rect l="l" t="t" r="r" b="b"/>
            <a:pathLst>
              <a:path w="6787775" h="6787775">
                <a:moveTo>
                  <a:pt x="0" y="0"/>
                </a:moveTo>
                <a:lnTo>
                  <a:pt x="6787775" y="0"/>
                </a:lnTo>
                <a:lnTo>
                  <a:pt x="6787775" y="6787775"/>
                </a:lnTo>
                <a:lnTo>
                  <a:pt x="0" y="67877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7400021" y="798303"/>
            <a:ext cx="2581571" cy="2581571"/>
          </a:xfrm>
          <a:custGeom>
            <a:avLst/>
            <a:gdLst/>
            <a:ahLst/>
            <a:cxnLst/>
            <a:rect l="l" t="t" r="r" b="b"/>
            <a:pathLst>
              <a:path w="2581571" h="2581571">
                <a:moveTo>
                  <a:pt x="0" y="0"/>
                </a:moveTo>
                <a:lnTo>
                  <a:pt x="2581571" y="0"/>
                </a:lnTo>
                <a:lnTo>
                  <a:pt x="2581571" y="2581571"/>
                </a:lnTo>
                <a:lnTo>
                  <a:pt x="0" y="25815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20565693" y="6360355"/>
            <a:ext cx="1388011" cy="1388011"/>
          </a:xfrm>
          <a:custGeom>
            <a:avLst/>
            <a:gdLst/>
            <a:ahLst/>
            <a:cxnLst/>
            <a:rect l="l" t="t" r="r" b="b"/>
            <a:pathLst>
              <a:path w="1388011" h="1388011">
                <a:moveTo>
                  <a:pt x="0" y="0"/>
                </a:moveTo>
                <a:lnTo>
                  <a:pt x="1388010" y="0"/>
                </a:lnTo>
                <a:lnTo>
                  <a:pt x="1388010" y="1388010"/>
                </a:lnTo>
                <a:lnTo>
                  <a:pt x="0" y="13880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457200" y="927063"/>
            <a:ext cx="13583489" cy="1397192"/>
          </a:xfrm>
          <a:custGeom>
            <a:avLst/>
            <a:gdLst/>
            <a:ahLst/>
            <a:cxnLst/>
            <a:rect l="l" t="t" r="r" b="b"/>
            <a:pathLst>
              <a:path w="13583489" h="1397192">
                <a:moveTo>
                  <a:pt x="0" y="0"/>
                </a:moveTo>
                <a:lnTo>
                  <a:pt x="13583489" y="0"/>
                </a:lnTo>
                <a:lnTo>
                  <a:pt x="13583489" y="1397192"/>
                </a:lnTo>
                <a:lnTo>
                  <a:pt x="0" y="13971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7" name="TextBox 7"/>
          <p:cNvSpPr txBox="1"/>
          <p:nvPr/>
        </p:nvSpPr>
        <p:spPr>
          <a:xfrm>
            <a:off x="1068306" y="1016891"/>
            <a:ext cx="13047357" cy="1169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34"/>
              </a:lnSpc>
            </a:pPr>
            <a:endParaRPr lang="en-US" sz="6600" b="1" dirty="0">
              <a:solidFill>
                <a:srgbClr val="FFFFFF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-1066800" y="646194"/>
            <a:ext cx="2135106" cy="2135106"/>
          </a:xfrm>
          <a:custGeom>
            <a:avLst/>
            <a:gdLst/>
            <a:ahLst/>
            <a:cxnLst/>
            <a:rect l="l" t="t" r="r" b="b"/>
            <a:pathLst>
              <a:path w="2135106" h="2135106">
                <a:moveTo>
                  <a:pt x="0" y="0"/>
                </a:moveTo>
                <a:lnTo>
                  <a:pt x="2135106" y="0"/>
                </a:lnTo>
                <a:lnTo>
                  <a:pt x="2135106" y="2135106"/>
                </a:lnTo>
                <a:lnTo>
                  <a:pt x="0" y="21351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7045361" y="2450757"/>
            <a:ext cx="4436017" cy="11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636"/>
              </a:lnSpc>
            </a:pPr>
            <a:r>
              <a:rPr lang="en-US" sz="5455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Vision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34785" y="2690206"/>
            <a:ext cx="13510218" cy="41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1" dirty="0">
                <a:solidFill>
                  <a:srgbClr val="000000"/>
                </a:solidFill>
                <a:latin typeface="Consolas" panose="020B0609020204030204" pitchFamily="49" charset="0"/>
                <a:ea typeface="Times New Roman Bold"/>
                <a:cs typeface="Times New Roman Bold"/>
                <a:sym typeface="Times New Roman Bold"/>
              </a:rPr>
              <a:t>Update:</a:t>
            </a:r>
            <a:endParaRPr lang="en-US" sz="2799" dirty="0">
              <a:solidFill>
                <a:srgbClr val="000000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FFC1300D-F4C4-AE6D-72C7-72ACC88A4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33644"/>
            <a:ext cx="86868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String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queryUpdate</a:t>
            </a:r>
            <a:r>
              <a:rPr lang="en-US" b="0" dirty="0">
                <a:effectLst/>
                <a:latin typeface="Consolas" panose="020B0609020204030204" pitchFamily="49" charset="0"/>
              </a:rPr>
              <a:t> = "Update user1.medicines set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medname</a:t>
            </a:r>
            <a:r>
              <a:rPr lang="en-US" b="0" dirty="0">
                <a:effectLst/>
                <a:latin typeface="Consolas" panose="020B0609020204030204" pitchFamily="49" charset="0"/>
              </a:rPr>
              <a:t> = '" +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tbMedName.getText</a:t>
            </a:r>
            <a:r>
              <a:rPr lang="en-US" b="0" dirty="0">
                <a:effectLst/>
                <a:latin typeface="Consolas" panose="020B0609020204030204" pitchFamily="49" charset="0"/>
              </a:rPr>
              <a:t>() + "'" + ",price = " +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tbMedPrice.getText</a:t>
            </a:r>
            <a:r>
              <a:rPr lang="en-US" b="0" dirty="0">
                <a:effectLst/>
                <a:latin typeface="Consolas" panose="020B0609020204030204" pitchFamily="49" charset="0"/>
              </a:rPr>
              <a:t>() + "" + ",quantity = " +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tbMedQty.getText</a:t>
            </a:r>
            <a:r>
              <a:rPr lang="en-US" b="0" dirty="0">
                <a:effectLst/>
                <a:latin typeface="Consolas" panose="020B0609020204030204" pitchFamily="49" charset="0"/>
              </a:rPr>
              <a:t>() + "" + ",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fabdate</a:t>
            </a:r>
            <a:r>
              <a:rPr lang="en-US" b="0" dirty="0">
                <a:effectLst/>
                <a:latin typeface="Consolas" panose="020B0609020204030204" pitchFamily="49" charset="0"/>
              </a:rPr>
              <a:t> = '" +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myFabDate</a:t>
            </a:r>
            <a:r>
              <a:rPr lang="en-US" b="0" dirty="0">
                <a:effectLst/>
                <a:latin typeface="Consolas" panose="020B0609020204030204" pitchFamily="49" charset="0"/>
              </a:rPr>
              <a:t> + "'" + ",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expdate</a:t>
            </a:r>
            <a:r>
              <a:rPr lang="en-US" b="0" dirty="0">
                <a:effectLst/>
                <a:latin typeface="Consolas" panose="020B0609020204030204" pitchFamily="49" charset="0"/>
              </a:rPr>
              <a:t> = '" +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myExpDate</a:t>
            </a:r>
            <a:r>
              <a:rPr lang="en-US" b="0" dirty="0">
                <a:effectLst/>
                <a:latin typeface="Consolas" panose="020B0609020204030204" pitchFamily="49" charset="0"/>
              </a:rPr>
              <a:t> + "'" + ",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medcomp</a:t>
            </a:r>
            <a:r>
              <a:rPr lang="en-US" b="0" dirty="0">
                <a:effectLst/>
                <a:latin typeface="Consolas" panose="020B0609020204030204" pitchFamily="49" charset="0"/>
              </a:rPr>
              <a:t> = '" +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ddlCompany.getSelectedItem</a:t>
            </a:r>
            <a:r>
              <a:rPr lang="en-US" b="0" dirty="0">
                <a:effectLst/>
                <a:latin typeface="Consolas" panose="020B0609020204030204" pitchFamily="49" charset="0"/>
              </a:rPr>
              <a:t>().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toString</a:t>
            </a:r>
            <a:r>
              <a:rPr lang="en-US" b="0" dirty="0">
                <a:effectLst/>
                <a:latin typeface="Consolas" panose="020B0609020204030204" pitchFamily="49" charset="0"/>
              </a:rPr>
              <a:t>() + "'" + "where id = " + id;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B18C8-2227-1C0C-6A89-E9946D703938}"/>
              </a:ext>
            </a:extLst>
          </p:cNvPr>
          <p:cNvSpPr txBox="1"/>
          <p:nvPr/>
        </p:nvSpPr>
        <p:spPr>
          <a:xfrm>
            <a:off x="2542615" y="1222514"/>
            <a:ext cx="9982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Medicine Manage Form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67EF71-E92C-E922-9B57-3120FA6C55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25000" y="2696462"/>
            <a:ext cx="6283035" cy="34048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B42D3B-AE60-203D-1C49-28346F8EF35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87000" y="6473475"/>
            <a:ext cx="6618144" cy="34059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D49767C-75DB-9137-F816-1C8EAB29648D}"/>
              </a:ext>
            </a:extLst>
          </p:cNvPr>
          <p:cNvSpPr txBox="1"/>
          <p:nvPr/>
        </p:nvSpPr>
        <p:spPr>
          <a:xfrm>
            <a:off x="457200" y="6553502"/>
            <a:ext cx="1193569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Consolas" panose="020B0609020204030204" pitchFamily="49" charset="0"/>
              </a:rPr>
              <a:t>Delete:</a:t>
            </a:r>
            <a:endParaRPr lang="en-US" b="1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String query = "Delete from user1.medicines where id = " + id;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62283-F575-9572-B933-0FCA4FA69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C9F9514-4007-0012-D104-9871B8291D7F}"/>
              </a:ext>
            </a:extLst>
          </p:cNvPr>
          <p:cNvSpPr/>
          <p:nvPr/>
        </p:nvSpPr>
        <p:spPr>
          <a:xfrm>
            <a:off x="-4234269" y="1649085"/>
            <a:ext cx="6787775" cy="6787775"/>
          </a:xfrm>
          <a:custGeom>
            <a:avLst/>
            <a:gdLst/>
            <a:ahLst/>
            <a:cxnLst/>
            <a:rect l="l" t="t" r="r" b="b"/>
            <a:pathLst>
              <a:path w="6787775" h="6787775">
                <a:moveTo>
                  <a:pt x="0" y="0"/>
                </a:moveTo>
                <a:lnTo>
                  <a:pt x="6787775" y="0"/>
                </a:lnTo>
                <a:lnTo>
                  <a:pt x="6787775" y="6787775"/>
                </a:lnTo>
                <a:lnTo>
                  <a:pt x="0" y="67877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964BBF2-1461-D064-8C6D-376523465B05}"/>
              </a:ext>
            </a:extLst>
          </p:cNvPr>
          <p:cNvSpPr/>
          <p:nvPr/>
        </p:nvSpPr>
        <p:spPr>
          <a:xfrm>
            <a:off x="-1290787" y="798303"/>
            <a:ext cx="2581571" cy="2581571"/>
          </a:xfrm>
          <a:custGeom>
            <a:avLst/>
            <a:gdLst/>
            <a:ahLst/>
            <a:cxnLst/>
            <a:rect l="l" t="t" r="r" b="b"/>
            <a:pathLst>
              <a:path w="2581571" h="2581571">
                <a:moveTo>
                  <a:pt x="0" y="0"/>
                </a:moveTo>
                <a:lnTo>
                  <a:pt x="2581571" y="0"/>
                </a:lnTo>
                <a:lnTo>
                  <a:pt x="2581571" y="2581571"/>
                </a:lnTo>
                <a:lnTo>
                  <a:pt x="0" y="25815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A2EA32A3-897F-7B58-93D1-F23BF47DD2B6}"/>
              </a:ext>
            </a:extLst>
          </p:cNvPr>
          <p:cNvSpPr/>
          <p:nvPr/>
        </p:nvSpPr>
        <p:spPr>
          <a:xfrm>
            <a:off x="1623515" y="5903678"/>
            <a:ext cx="1388011" cy="1388011"/>
          </a:xfrm>
          <a:custGeom>
            <a:avLst/>
            <a:gdLst/>
            <a:ahLst/>
            <a:cxnLst/>
            <a:rect l="l" t="t" r="r" b="b"/>
            <a:pathLst>
              <a:path w="1388011" h="1388011">
                <a:moveTo>
                  <a:pt x="0" y="0"/>
                </a:moveTo>
                <a:lnTo>
                  <a:pt x="1388010" y="0"/>
                </a:lnTo>
                <a:lnTo>
                  <a:pt x="1388010" y="1388010"/>
                </a:lnTo>
                <a:lnTo>
                  <a:pt x="0" y="13880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223C1EB-19F1-D554-E8E7-BD268CF41F76}"/>
              </a:ext>
            </a:extLst>
          </p:cNvPr>
          <p:cNvSpPr/>
          <p:nvPr/>
        </p:nvSpPr>
        <p:spPr>
          <a:xfrm>
            <a:off x="3697553" y="570311"/>
            <a:ext cx="13583489" cy="1397192"/>
          </a:xfrm>
          <a:custGeom>
            <a:avLst/>
            <a:gdLst/>
            <a:ahLst/>
            <a:cxnLst/>
            <a:rect l="l" t="t" r="r" b="b"/>
            <a:pathLst>
              <a:path w="13583489" h="1397192">
                <a:moveTo>
                  <a:pt x="0" y="0"/>
                </a:moveTo>
                <a:lnTo>
                  <a:pt x="13583489" y="0"/>
                </a:lnTo>
                <a:lnTo>
                  <a:pt x="13583489" y="1397192"/>
                </a:lnTo>
                <a:lnTo>
                  <a:pt x="0" y="13971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04F95F2-4A12-3337-63BA-A8D2DD995B50}"/>
              </a:ext>
            </a:extLst>
          </p:cNvPr>
          <p:cNvSpPr txBox="1"/>
          <p:nvPr/>
        </p:nvSpPr>
        <p:spPr>
          <a:xfrm>
            <a:off x="4790232" y="1004903"/>
            <a:ext cx="11280075" cy="913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2"/>
              </a:lnSpc>
            </a:pPr>
            <a:r>
              <a:rPr lang="en-US" sz="8000" b="1" dirty="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Billing Form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437C8EA4-0866-12C4-C99A-F0A6C6B1B688}"/>
              </a:ext>
            </a:extLst>
          </p:cNvPr>
          <p:cNvSpPr/>
          <p:nvPr/>
        </p:nvSpPr>
        <p:spPr>
          <a:xfrm>
            <a:off x="2590800" y="289442"/>
            <a:ext cx="2135106" cy="2135106"/>
          </a:xfrm>
          <a:custGeom>
            <a:avLst/>
            <a:gdLst/>
            <a:ahLst/>
            <a:cxnLst/>
            <a:rect l="l" t="t" r="r" b="b"/>
            <a:pathLst>
              <a:path w="2135106" h="2135106">
                <a:moveTo>
                  <a:pt x="0" y="0"/>
                </a:moveTo>
                <a:lnTo>
                  <a:pt x="2135106" y="0"/>
                </a:lnTo>
                <a:lnTo>
                  <a:pt x="2135106" y="2135106"/>
                </a:lnTo>
                <a:lnTo>
                  <a:pt x="0" y="21351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2055F81D-A62D-D1E8-5674-6CE06394EFDA}"/>
              </a:ext>
            </a:extLst>
          </p:cNvPr>
          <p:cNvSpPr/>
          <p:nvPr/>
        </p:nvSpPr>
        <p:spPr>
          <a:xfrm>
            <a:off x="3200400" y="732597"/>
            <a:ext cx="1014868" cy="1234906"/>
          </a:xfrm>
          <a:custGeom>
            <a:avLst/>
            <a:gdLst/>
            <a:ahLst/>
            <a:cxnLst/>
            <a:rect l="l" t="t" r="r" b="b"/>
            <a:pathLst>
              <a:path w="1014868" h="1234906">
                <a:moveTo>
                  <a:pt x="0" y="0"/>
                </a:moveTo>
                <a:lnTo>
                  <a:pt x="1014868" y="0"/>
                </a:lnTo>
                <a:lnTo>
                  <a:pt x="1014868" y="1234906"/>
                </a:lnTo>
                <a:lnTo>
                  <a:pt x="0" y="123490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76" r="-76"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6537A1-6E38-7E81-E33E-8782773E812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15268" y="2318005"/>
            <a:ext cx="7188794" cy="39949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BC90E5-A797-BE71-BA2A-14AB49D1815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48800" y="6479628"/>
            <a:ext cx="8316486" cy="19814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A4D1F4-0DCD-083B-C206-21F4C71FD223}"/>
              </a:ext>
            </a:extLst>
          </p:cNvPr>
          <p:cNvSpPr txBox="1"/>
          <p:nvPr/>
        </p:nvSpPr>
        <p:spPr>
          <a:xfrm>
            <a:off x="3200400" y="6819900"/>
            <a:ext cx="6248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After Selling Update Medicine List:</a:t>
            </a:r>
          </a:p>
          <a:p>
            <a:endParaRPr lang="en-US" dirty="0"/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String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queryUpdate</a:t>
            </a:r>
            <a:r>
              <a:rPr lang="en-US" b="0" dirty="0">
                <a:effectLst/>
                <a:latin typeface="Consolas" panose="020B0609020204030204" pitchFamily="49" charset="0"/>
              </a:rPr>
              <a:t> = "Update user1.medicines set quantity = " +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newQty</a:t>
            </a:r>
            <a:r>
              <a:rPr lang="en-US" b="0" dirty="0">
                <a:effectLst/>
                <a:latin typeface="Consolas" panose="020B0609020204030204" pitchFamily="49" charset="0"/>
              </a:rPr>
              <a:t> + "" + "where id = " +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medId</a:t>
            </a:r>
            <a:r>
              <a:rPr lang="en-US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6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697200" y="-1906774"/>
            <a:ext cx="4746181" cy="5450074"/>
          </a:xfrm>
          <a:custGeom>
            <a:avLst/>
            <a:gdLst/>
            <a:ahLst/>
            <a:cxnLst/>
            <a:rect l="l" t="t" r="r" b="b"/>
            <a:pathLst>
              <a:path w="4746181" h="4546938">
                <a:moveTo>
                  <a:pt x="0" y="0"/>
                </a:moveTo>
                <a:lnTo>
                  <a:pt x="4746181" y="0"/>
                </a:lnTo>
                <a:lnTo>
                  <a:pt x="4746181" y="4546938"/>
                </a:lnTo>
                <a:lnTo>
                  <a:pt x="0" y="4546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976" b="419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4597211" y="402422"/>
            <a:ext cx="1004905" cy="1004905"/>
          </a:xfrm>
          <a:custGeom>
            <a:avLst/>
            <a:gdLst/>
            <a:ahLst/>
            <a:cxnLst/>
            <a:rect l="l" t="t" r="r" b="b"/>
            <a:pathLst>
              <a:path w="1004905" h="1004905">
                <a:moveTo>
                  <a:pt x="0" y="0"/>
                </a:moveTo>
                <a:lnTo>
                  <a:pt x="1004905" y="0"/>
                </a:lnTo>
                <a:lnTo>
                  <a:pt x="1004905" y="1004905"/>
                </a:lnTo>
                <a:lnTo>
                  <a:pt x="0" y="10049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2220802" y="3947874"/>
            <a:ext cx="13846395" cy="2257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560"/>
              </a:lnSpc>
            </a:pPr>
            <a:r>
              <a:rPr lang="en-US" sz="13800" b="1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THANK YOU!😀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333</Words>
  <Application>Microsoft Office PowerPoint</Application>
  <PresentationFormat>Custom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Times New Roman Bold</vt:lpstr>
      <vt:lpstr>Arial</vt:lpstr>
      <vt:lpstr>Consolas</vt:lpstr>
      <vt:lpstr>Calibri</vt:lpstr>
      <vt:lpstr>Aptos</vt:lpstr>
      <vt:lpstr>Times New Roman</vt:lpstr>
      <vt:lpstr>Poppins Ultra-Bold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Abu Zahed</dc:creator>
  <cp:lastModifiedBy>Abu Zahed</cp:lastModifiedBy>
  <cp:revision>9</cp:revision>
  <dcterms:created xsi:type="dcterms:W3CDTF">2006-08-16T00:00:00Z</dcterms:created>
  <dcterms:modified xsi:type="dcterms:W3CDTF">2024-11-09T18:02:09Z</dcterms:modified>
  <dc:identifier>DAGU810p0to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2024-10-29T11:55:53Z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7e628555-5102-431f-8041-e4ecf11eaf14</vt:lpwstr>
  </property>
  <property fmtid="{D5CDD505-2E9C-101B-9397-08002B2CF9AE}" pid="7" name="MSIP_Label_defa4170-0d19-0005-0004-bc88714345d2_ActionId">
    <vt:lpwstr>91310593-1958-4e18-83b2-32d2d16398b0</vt:lpwstr>
  </property>
  <property fmtid="{D5CDD505-2E9C-101B-9397-08002B2CF9AE}" pid="8" name="MSIP_Label_defa4170-0d19-0005-0004-bc88714345d2_ContentBits">
    <vt:lpwstr>0</vt:lpwstr>
  </property>
</Properties>
</file>