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7" r:id="rId5"/>
    <p:sldId id="270" r:id="rId6"/>
    <p:sldId id="269" r:id="rId7"/>
    <p:sldId id="272" r:id="rId8"/>
    <p:sldId id="273" r:id="rId9"/>
    <p:sldId id="258" r:id="rId10"/>
    <p:sldId id="266" r:id="rId11"/>
    <p:sldId id="265" r:id="rId12"/>
  </p:sldIdLst>
  <p:sldSz cx="18288000" cy="10287000"/>
  <p:notesSz cx="6858000" cy="9144000"/>
  <p:embeddedFontLst>
    <p:embeddedFont>
      <p:font typeface="Montserrat Bold" panose="00000800000000000000" pitchFamily="2" charset="0"/>
      <p:regular r:id="rId13"/>
      <p:bold r:id="rId14"/>
    </p:embeddedFont>
    <p:embeddedFont>
      <p:font typeface="Montserrat Ultra-Bold" panose="020B0604020202020204" charset="0"/>
      <p:regular r:id="rId15"/>
    </p:embeddedFont>
    <p:embeddedFont>
      <p:font typeface="Open Sauce Bold" panose="020B0604020202020204" charset="0"/>
      <p:regular r:id="rId16"/>
    </p:embeddedFont>
    <p:embeddedFont>
      <p:font typeface="Times New Roman Ultra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C53"/>
    <a:srgbClr val="004825"/>
    <a:srgbClr val="106861"/>
    <a:srgbClr val="FFFFFF"/>
    <a:srgbClr val="FFF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8718" y="4821910"/>
            <a:ext cx="17049282" cy="5469071"/>
            <a:chOff x="0" y="0"/>
            <a:chExt cx="4490346" cy="14404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90346" cy="1440414"/>
            </a:xfrm>
            <a:custGeom>
              <a:avLst/>
              <a:gdLst/>
              <a:ahLst/>
              <a:cxnLst/>
              <a:rect l="l" t="t" r="r" b="b"/>
              <a:pathLst>
                <a:path w="4490346" h="1440414">
                  <a:moveTo>
                    <a:pt x="0" y="0"/>
                  </a:moveTo>
                  <a:lnTo>
                    <a:pt x="4490346" y="0"/>
                  </a:lnTo>
                  <a:lnTo>
                    <a:pt x="4490346" y="1440414"/>
                  </a:lnTo>
                  <a:lnTo>
                    <a:pt x="0" y="1440414"/>
                  </a:lnTo>
                  <a:close/>
                </a:path>
              </a:pathLst>
            </a:custGeom>
            <a:solidFill>
              <a:srgbClr val="216C5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490346" cy="1507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5400000">
            <a:off x="0" y="9048282"/>
            <a:ext cx="1238718" cy="1238718"/>
          </a:xfrm>
          <a:custGeom>
            <a:avLst/>
            <a:gdLst/>
            <a:ahLst/>
            <a:cxnLst/>
            <a:rect l="l" t="t" r="r" b="b"/>
            <a:pathLst>
              <a:path w="1238718" h="1238718">
                <a:moveTo>
                  <a:pt x="0" y="0"/>
                </a:moveTo>
                <a:lnTo>
                  <a:pt x="1238718" y="0"/>
                </a:lnTo>
                <a:lnTo>
                  <a:pt x="1238718" y="1238718"/>
                </a:lnTo>
                <a:lnTo>
                  <a:pt x="0" y="123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 flipH="1" flipV="1">
            <a:off x="17049282" y="0"/>
            <a:ext cx="1238718" cy="1238718"/>
          </a:xfrm>
          <a:custGeom>
            <a:avLst/>
            <a:gdLst/>
            <a:ahLst/>
            <a:cxnLst/>
            <a:rect l="l" t="t" r="r" b="b"/>
            <a:pathLst>
              <a:path w="1238718" h="1238718">
                <a:moveTo>
                  <a:pt x="1238718" y="1238718"/>
                </a:moveTo>
                <a:lnTo>
                  <a:pt x="0" y="1238718"/>
                </a:lnTo>
                <a:lnTo>
                  <a:pt x="0" y="0"/>
                </a:lnTo>
                <a:lnTo>
                  <a:pt x="1238718" y="0"/>
                </a:lnTo>
                <a:lnTo>
                  <a:pt x="1238718" y="123871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2286000" y="962609"/>
            <a:ext cx="13716000" cy="1502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730"/>
              </a:lnSpc>
            </a:pPr>
            <a:r>
              <a:rPr lang="en-US" sz="10200" b="1" spc="499" dirty="0">
                <a:solidFill>
                  <a:srgbClr val="216C53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Diu Transport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66143" y="5987038"/>
            <a:ext cx="6297216" cy="264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Submitted To:</a:t>
            </a:r>
          </a:p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Mr. Md </a:t>
            </a:r>
            <a:r>
              <a:rPr lang="en-US" sz="2999" dirty="0" err="1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Hefzul</a:t>
            </a: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 Hossain Papon</a:t>
            </a:r>
          </a:p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Lecturer</a:t>
            </a:r>
          </a:p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Department Of CSE </a:t>
            </a:r>
          </a:p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Daffodil International University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82400" y="5953293"/>
            <a:ext cx="6861320" cy="3187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Submitted By:</a:t>
            </a:r>
          </a:p>
          <a:p>
            <a:pPr algn="l">
              <a:lnSpc>
                <a:spcPts val="4199"/>
              </a:lnSpc>
            </a:pPr>
            <a:r>
              <a:rPr lang="en-US" sz="2999" dirty="0" err="1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Nurjahan</a:t>
            </a: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 Akther </a:t>
            </a:r>
            <a:r>
              <a:rPr lang="en-US" sz="2999" dirty="0" err="1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mim</a:t>
            </a: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 	221-15-4782</a:t>
            </a:r>
          </a:p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Abu Zahed 			221-15-4716</a:t>
            </a:r>
          </a:p>
          <a:p>
            <a:pPr algn="l">
              <a:lnSpc>
                <a:spcPts val="4199"/>
              </a:lnSpc>
            </a:pPr>
            <a:r>
              <a:rPr lang="en-US" sz="2999" dirty="0" err="1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Arnub</a:t>
            </a: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 Datta 		221-15-4726</a:t>
            </a:r>
          </a:p>
          <a:p>
            <a:pPr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Md Amir </a:t>
            </a:r>
            <a:r>
              <a:rPr lang="en-US" sz="2999" dirty="0" err="1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Hamja</a:t>
            </a: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 		221-15-4784</a:t>
            </a:r>
          </a:p>
          <a:p>
            <a:pPr algn="l">
              <a:lnSpc>
                <a:spcPts val="4199"/>
              </a:lnSpc>
            </a:pPr>
            <a:r>
              <a:rPr lang="en-US" sz="2999" dirty="0">
                <a:solidFill>
                  <a:srgbClr val="FFFFFF"/>
                </a:solidFill>
                <a:latin typeface="Times New Roman" panose="02020603050405020304" pitchFamily="18" charset="0"/>
                <a:ea typeface="Trocchi"/>
                <a:cs typeface="Times New Roman" panose="02020603050405020304" pitchFamily="18" charset="0"/>
                <a:sym typeface="Trocchi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0393753" y="8115300"/>
            <a:ext cx="7894247" cy="2171700"/>
            <a:chOff x="0" y="0"/>
            <a:chExt cx="207914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79143" cy="2709333"/>
            </a:xfrm>
            <a:custGeom>
              <a:avLst/>
              <a:gdLst/>
              <a:ahLst/>
              <a:cxnLst/>
              <a:rect l="l" t="t" r="r" b="b"/>
              <a:pathLst>
                <a:path w="2079143" h="2709333">
                  <a:moveTo>
                    <a:pt x="0" y="0"/>
                  </a:moveTo>
                  <a:lnTo>
                    <a:pt x="2079143" y="0"/>
                  </a:lnTo>
                  <a:lnTo>
                    <a:pt x="20791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16C5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07914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5400000" flipH="1">
            <a:off x="0" y="0"/>
            <a:ext cx="1238718" cy="1238718"/>
          </a:xfrm>
          <a:custGeom>
            <a:avLst/>
            <a:gdLst/>
            <a:ahLst/>
            <a:cxnLst/>
            <a:rect l="l" t="t" r="r" b="b"/>
            <a:pathLst>
              <a:path w="1238718" h="1238718">
                <a:moveTo>
                  <a:pt x="1238718" y="0"/>
                </a:moveTo>
                <a:lnTo>
                  <a:pt x="0" y="0"/>
                </a:lnTo>
                <a:lnTo>
                  <a:pt x="0" y="1238718"/>
                </a:lnTo>
                <a:lnTo>
                  <a:pt x="1238718" y="1238718"/>
                </a:lnTo>
                <a:lnTo>
                  <a:pt x="12387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5400000" flipV="1">
            <a:off x="16884502" y="8883502"/>
            <a:ext cx="1403498" cy="1403498"/>
          </a:xfrm>
          <a:custGeom>
            <a:avLst/>
            <a:gdLst/>
            <a:ahLst/>
            <a:cxnLst/>
            <a:rect l="l" t="t" r="r" b="b"/>
            <a:pathLst>
              <a:path w="1403498" h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115159" y="1326773"/>
            <a:ext cx="8057682" cy="1028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sz="11500" b="1" dirty="0">
                <a:solidFill>
                  <a:srgbClr val="216C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9600" b="1" spc="301" dirty="0">
              <a:solidFill>
                <a:srgbClr val="216C53"/>
              </a:solidFill>
              <a:latin typeface="Times New Roman" panose="02020603050405020304" pitchFamily="18" charset="0"/>
              <a:ea typeface="Montserrat Ultra-Bold"/>
              <a:cs typeface="Times New Roman" panose="02020603050405020304" pitchFamily="18" charset="0"/>
              <a:sym typeface="Montserrat Ultra-Bold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5D75765B-46EA-51EB-BB91-BDD90BC77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705100"/>
            <a:ext cx="146283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makes university transportation easier and more organized.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real-time bus tracking, ticket booking, and instant notifications.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is fast, reliable, and easy to use.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staff can plan their travel better and avoid long waits.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find buses quickly, book seats, and receive alerts.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 drivers can manage their routes better.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improves the convenience, safety, and reliability of university transportation.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642033"/>
            <a:ext cx="11176843" cy="1644967"/>
            <a:chOff x="0" y="0"/>
            <a:chExt cx="2943695" cy="4332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43695" cy="433242"/>
            </a:xfrm>
            <a:custGeom>
              <a:avLst/>
              <a:gdLst/>
              <a:ahLst/>
              <a:cxnLst/>
              <a:rect l="l" t="t" r="r" b="b"/>
              <a:pathLst>
                <a:path w="2943695" h="433242">
                  <a:moveTo>
                    <a:pt x="0" y="0"/>
                  </a:moveTo>
                  <a:lnTo>
                    <a:pt x="2943695" y="0"/>
                  </a:lnTo>
                  <a:lnTo>
                    <a:pt x="2943695" y="433242"/>
                  </a:lnTo>
                  <a:lnTo>
                    <a:pt x="0" y="433242"/>
                  </a:lnTo>
                  <a:close/>
                </a:path>
              </a:pathLst>
            </a:custGeom>
            <a:solidFill>
              <a:srgbClr val="216C5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2943695" cy="4999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 flipH="1">
            <a:off x="0" y="0"/>
            <a:ext cx="1238718" cy="1238718"/>
          </a:xfrm>
          <a:custGeom>
            <a:avLst/>
            <a:gdLst/>
            <a:ahLst/>
            <a:cxnLst/>
            <a:rect l="l" t="t" r="r" b="b"/>
            <a:pathLst>
              <a:path w="1238718" h="1238718">
                <a:moveTo>
                  <a:pt x="1238718" y="0"/>
                </a:moveTo>
                <a:lnTo>
                  <a:pt x="0" y="0"/>
                </a:lnTo>
                <a:lnTo>
                  <a:pt x="0" y="1238718"/>
                </a:lnTo>
                <a:lnTo>
                  <a:pt x="1238718" y="1238718"/>
                </a:lnTo>
                <a:lnTo>
                  <a:pt x="12387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960713" y="4052707"/>
            <a:ext cx="10973578" cy="201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65"/>
              </a:lnSpc>
            </a:pPr>
            <a:r>
              <a:rPr lang="en-US" sz="12056" b="1" spc="590">
                <a:solidFill>
                  <a:srgbClr val="216C53"/>
                </a:solidFill>
                <a:latin typeface="Times New Roman Ultra-Bold"/>
                <a:ea typeface="Times New Roman Ultra-Bold"/>
                <a:cs typeface="Times New Roman Ultra-Bold"/>
                <a:sym typeface="Times New Roman Ultra-Bold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238718" y="2117036"/>
            <a:ext cx="1360911" cy="0"/>
          </a:xfrm>
          <a:prstGeom prst="line">
            <a:avLst/>
          </a:prstGeom>
          <a:ln w="38100" cap="flat">
            <a:solidFill>
              <a:srgbClr val="33866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393753" y="0"/>
            <a:ext cx="7894247" cy="10287000"/>
            <a:chOff x="0" y="0"/>
            <a:chExt cx="2079143" cy="2709333"/>
          </a:xfrm>
          <a:solidFill>
            <a:srgbClr val="216C53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2079143" cy="2709333"/>
            </a:xfrm>
            <a:custGeom>
              <a:avLst/>
              <a:gdLst/>
              <a:ahLst/>
              <a:cxnLst/>
              <a:rect l="l" t="t" r="r" b="b"/>
              <a:pathLst>
                <a:path w="2079143" h="2709333">
                  <a:moveTo>
                    <a:pt x="0" y="0"/>
                  </a:moveTo>
                  <a:lnTo>
                    <a:pt x="2079143" y="0"/>
                  </a:lnTo>
                  <a:lnTo>
                    <a:pt x="2079143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79143" cy="274743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5400000" flipH="1">
            <a:off x="0" y="0"/>
            <a:ext cx="1238718" cy="1238718"/>
          </a:xfrm>
          <a:custGeom>
            <a:avLst/>
            <a:gdLst/>
            <a:ahLst/>
            <a:cxnLst/>
            <a:rect l="l" t="t" r="r" b="b"/>
            <a:pathLst>
              <a:path w="1238718" h="1238718">
                <a:moveTo>
                  <a:pt x="1238718" y="0"/>
                </a:moveTo>
                <a:lnTo>
                  <a:pt x="0" y="0"/>
                </a:lnTo>
                <a:lnTo>
                  <a:pt x="0" y="1238718"/>
                </a:lnTo>
                <a:lnTo>
                  <a:pt x="1238718" y="1238718"/>
                </a:lnTo>
                <a:lnTo>
                  <a:pt x="12387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400000" flipV="1">
            <a:off x="16884502" y="8883502"/>
            <a:ext cx="1403498" cy="1403498"/>
          </a:xfrm>
          <a:custGeom>
            <a:avLst/>
            <a:gdLst/>
            <a:ahLst/>
            <a:cxnLst/>
            <a:rect l="l" t="t" r="r" b="b"/>
            <a:pathLst>
              <a:path w="1403498" h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2119889" y="523427"/>
            <a:ext cx="4441975" cy="9240145"/>
          </a:xfrm>
          <a:custGeom>
            <a:avLst/>
            <a:gdLst/>
            <a:ahLst/>
            <a:cxnLst/>
            <a:rect l="l" t="t" r="r" b="b"/>
            <a:pathLst>
              <a:path w="4441975" h="9240145">
                <a:moveTo>
                  <a:pt x="0" y="0"/>
                </a:moveTo>
                <a:lnTo>
                  <a:pt x="4441975" y="0"/>
                </a:lnTo>
                <a:lnTo>
                  <a:pt x="4441975" y="9240146"/>
                </a:lnTo>
                <a:lnTo>
                  <a:pt x="0" y="92401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238718" y="1192108"/>
            <a:ext cx="6978456" cy="905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1"/>
              </a:lnSpc>
            </a:pPr>
            <a:r>
              <a:rPr lang="en-US" sz="6157" b="1" spc="301" dirty="0">
                <a:solidFill>
                  <a:srgbClr val="216C53"/>
                </a:solidFill>
                <a:latin typeface="Times New Roman" panose="02020603050405020304" pitchFamily="18" charset="0"/>
                <a:ea typeface="Montserrat Bold"/>
                <a:cs typeface="Times New Roman" panose="02020603050405020304" pitchFamily="18" charset="0"/>
                <a:sym typeface="Montserrat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3467" y="4305300"/>
            <a:ext cx="9144000" cy="2326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Bus Transport System Application is designed to facilitate seamless transportation for students and faculty members within a university campus. With a user-friendly interface, the application allows individuals to sign up, reserve seats, track buses in real-time, and make online payments, all through a single platform. This system aims to provide an efficient, eco-friendly, and cost-effective solution for managing the university’s bus fleet.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3">
            <a:extLst>
              <a:ext uri="{FF2B5EF4-FFF2-40B4-BE49-F238E27FC236}">
                <a16:creationId xmlns:a16="http://schemas.microsoft.com/office/drawing/2014/main" id="{29BE88C6-BAA6-4C8C-D82E-3C7117689B1D}"/>
              </a:ext>
            </a:extLst>
          </p:cNvPr>
          <p:cNvSpPr/>
          <p:nvPr/>
        </p:nvSpPr>
        <p:spPr>
          <a:xfrm rot="10800000">
            <a:off x="8202084" y="2150516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1" name="Freeform 13">
            <a:extLst>
              <a:ext uri="{FF2B5EF4-FFF2-40B4-BE49-F238E27FC236}">
                <a16:creationId xmlns:a16="http://schemas.microsoft.com/office/drawing/2014/main" id="{470A05AC-57F5-EB2B-75B1-C95DC474F151}"/>
              </a:ext>
            </a:extLst>
          </p:cNvPr>
          <p:cNvSpPr/>
          <p:nvPr/>
        </p:nvSpPr>
        <p:spPr>
          <a:xfrm rot="10800000">
            <a:off x="8252165" y="3772688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5" name="Freeform 13">
            <a:extLst>
              <a:ext uri="{FF2B5EF4-FFF2-40B4-BE49-F238E27FC236}">
                <a16:creationId xmlns:a16="http://schemas.microsoft.com/office/drawing/2014/main" id="{E9F452E3-3EF3-C14C-52F4-7FAB24105C77}"/>
              </a:ext>
            </a:extLst>
          </p:cNvPr>
          <p:cNvSpPr/>
          <p:nvPr/>
        </p:nvSpPr>
        <p:spPr>
          <a:xfrm rot="10800000">
            <a:off x="8284139" y="5280213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2368927" y="2985285"/>
            <a:ext cx="6064231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69"/>
              </a:lnSpc>
              <a:spcBef>
                <a:spcPct val="0"/>
              </a:spcBef>
            </a:pPr>
            <a:r>
              <a:rPr lang="en-US" sz="7200" b="1" spc="-93" dirty="0">
                <a:solidFill>
                  <a:srgbClr val="216C53"/>
                </a:solidFill>
                <a:latin typeface="Times New Roman" panose="02020603050405020304" pitchFamily="18" charset="0"/>
                <a:ea typeface="Open Sauce Bold"/>
                <a:cs typeface="Times New Roman" panose="02020603050405020304" pitchFamily="18" charset="0"/>
                <a:sym typeface="Open Sauce Bold"/>
              </a:rPr>
              <a:t>Objective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008671" y="4862124"/>
            <a:ext cx="5578401" cy="5578401"/>
            <a:chOff x="0" y="0"/>
            <a:chExt cx="812800" cy="812800"/>
          </a:xfrm>
          <a:noFill/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  <a:ln w="742950" cap="sq">
              <a:solidFill>
                <a:srgbClr val="216C53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grpFill/>
            <a:ln>
              <a:solidFill>
                <a:srgbClr val="216C53"/>
              </a:solidFill>
            </a:ln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8" name="Freeform 8"/>
          <p:cNvSpPr/>
          <p:nvPr/>
        </p:nvSpPr>
        <p:spPr>
          <a:xfrm>
            <a:off x="3805342" y="6893139"/>
            <a:ext cx="452472" cy="452472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742950" cap="sq">
            <a:solidFill>
              <a:srgbClr val="216C53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>
                <a:alpha val="32941"/>
              </a:srgbClr>
            </a:solidFill>
            <a:ln w="742950" cap="sq">
              <a:solidFill>
                <a:srgbClr val="106861">
                  <a:alpha val="32941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-10800000">
            <a:off x="8278809" y="6963975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roup 14"/>
          <p:cNvGrpSpPr/>
          <p:nvPr/>
        </p:nvGrpSpPr>
        <p:grpSpPr>
          <a:xfrm>
            <a:off x="8202085" y="1293781"/>
            <a:ext cx="5334876" cy="1007288"/>
            <a:chOff x="0" y="0"/>
            <a:chExt cx="1234628" cy="4827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4809335" y="8388753"/>
            <a:ext cx="1183417" cy="1183417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216C53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ln>
              <a:solidFill>
                <a:srgbClr val="216C53"/>
              </a:solidFill>
            </a:ln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3" name="Freeform 13">
            <a:extLst>
              <a:ext uri="{FF2B5EF4-FFF2-40B4-BE49-F238E27FC236}">
                <a16:creationId xmlns:a16="http://schemas.microsoft.com/office/drawing/2014/main" id="{28D2CAC3-9C88-F288-C141-5507D02C6926}"/>
              </a:ext>
            </a:extLst>
          </p:cNvPr>
          <p:cNvSpPr/>
          <p:nvPr/>
        </p:nvSpPr>
        <p:spPr>
          <a:xfrm rot="10800000">
            <a:off x="8215308" y="8633080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4" y="0"/>
                </a:lnTo>
                <a:lnTo>
                  <a:pt x="5128564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4" name="Group 14">
            <a:extLst>
              <a:ext uri="{FF2B5EF4-FFF2-40B4-BE49-F238E27FC236}">
                <a16:creationId xmlns:a16="http://schemas.microsoft.com/office/drawing/2014/main" id="{304C6E7B-4ABA-3ABF-8D29-54558D75DEC7}"/>
              </a:ext>
            </a:extLst>
          </p:cNvPr>
          <p:cNvGrpSpPr/>
          <p:nvPr/>
        </p:nvGrpSpPr>
        <p:grpSpPr>
          <a:xfrm>
            <a:off x="8204426" y="2842005"/>
            <a:ext cx="5334876" cy="1007288"/>
            <a:chOff x="0" y="0"/>
            <a:chExt cx="1234628" cy="482774"/>
          </a:xfrm>
        </p:grpSpPr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38FCA3C0-D2C3-6802-8843-7F5BFCAD7E27}"/>
                </a:ext>
              </a:extLst>
            </p:cNvPr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TextBox 16">
              <a:extLst>
                <a:ext uri="{FF2B5EF4-FFF2-40B4-BE49-F238E27FC236}">
                  <a16:creationId xmlns:a16="http://schemas.microsoft.com/office/drawing/2014/main" id="{30B06E4A-532B-93B3-2163-E202318CEEEA}"/>
                </a:ext>
              </a:extLst>
            </p:cNvPr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8" name="Group 14">
            <a:extLst>
              <a:ext uri="{FF2B5EF4-FFF2-40B4-BE49-F238E27FC236}">
                <a16:creationId xmlns:a16="http://schemas.microsoft.com/office/drawing/2014/main" id="{4A1FFC9F-4598-782F-3009-76085759AF27}"/>
              </a:ext>
            </a:extLst>
          </p:cNvPr>
          <p:cNvGrpSpPr/>
          <p:nvPr/>
        </p:nvGrpSpPr>
        <p:grpSpPr>
          <a:xfrm>
            <a:off x="8222234" y="4383487"/>
            <a:ext cx="5334876" cy="1007288"/>
            <a:chOff x="0" y="0"/>
            <a:chExt cx="1234628" cy="482774"/>
          </a:xfrm>
        </p:grpSpPr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3623AA2D-7E22-EC00-A035-60CE1DC90E93}"/>
                </a:ext>
              </a:extLst>
            </p:cNvPr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407DEF0B-0E01-263D-07FB-E97F59D14F29}"/>
                </a:ext>
              </a:extLst>
            </p:cNvPr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2" name="Group 14">
            <a:extLst>
              <a:ext uri="{FF2B5EF4-FFF2-40B4-BE49-F238E27FC236}">
                <a16:creationId xmlns:a16="http://schemas.microsoft.com/office/drawing/2014/main" id="{E4B29A14-5075-69C5-6637-F0CD268989E3}"/>
              </a:ext>
            </a:extLst>
          </p:cNvPr>
          <p:cNvGrpSpPr/>
          <p:nvPr/>
        </p:nvGrpSpPr>
        <p:grpSpPr>
          <a:xfrm>
            <a:off x="8252165" y="6080950"/>
            <a:ext cx="5334876" cy="1007288"/>
            <a:chOff x="0" y="0"/>
            <a:chExt cx="1234628" cy="482774"/>
          </a:xfrm>
        </p:grpSpPr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3817E11B-986A-ECE2-B56C-D7090FA735C2}"/>
                </a:ext>
              </a:extLst>
            </p:cNvPr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Box 16">
              <a:extLst>
                <a:ext uri="{FF2B5EF4-FFF2-40B4-BE49-F238E27FC236}">
                  <a16:creationId xmlns:a16="http://schemas.microsoft.com/office/drawing/2014/main" id="{F30D8570-41DB-1C93-8234-F7D2DAD77253}"/>
                </a:ext>
              </a:extLst>
            </p:cNvPr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6" name="Group 14">
            <a:extLst>
              <a:ext uri="{FF2B5EF4-FFF2-40B4-BE49-F238E27FC236}">
                <a16:creationId xmlns:a16="http://schemas.microsoft.com/office/drawing/2014/main" id="{29D562CC-F5C1-0C33-033D-E8092AE7E9B6}"/>
              </a:ext>
            </a:extLst>
          </p:cNvPr>
          <p:cNvGrpSpPr/>
          <p:nvPr/>
        </p:nvGrpSpPr>
        <p:grpSpPr>
          <a:xfrm>
            <a:off x="8278809" y="7681598"/>
            <a:ext cx="5334876" cy="1007288"/>
            <a:chOff x="0" y="0"/>
            <a:chExt cx="1234628" cy="482774"/>
          </a:xfrm>
        </p:grpSpPr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DB2A3300-E72E-53CA-E5D4-AB46F8B9A83D}"/>
                </a:ext>
              </a:extLst>
            </p:cNvPr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Box 16">
              <a:extLst>
                <a:ext uri="{FF2B5EF4-FFF2-40B4-BE49-F238E27FC236}">
                  <a16:creationId xmlns:a16="http://schemas.microsoft.com/office/drawing/2014/main" id="{6C97FA4F-4F5E-EC09-0E9F-220968006CAE}"/>
                </a:ext>
              </a:extLst>
            </p:cNvPr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75C00DA-CACC-32B7-07A6-EEFC9EDF1A33}"/>
              </a:ext>
            </a:extLst>
          </p:cNvPr>
          <p:cNvSpPr txBox="1"/>
          <p:nvPr/>
        </p:nvSpPr>
        <p:spPr>
          <a:xfrm>
            <a:off x="8496695" y="1482825"/>
            <a:ext cx="4634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bus management through scheduling,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seat reservations, and real-time tracking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6CC752-36C3-D0DC-F541-BB278D0FFECB}"/>
              </a:ext>
            </a:extLst>
          </p:cNvPr>
          <p:cNvSpPr txBox="1"/>
          <p:nvPr/>
        </p:nvSpPr>
        <p:spPr>
          <a:xfrm>
            <a:off x="8463714" y="3086609"/>
            <a:ext cx="55784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user experience for students and faculty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 seamless platform.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C65F869-B8E6-5B10-EEBF-5C8587D8A254}"/>
              </a:ext>
            </a:extLst>
          </p:cNvPr>
          <p:cNvSpPr txBox="1"/>
          <p:nvPr/>
        </p:nvSpPr>
        <p:spPr>
          <a:xfrm>
            <a:off x="8530451" y="4637385"/>
            <a:ext cx="4603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real-time bus tracking using GPS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ACA2299-2254-C4DA-E83A-FF454C15037E}"/>
              </a:ext>
            </a:extLst>
          </p:cNvPr>
          <p:cNvSpPr txBox="1"/>
          <p:nvPr/>
        </p:nvSpPr>
        <p:spPr>
          <a:xfrm>
            <a:off x="8508559" y="6268224"/>
            <a:ext cx="4822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online payment system for university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one-card top-ups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2279DB-4DE8-139A-193E-3234E1FC602B}"/>
              </a:ext>
            </a:extLst>
          </p:cNvPr>
          <p:cNvSpPr txBox="1"/>
          <p:nvPr/>
        </p:nvSpPr>
        <p:spPr>
          <a:xfrm>
            <a:off x="8612241" y="7822118"/>
            <a:ext cx="4821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system design to accommodate future 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growth and features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210343"/>
            <a:ext cx="18288000" cy="7076657"/>
            <a:chOff x="0" y="0"/>
            <a:chExt cx="4816593" cy="18638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863811"/>
            </a:xfrm>
            <a:custGeom>
              <a:avLst/>
              <a:gdLst/>
              <a:ahLst/>
              <a:cxnLst/>
              <a:rect l="l" t="t" r="r" b="b"/>
              <a:pathLst>
                <a:path w="4816592" h="1863811">
                  <a:moveTo>
                    <a:pt x="0" y="0"/>
                  </a:moveTo>
                  <a:lnTo>
                    <a:pt x="4816592" y="0"/>
                  </a:lnTo>
                  <a:lnTo>
                    <a:pt x="4816592" y="1863811"/>
                  </a:lnTo>
                  <a:lnTo>
                    <a:pt x="0" y="1863811"/>
                  </a:lnTo>
                  <a:close/>
                </a:path>
              </a:pathLst>
            </a:custGeom>
            <a:solidFill>
              <a:srgbClr val="216C5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901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38718" y="4161576"/>
            <a:ext cx="747884" cy="74788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>
                  <a:solidFill>
                    <a:srgbClr val="216C5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00494" y="1192108"/>
            <a:ext cx="10287012" cy="90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81"/>
              </a:lnSpc>
              <a:spcBef>
                <a:spcPct val="0"/>
              </a:spcBef>
            </a:pPr>
            <a:r>
              <a:rPr lang="en-US" sz="7200" b="1" spc="301" dirty="0">
                <a:solidFill>
                  <a:srgbClr val="216C53"/>
                </a:solidFill>
                <a:latin typeface="Times New Roman" panose="02020603050405020304" pitchFamily="18" charset="0"/>
                <a:ea typeface="Montserrat Ultra-Bold"/>
                <a:cs typeface="Times New Roman" panose="02020603050405020304" pitchFamily="18" charset="0"/>
                <a:sym typeface="Montserrat Ultra-Bold"/>
              </a:rPr>
              <a:t>Motivation</a:t>
            </a:r>
            <a:endParaRPr lang="en-US" sz="7200" b="1" u="none" strike="noStrike" spc="301" dirty="0">
              <a:solidFill>
                <a:srgbClr val="216C53"/>
              </a:solidFill>
              <a:latin typeface="Times New Roman" panose="02020603050405020304" pitchFamily="18" charset="0"/>
              <a:ea typeface="Montserrat Ultra-Bold"/>
              <a:cs typeface="Times New Roman" panose="02020603050405020304" pitchFamily="18" charset="0"/>
              <a:sym typeface="Montserrat Ultra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03599" y="3980601"/>
            <a:ext cx="6451614" cy="13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 for students and faculty.</a:t>
            </a:r>
            <a:endParaRPr lang="en-US" sz="3999" b="1" spc="195" dirty="0">
              <a:solidFill>
                <a:schemeClr val="bg1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238718" y="5906734"/>
            <a:ext cx="747884" cy="74788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 dirty="0">
                  <a:solidFill>
                    <a:srgbClr val="216C5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303599" y="5725759"/>
            <a:ext cx="6912192" cy="13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bus tracking and seat reservation for better planning.</a:t>
            </a:r>
            <a:endParaRPr lang="en-US" sz="3999" b="1" spc="195" dirty="0">
              <a:solidFill>
                <a:schemeClr val="bg1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9532788" y="4161576"/>
            <a:ext cx="747884" cy="74788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 dirty="0">
                  <a:solidFill>
                    <a:srgbClr val="216C5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597669" y="3980601"/>
            <a:ext cx="6381499" cy="13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 with university transportation regulations.</a:t>
            </a:r>
            <a:endParaRPr lang="en-US" sz="3999" b="1" spc="195" dirty="0">
              <a:solidFill>
                <a:schemeClr val="bg1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9524827" y="5973864"/>
            <a:ext cx="747884" cy="74788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 dirty="0">
                  <a:solidFill>
                    <a:srgbClr val="216C5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589708" y="5792889"/>
            <a:ext cx="6631492" cy="13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flexible system for future growth.</a:t>
            </a:r>
            <a:endParaRPr lang="en-US" sz="3999" b="1" spc="195" dirty="0">
              <a:solidFill>
                <a:schemeClr val="bg1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sp>
        <p:nvSpPr>
          <p:cNvPr id="26" name="Freeform 26"/>
          <p:cNvSpPr/>
          <p:nvPr/>
        </p:nvSpPr>
        <p:spPr>
          <a:xfrm rot="-5400000" flipH="1">
            <a:off x="0" y="0"/>
            <a:ext cx="1238718" cy="1238718"/>
          </a:xfrm>
          <a:custGeom>
            <a:avLst/>
            <a:gdLst/>
            <a:ahLst/>
            <a:cxnLst/>
            <a:rect l="l" t="t" r="r" b="b"/>
            <a:pathLst>
              <a:path w="1238718" h="1238718">
                <a:moveTo>
                  <a:pt x="1238718" y="0"/>
                </a:moveTo>
                <a:lnTo>
                  <a:pt x="0" y="0"/>
                </a:lnTo>
                <a:lnTo>
                  <a:pt x="0" y="1238718"/>
                </a:lnTo>
                <a:lnTo>
                  <a:pt x="1238718" y="1238718"/>
                </a:lnTo>
                <a:lnTo>
                  <a:pt x="12387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-5400000" flipV="1">
            <a:off x="16884502" y="8883502"/>
            <a:ext cx="1403498" cy="1403498"/>
          </a:xfrm>
          <a:custGeom>
            <a:avLst/>
            <a:gdLst/>
            <a:ahLst/>
            <a:cxnLst/>
            <a:rect l="l" t="t" r="r" b="b"/>
            <a:pathLst>
              <a:path w="1403498" h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5" name="Group 11">
            <a:extLst>
              <a:ext uri="{FF2B5EF4-FFF2-40B4-BE49-F238E27FC236}">
                <a16:creationId xmlns:a16="http://schemas.microsoft.com/office/drawing/2014/main" id="{D299A17C-8C9B-0761-786C-8DEFF7519987}"/>
              </a:ext>
            </a:extLst>
          </p:cNvPr>
          <p:cNvGrpSpPr/>
          <p:nvPr/>
        </p:nvGrpSpPr>
        <p:grpSpPr>
          <a:xfrm>
            <a:off x="1168604" y="7977443"/>
            <a:ext cx="747884" cy="747884"/>
            <a:chOff x="0" y="0"/>
            <a:chExt cx="812800" cy="812800"/>
          </a:xfrm>
        </p:grpSpPr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CB12E0D8-7C5E-825F-5326-4F157E5960A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3166D5D7-3AE9-FB4E-C11F-52BDE465C65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 dirty="0">
                  <a:solidFill>
                    <a:srgbClr val="216C5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</a:t>
              </a:r>
            </a:p>
          </p:txBody>
        </p:sp>
      </p:grpSp>
      <p:sp>
        <p:nvSpPr>
          <p:cNvPr id="38" name="TextBox 15">
            <a:extLst>
              <a:ext uri="{FF2B5EF4-FFF2-40B4-BE49-F238E27FC236}">
                <a16:creationId xmlns:a16="http://schemas.microsoft.com/office/drawing/2014/main" id="{FE2EB147-EDE5-E502-34AD-3A0D1B02701F}"/>
              </a:ext>
            </a:extLst>
          </p:cNvPr>
          <p:cNvSpPr txBox="1"/>
          <p:nvPr/>
        </p:nvSpPr>
        <p:spPr>
          <a:xfrm>
            <a:off x="2233485" y="7796468"/>
            <a:ext cx="6910515" cy="13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and transparent online payment system.</a:t>
            </a:r>
            <a:endParaRPr lang="en-US" sz="3999" b="1" spc="195" dirty="0">
              <a:solidFill>
                <a:schemeClr val="bg1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grpSp>
        <p:nvGrpSpPr>
          <p:cNvPr id="39" name="Group 21">
            <a:extLst>
              <a:ext uri="{FF2B5EF4-FFF2-40B4-BE49-F238E27FC236}">
                <a16:creationId xmlns:a16="http://schemas.microsoft.com/office/drawing/2014/main" id="{2C900DEC-0AAB-2721-3556-6DCA76126F9A}"/>
              </a:ext>
            </a:extLst>
          </p:cNvPr>
          <p:cNvGrpSpPr/>
          <p:nvPr/>
        </p:nvGrpSpPr>
        <p:grpSpPr>
          <a:xfrm>
            <a:off x="9602902" y="7915811"/>
            <a:ext cx="747884" cy="747884"/>
            <a:chOff x="0" y="0"/>
            <a:chExt cx="812800" cy="812800"/>
          </a:xfrm>
        </p:grpSpPr>
        <p:sp>
          <p:nvSpPr>
            <p:cNvPr id="40" name="Freeform 22">
              <a:extLst>
                <a:ext uri="{FF2B5EF4-FFF2-40B4-BE49-F238E27FC236}">
                  <a16:creationId xmlns:a16="http://schemas.microsoft.com/office/drawing/2014/main" id="{C8B448A1-CC0A-D37F-8F3A-737F43F25EE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23">
              <a:extLst>
                <a:ext uri="{FF2B5EF4-FFF2-40B4-BE49-F238E27FC236}">
                  <a16:creationId xmlns:a16="http://schemas.microsoft.com/office/drawing/2014/main" id="{201518AC-DF27-74F3-B691-35E0E05DB0A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 dirty="0">
                  <a:solidFill>
                    <a:srgbClr val="216C53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</a:t>
              </a:r>
            </a:p>
          </p:txBody>
        </p:sp>
      </p:grpSp>
      <p:sp>
        <p:nvSpPr>
          <p:cNvPr id="42" name="TextBox 25">
            <a:extLst>
              <a:ext uri="{FF2B5EF4-FFF2-40B4-BE49-F238E27FC236}">
                <a16:creationId xmlns:a16="http://schemas.microsoft.com/office/drawing/2014/main" id="{4F096080-48AE-DDF5-FBBD-AE4CB86FB919}"/>
              </a:ext>
            </a:extLst>
          </p:cNvPr>
          <p:cNvSpPr txBox="1"/>
          <p:nvPr/>
        </p:nvSpPr>
        <p:spPr>
          <a:xfrm>
            <a:off x="10667783" y="7734836"/>
            <a:ext cx="7010617" cy="2095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management of university bus fleet and resources.</a:t>
            </a:r>
            <a:endParaRPr lang="en-US" sz="3999" b="1" spc="195" dirty="0">
              <a:solidFill>
                <a:schemeClr val="bg1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38718" y="3983064"/>
            <a:ext cx="1884526" cy="2069219"/>
            <a:chOff x="0" y="0"/>
            <a:chExt cx="2512702" cy="275895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96" b="15596"/>
            <a:stretch/>
          </p:blipFill>
          <p:spPr>
            <a:xfrm>
              <a:off x="0" y="0"/>
              <a:ext cx="2512702" cy="275895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0"/>
            <a:ext cx="18288000" cy="3210343"/>
            <a:chOff x="0" y="0"/>
            <a:chExt cx="4816593" cy="84552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845522"/>
            </a:xfrm>
            <a:custGeom>
              <a:avLst/>
              <a:gdLst/>
              <a:ahLst/>
              <a:cxnLst/>
              <a:rect l="l" t="t" r="r" b="b"/>
              <a:pathLst>
                <a:path w="4816592" h="845522">
                  <a:moveTo>
                    <a:pt x="0" y="0"/>
                  </a:moveTo>
                  <a:lnTo>
                    <a:pt x="4816592" y="0"/>
                  </a:lnTo>
                  <a:lnTo>
                    <a:pt x="4816592" y="845522"/>
                  </a:lnTo>
                  <a:lnTo>
                    <a:pt x="0" y="845522"/>
                  </a:lnTo>
                  <a:close/>
                </a:path>
              </a:pathLst>
            </a:custGeom>
            <a:solidFill>
              <a:srgbClr val="216C5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8931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38718" y="6814283"/>
            <a:ext cx="1884526" cy="2069219"/>
            <a:chOff x="0" y="0"/>
            <a:chExt cx="2512702" cy="275895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96" b="15596"/>
            <a:stretch/>
          </p:blipFill>
          <p:spPr>
            <a:xfrm>
              <a:off x="0" y="0"/>
              <a:ext cx="2512702" cy="2758959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9620718" y="3975329"/>
            <a:ext cx="1884526" cy="2069219"/>
            <a:chOff x="0" y="0"/>
            <a:chExt cx="2512702" cy="2758959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96" b="15596"/>
            <a:stretch/>
          </p:blipFill>
          <p:spPr>
            <a:xfrm>
              <a:off x="0" y="0"/>
              <a:ext cx="2512702" cy="2758959"/>
            </a:xfrm>
            <a:prstGeom prst="rect">
              <a:avLst/>
            </a:prstGeom>
          </p:spPr>
        </p:pic>
      </p:grpSp>
      <p:grpSp>
        <p:nvGrpSpPr>
          <p:cNvPr id="11" name="Group 11"/>
          <p:cNvGrpSpPr/>
          <p:nvPr/>
        </p:nvGrpSpPr>
        <p:grpSpPr>
          <a:xfrm>
            <a:off x="9620718" y="6806548"/>
            <a:ext cx="1884526" cy="2069219"/>
            <a:chOff x="0" y="0"/>
            <a:chExt cx="2512702" cy="2758959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96" b="15596"/>
            <a:stretch/>
          </p:blipFill>
          <p:spPr>
            <a:xfrm>
              <a:off x="0" y="0"/>
              <a:ext cx="2512702" cy="2758959"/>
            </a:xfrm>
            <a:prstGeom prst="rect">
              <a:avLst/>
            </a:prstGeom>
          </p:spPr>
        </p:pic>
      </p:grpSp>
      <p:sp>
        <p:nvSpPr>
          <p:cNvPr id="13" name="TextBox 13"/>
          <p:cNvSpPr txBox="1"/>
          <p:nvPr/>
        </p:nvSpPr>
        <p:spPr>
          <a:xfrm>
            <a:off x="4012264" y="1192108"/>
            <a:ext cx="10263472" cy="90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81"/>
              </a:lnSpc>
              <a:spcBef>
                <a:spcPct val="0"/>
              </a:spcBef>
            </a:pPr>
            <a:r>
              <a:rPr lang="en-US" sz="6157" b="1" u="none" strike="noStrike" spc="301" dirty="0">
                <a:solidFill>
                  <a:srgbClr val="FFFEF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Hardware Tool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53064" y="4808550"/>
            <a:ext cx="5590934" cy="65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Module</a:t>
            </a:r>
            <a:endParaRPr lang="en-US" sz="3999" b="1" spc="195" dirty="0"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584475" y="7383991"/>
            <a:ext cx="3414552" cy="658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Smartphones</a:t>
            </a:r>
            <a:endParaRPr lang="en-US" sz="3999" b="1" spc="195" dirty="0"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939469" y="4808550"/>
            <a:ext cx="5590934" cy="6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Bus Fleet</a:t>
            </a:r>
            <a:endParaRPr lang="en-US" sz="3999" b="1" spc="195" dirty="0">
              <a:solidFill>
                <a:srgbClr val="216C53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953239" y="7436170"/>
            <a:ext cx="5590934" cy="6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Sensors</a:t>
            </a:r>
            <a:endParaRPr lang="en-US" sz="3999" b="1" spc="195" dirty="0">
              <a:solidFill>
                <a:srgbClr val="216C53"/>
              </a:solidFill>
              <a:latin typeface="Times New Roman" panose="02020603050405020304" pitchFamily="18" charset="0"/>
              <a:ea typeface="Montserrat Bold"/>
              <a:cs typeface="Times New Roman" panose="02020603050405020304" pitchFamily="18" charset="0"/>
              <a:sym typeface="Montserrat Bold"/>
            </a:endParaRPr>
          </a:p>
        </p:txBody>
      </p:sp>
      <p:sp>
        <p:nvSpPr>
          <p:cNvPr id="22" name="Freeform 22"/>
          <p:cNvSpPr/>
          <p:nvPr/>
        </p:nvSpPr>
        <p:spPr>
          <a:xfrm rot="-5400000" flipH="1">
            <a:off x="0" y="0"/>
            <a:ext cx="1238718" cy="1238718"/>
          </a:xfrm>
          <a:custGeom>
            <a:avLst/>
            <a:gdLst/>
            <a:ahLst/>
            <a:cxnLst/>
            <a:rect l="l" t="t" r="r" b="b"/>
            <a:pathLst>
              <a:path w="1238718" h="1238718">
                <a:moveTo>
                  <a:pt x="1238718" y="0"/>
                </a:moveTo>
                <a:lnTo>
                  <a:pt x="0" y="0"/>
                </a:lnTo>
                <a:lnTo>
                  <a:pt x="0" y="1238718"/>
                </a:lnTo>
                <a:lnTo>
                  <a:pt x="1238718" y="1238718"/>
                </a:lnTo>
                <a:lnTo>
                  <a:pt x="123871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5400000" flipV="1">
            <a:off x="16884502" y="8883502"/>
            <a:ext cx="1403498" cy="1403498"/>
          </a:xfrm>
          <a:custGeom>
            <a:avLst/>
            <a:gdLst/>
            <a:ahLst/>
            <a:cxnLst/>
            <a:rect l="l" t="t" r="r" b="b"/>
            <a:pathLst>
              <a:path w="1403498" h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856900" y="4418876"/>
            <a:ext cx="3304484" cy="6976381"/>
            <a:chOff x="-114917" y="-38100"/>
            <a:chExt cx="2156523" cy="4552823"/>
          </a:xfrm>
        </p:grpSpPr>
        <p:sp>
          <p:nvSpPr>
            <p:cNvPr id="3" name="Freeform 3"/>
            <p:cNvSpPr/>
            <p:nvPr/>
          </p:nvSpPr>
          <p:spPr>
            <a:xfrm>
              <a:off x="-114917" y="2066182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540734" y="4347082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29"/>
                </a:lnTo>
                <a:lnTo>
                  <a:pt x="0" y="100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5561122" y="4347082"/>
            <a:ext cx="3128394" cy="3751948"/>
            <a:chOff x="0" y="0"/>
            <a:chExt cx="2041606" cy="24485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052129" y="4347082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29"/>
                </a:lnTo>
                <a:lnTo>
                  <a:pt x="0" y="100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 rot="-10800000">
            <a:off x="9070516" y="4347082"/>
            <a:ext cx="3128394" cy="3751948"/>
            <a:chOff x="0" y="0"/>
            <a:chExt cx="2041606" cy="24485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729762" y="4306544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29"/>
                </a:lnTo>
                <a:lnTo>
                  <a:pt x="0" y="100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4592460" y="2868946"/>
            <a:ext cx="3695540" cy="7418054"/>
          </a:xfrm>
          <a:custGeom>
            <a:avLst/>
            <a:gdLst/>
            <a:ahLst/>
            <a:cxnLst/>
            <a:rect l="l" t="t" r="r" b="b"/>
            <a:pathLst>
              <a:path w="3695540" h="7418054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6" name="Group 16"/>
          <p:cNvGrpSpPr/>
          <p:nvPr/>
        </p:nvGrpSpPr>
        <p:grpSpPr>
          <a:xfrm rot="-10800000">
            <a:off x="12581910" y="4347082"/>
            <a:ext cx="3128394" cy="3751948"/>
            <a:chOff x="0" y="0"/>
            <a:chExt cx="2041606" cy="244854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106861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3072917" y="4347082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29"/>
                </a:lnTo>
                <a:lnTo>
                  <a:pt x="0" y="100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5008121" y="1567031"/>
            <a:ext cx="7362789" cy="932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8"/>
              </a:lnSpc>
            </a:pPr>
            <a:r>
              <a:rPr lang="en-US" sz="8000" b="1" dirty="0">
                <a:solidFill>
                  <a:srgbClr val="216C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</a:t>
            </a:r>
            <a:endParaRPr lang="en-US" sz="7200" b="1" spc="-102" dirty="0">
              <a:solidFill>
                <a:srgbClr val="216C53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222388" y="6945223"/>
            <a:ext cx="273829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7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cross-platform mobile development</a:t>
            </a:r>
            <a:endParaRPr lang="en-US" sz="1600" dirty="0">
              <a:solidFill>
                <a:srgbClr val="343432"/>
              </a:solidFill>
              <a:latin typeface="Times New Roman" panose="02020603050405020304" pitchFamily="18" charset="0"/>
              <a:ea typeface="Open Sauce"/>
              <a:cs typeface="Times New Roman" panose="02020603050405020304" pitchFamily="18" charset="0"/>
              <a:sym typeface="Open Sauce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541872" y="6327841"/>
            <a:ext cx="209932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78"/>
              </a:lnSpc>
              <a:spcBef>
                <a:spcPct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endParaRPr lang="en-US" sz="1779" b="1" dirty="0">
              <a:solidFill>
                <a:srgbClr val="343432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122795" y="4419191"/>
            <a:ext cx="937482" cy="5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95662" y="7050786"/>
            <a:ext cx="273829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7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for Flutter</a:t>
            </a:r>
            <a:endParaRPr lang="en-US" sz="1600" dirty="0">
              <a:solidFill>
                <a:srgbClr val="343432"/>
              </a:solidFill>
              <a:latin typeface="Times New Roman" panose="02020603050405020304" pitchFamily="18" charset="0"/>
              <a:ea typeface="Open Sauce"/>
              <a:cs typeface="Times New Roman" panose="02020603050405020304" pitchFamily="18" charset="0"/>
              <a:sym typeface="Open Sauce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053267" y="6327841"/>
            <a:ext cx="209932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78"/>
              </a:lnSpc>
              <a:spcBef>
                <a:spcPct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rgbClr val="343432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6634189" y="4419191"/>
            <a:ext cx="937482" cy="5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212221" y="6985761"/>
            <a:ext cx="273829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7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real-time database and push notifications</a:t>
            </a:r>
            <a:endParaRPr lang="en-US" sz="1600" dirty="0">
              <a:solidFill>
                <a:srgbClr val="343432"/>
              </a:solidFill>
              <a:latin typeface="Times New Roman" panose="02020603050405020304" pitchFamily="18" charset="0"/>
              <a:ea typeface="Open Sauce"/>
              <a:cs typeface="Times New Roman" panose="02020603050405020304" pitchFamily="18" charset="0"/>
              <a:sym typeface="Open Sauce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562661" y="6327841"/>
            <a:ext cx="209932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78"/>
              </a:lnSpc>
              <a:spcBef>
                <a:spcPct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endParaRPr lang="en-US" sz="2000" b="1" dirty="0">
              <a:solidFill>
                <a:srgbClr val="343432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0143583" y="4419191"/>
            <a:ext cx="937482" cy="5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19072" y="6995918"/>
            <a:ext cx="273829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27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navigation and bus tracking</a:t>
            </a:r>
            <a:endParaRPr lang="en-US" sz="1600" dirty="0">
              <a:solidFill>
                <a:srgbClr val="343432"/>
              </a:solidFill>
              <a:latin typeface="Times New Roman" panose="02020603050405020304" pitchFamily="18" charset="0"/>
              <a:ea typeface="Open Sauce"/>
              <a:cs typeface="Times New Roman" panose="02020603050405020304" pitchFamily="18" charset="0"/>
              <a:sym typeface="Open Sauce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3074055" y="6327841"/>
            <a:ext cx="2099327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78"/>
              </a:lnSpc>
              <a:spcBef>
                <a:spcPct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endParaRPr lang="en-US" sz="2000" b="1" dirty="0">
              <a:solidFill>
                <a:srgbClr val="343432"/>
              </a:solidFill>
              <a:latin typeface="Times New Roman" panose="02020603050405020304" pitchFamily="18" charset="0"/>
              <a:ea typeface="Open Sauce Bold"/>
              <a:cs typeface="Times New Roman" panose="02020603050405020304" pitchFamily="18" charset="0"/>
              <a:sym typeface="Open Sauce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3654978" y="4419191"/>
            <a:ext cx="937482" cy="595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04</a:t>
            </a:r>
          </a:p>
        </p:txBody>
      </p:sp>
      <p:sp>
        <p:nvSpPr>
          <p:cNvPr id="37" name="Freeform 37"/>
          <p:cNvSpPr/>
          <p:nvPr/>
        </p:nvSpPr>
        <p:spPr>
          <a:xfrm rot="-10800000">
            <a:off x="-228600" y="-3994523"/>
            <a:ext cx="3695540" cy="7418054"/>
          </a:xfrm>
          <a:custGeom>
            <a:avLst/>
            <a:gdLst/>
            <a:ahLst/>
            <a:cxnLst/>
            <a:rect l="l" t="t" r="r" b="b"/>
            <a:pathLst>
              <a:path w="3695540" h="7418054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pic>
        <p:nvPicPr>
          <p:cNvPr id="39" name="Picture 38" descr="A blue and black logo&#10;&#10;AI-generated content may be incorrect.">
            <a:extLst>
              <a:ext uri="{FF2B5EF4-FFF2-40B4-BE49-F238E27FC236}">
                <a16:creationId xmlns:a16="http://schemas.microsoft.com/office/drawing/2014/main" id="{85DFD7A2-0EE5-BAF8-BA5E-7815D948B7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t="21848" r="15269" b="21776"/>
          <a:stretch/>
        </p:blipFill>
        <p:spPr>
          <a:xfrm>
            <a:off x="3059234" y="5252116"/>
            <a:ext cx="863954" cy="1103524"/>
          </a:xfrm>
          <a:prstGeom prst="rect">
            <a:avLst/>
          </a:prstGeom>
        </p:spPr>
      </p:pic>
      <p:pic>
        <p:nvPicPr>
          <p:cNvPr id="41" name="Picture 40" descr="A blue diamond shaped object&#10;&#10;AI-generated content may be incorrect.">
            <a:extLst>
              <a:ext uri="{FF2B5EF4-FFF2-40B4-BE49-F238E27FC236}">
                <a16:creationId xmlns:a16="http://schemas.microsoft.com/office/drawing/2014/main" id="{CC549004-BDB9-78D0-6915-A8C530AB22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67" y="4551350"/>
            <a:ext cx="1693384" cy="2681648"/>
          </a:xfrm>
          <a:prstGeom prst="rect">
            <a:avLst/>
          </a:prstGeom>
        </p:spPr>
      </p:pic>
      <p:pic>
        <p:nvPicPr>
          <p:cNvPr id="43" name="Picture 42" descr="A yellow folded paper with orange edges&#10;&#10;AI-generated content may be incorrect.">
            <a:extLst>
              <a:ext uri="{FF2B5EF4-FFF2-40B4-BE49-F238E27FC236}">
                <a16:creationId xmlns:a16="http://schemas.microsoft.com/office/drawing/2014/main" id="{32AA0F26-3A9F-8187-F8BF-7DD99073973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661" y="4071328"/>
            <a:ext cx="2106357" cy="3361208"/>
          </a:xfrm>
          <a:prstGeom prst="rect">
            <a:avLst/>
          </a:prstGeom>
        </p:spPr>
      </p:pic>
      <p:pic>
        <p:nvPicPr>
          <p:cNvPr id="45" name="Picture 44" descr="A close up of a logo&#10;&#10;AI-generated content may be incorrect.">
            <a:extLst>
              <a:ext uri="{FF2B5EF4-FFF2-40B4-BE49-F238E27FC236}">
                <a16:creationId xmlns:a16="http://schemas.microsoft.com/office/drawing/2014/main" id="{98AEA50C-B373-7BE5-6B1F-2C3A194C3FA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406" y="4802792"/>
            <a:ext cx="1286195" cy="20524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37432" y="4119619"/>
            <a:ext cx="2565395" cy="4663118"/>
            <a:chOff x="0" y="0"/>
            <a:chExt cx="3420526" cy="621749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2711" b="2711"/>
            <a:stretch>
              <a:fillRect/>
            </a:stretch>
          </p:blipFill>
          <p:spPr>
            <a:xfrm>
              <a:off x="0" y="0"/>
              <a:ext cx="3420526" cy="6217491"/>
            </a:xfrm>
            <a:prstGeom prst="rect">
              <a:avLst/>
            </a:prstGeom>
          </p:spPr>
        </p:pic>
      </p:grpSp>
      <p:sp>
        <p:nvSpPr>
          <p:cNvPr id="4" name="Freeform 4"/>
          <p:cNvSpPr/>
          <p:nvPr/>
        </p:nvSpPr>
        <p:spPr>
          <a:xfrm rot="-5400000" flipH="1">
            <a:off x="0" y="0"/>
            <a:ext cx="1238718" cy="1238718"/>
          </a:xfrm>
          <a:custGeom>
            <a:avLst/>
            <a:gdLst/>
            <a:ahLst/>
            <a:cxnLst/>
            <a:rect l="l" t="t" r="r" b="b"/>
            <a:pathLst>
              <a:path w="1238718" h="1238718">
                <a:moveTo>
                  <a:pt x="1238718" y="0"/>
                </a:moveTo>
                <a:lnTo>
                  <a:pt x="0" y="0"/>
                </a:lnTo>
                <a:lnTo>
                  <a:pt x="0" y="1238718"/>
                </a:lnTo>
                <a:lnTo>
                  <a:pt x="1238718" y="1238718"/>
                </a:lnTo>
                <a:lnTo>
                  <a:pt x="123871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 flipV="1">
            <a:off x="16884502" y="8883502"/>
            <a:ext cx="1403498" cy="1403498"/>
          </a:xfrm>
          <a:custGeom>
            <a:avLst/>
            <a:gdLst/>
            <a:ahLst/>
            <a:cxnLst/>
            <a:rect l="l" t="t" r="r" b="b"/>
            <a:pathLst>
              <a:path w="1403498" h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516385" y="3952782"/>
            <a:ext cx="2880439" cy="4996792"/>
          </a:xfrm>
          <a:custGeom>
            <a:avLst/>
            <a:gdLst/>
            <a:ahLst/>
            <a:cxnLst/>
            <a:rect l="l" t="t" r="r" b="b"/>
            <a:pathLst>
              <a:path w="2880439" h="4996792">
                <a:moveTo>
                  <a:pt x="0" y="0"/>
                </a:moveTo>
                <a:lnTo>
                  <a:pt x="2880439" y="0"/>
                </a:lnTo>
                <a:lnTo>
                  <a:pt x="2880439" y="4996792"/>
                </a:lnTo>
                <a:lnTo>
                  <a:pt x="0" y="49967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24242" y="2092974"/>
            <a:ext cx="2388901" cy="4627525"/>
          </a:xfrm>
          <a:custGeom>
            <a:avLst/>
            <a:gdLst/>
            <a:ahLst/>
            <a:cxnLst/>
            <a:rect l="l" t="t" r="r" b="b"/>
            <a:pathLst>
              <a:path w="2388901" h="4627525">
                <a:moveTo>
                  <a:pt x="0" y="0"/>
                </a:moveTo>
                <a:lnTo>
                  <a:pt x="2388901" y="0"/>
                </a:lnTo>
                <a:lnTo>
                  <a:pt x="2388901" y="4627524"/>
                </a:lnTo>
                <a:lnTo>
                  <a:pt x="0" y="46275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740898" y="2324694"/>
            <a:ext cx="2505619" cy="4902534"/>
          </a:xfrm>
          <a:custGeom>
            <a:avLst/>
            <a:gdLst/>
            <a:ahLst/>
            <a:cxnLst/>
            <a:rect l="l" t="t" r="r" b="b"/>
            <a:pathLst>
              <a:path w="2505619" h="4902534">
                <a:moveTo>
                  <a:pt x="0" y="0"/>
                </a:moveTo>
                <a:lnTo>
                  <a:pt x="2505619" y="0"/>
                </a:lnTo>
                <a:lnTo>
                  <a:pt x="2505619" y="4902534"/>
                </a:lnTo>
                <a:lnTo>
                  <a:pt x="0" y="49025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7426701" y="2324694"/>
            <a:ext cx="2801986" cy="5381410"/>
          </a:xfrm>
          <a:custGeom>
            <a:avLst/>
            <a:gdLst/>
            <a:ahLst/>
            <a:cxnLst/>
            <a:rect l="l" t="t" r="r" b="b"/>
            <a:pathLst>
              <a:path w="2801986" h="5381410">
                <a:moveTo>
                  <a:pt x="0" y="0"/>
                </a:moveTo>
                <a:lnTo>
                  <a:pt x="2801986" y="0"/>
                </a:lnTo>
                <a:lnTo>
                  <a:pt x="2801986" y="5381410"/>
                </a:lnTo>
                <a:lnTo>
                  <a:pt x="0" y="53814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294292" y="1039708"/>
            <a:ext cx="11699416" cy="105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  <a:spcBef>
                <a:spcPct val="0"/>
              </a:spcBef>
            </a:pPr>
            <a:r>
              <a:rPr lang="en-US" sz="6157" b="1" spc="301" dirty="0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Key Feature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>
            <a:off x="0" y="0"/>
            <a:ext cx="1238718" cy="1238718"/>
          </a:xfrm>
          <a:custGeom>
            <a:avLst/>
            <a:gdLst/>
            <a:ahLst/>
            <a:cxnLst/>
            <a:rect l="l" t="t" r="r" b="b"/>
            <a:pathLst>
              <a:path w="1238718" h="1238718">
                <a:moveTo>
                  <a:pt x="1238718" y="0"/>
                </a:moveTo>
                <a:lnTo>
                  <a:pt x="0" y="0"/>
                </a:lnTo>
                <a:lnTo>
                  <a:pt x="0" y="1238718"/>
                </a:lnTo>
                <a:lnTo>
                  <a:pt x="1238718" y="1238718"/>
                </a:lnTo>
                <a:lnTo>
                  <a:pt x="12387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5400000" flipV="1">
            <a:off x="16884502" y="8883502"/>
            <a:ext cx="1403498" cy="1403498"/>
          </a:xfrm>
          <a:custGeom>
            <a:avLst/>
            <a:gdLst/>
            <a:ahLst/>
            <a:cxnLst/>
            <a:rect l="l" t="t" r="r" b="b"/>
            <a:pathLst>
              <a:path w="1403498" h="1403498">
                <a:moveTo>
                  <a:pt x="0" y="1403498"/>
                </a:moveTo>
                <a:lnTo>
                  <a:pt x="1403498" y="1403498"/>
                </a:lnTo>
                <a:lnTo>
                  <a:pt x="1403498" y="0"/>
                </a:lnTo>
                <a:lnTo>
                  <a:pt x="0" y="0"/>
                </a:lnTo>
                <a:lnTo>
                  <a:pt x="0" y="14034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35724" y="2092974"/>
            <a:ext cx="3317135" cy="5829522"/>
          </a:xfrm>
          <a:custGeom>
            <a:avLst/>
            <a:gdLst/>
            <a:ahLst/>
            <a:cxnLst/>
            <a:rect l="l" t="t" r="r" b="b"/>
            <a:pathLst>
              <a:path w="3317135" h="5829522">
                <a:moveTo>
                  <a:pt x="0" y="0"/>
                </a:moveTo>
                <a:lnTo>
                  <a:pt x="3317136" y="0"/>
                </a:lnTo>
                <a:lnTo>
                  <a:pt x="3317136" y="5829522"/>
                </a:lnTo>
                <a:lnTo>
                  <a:pt x="0" y="58295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205894" y="3229267"/>
            <a:ext cx="3595235" cy="6575960"/>
          </a:xfrm>
          <a:custGeom>
            <a:avLst/>
            <a:gdLst/>
            <a:ahLst/>
            <a:cxnLst/>
            <a:rect l="l" t="t" r="r" b="b"/>
            <a:pathLst>
              <a:path w="3595235" h="6575960">
                <a:moveTo>
                  <a:pt x="0" y="0"/>
                </a:moveTo>
                <a:lnTo>
                  <a:pt x="3595235" y="0"/>
                </a:lnTo>
                <a:lnTo>
                  <a:pt x="3595235" y="6575959"/>
                </a:lnTo>
                <a:lnTo>
                  <a:pt x="0" y="6575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383813" y="2846068"/>
            <a:ext cx="3500689" cy="6511719"/>
          </a:xfrm>
          <a:custGeom>
            <a:avLst/>
            <a:gdLst/>
            <a:ahLst/>
            <a:cxnLst/>
            <a:rect l="l" t="t" r="r" b="b"/>
            <a:pathLst>
              <a:path w="3500689" h="6511719">
                <a:moveTo>
                  <a:pt x="0" y="0"/>
                </a:moveTo>
                <a:lnTo>
                  <a:pt x="3500689" y="0"/>
                </a:lnTo>
                <a:lnTo>
                  <a:pt x="3500689" y="6511719"/>
                </a:lnTo>
                <a:lnTo>
                  <a:pt x="0" y="65117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144000" y="2199016"/>
            <a:ext cx="3505510" cy="6524748"/>
          </a:xfrm>
          <a:custGeom>
            <a:avLst/>
            <a:gdLst/>
            <a:ahLst/>
            <a:cxnLst/>
            <a:rect l="l" t="t" r="r" b="b"/>
            <a:pathLst>
              <a:path w="3505510" h="6524748">
                <a:moveTo>
                  <a:pt x="0" y="0"/>
                </a:moveTo>
                <a:lnTo>
                  <a:pt x="3505510" y="0"/>
                </a:lnTo>
                <a:lnTo>
                  <a:pt x="3505510" y="6524748"/>
                </a:lnTo>
                <a:lnTo>
                  <a:pt x="0" y="65247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294292" y="1039708"/>
            <a:ext cx="11699416" cy="105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0"/>
              </a:lnSpc>
              <a:spcBef>
                <a:spcPct val="0"/>
              </a:spcBef>
            </a:pPr>
            <a:r>
              <a:rPr lang="en-US" sz="6157" b="1" spc="301" dirty="0">
                <a:solidFill>
                  <a:srgbClr val="216C53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Key Feature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39011" y="884039"/>
            <a:ext cx="11867993" cy="1082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088"/>
              </a:lnSpc>
            </a:pPr>
            <a:r>
              <a:rPr lang="en-US" sz="10111" b="1" spc="-333" dirty="0">
                <a:solidFill>
                  <a:srgbClr val="216C53"/>
                </a:solidFill>
                <a:latin typeface="Times New Roman" panose="02020603050405020304" pitchFamily="18" charset="0"/>
                <a:ea typeface="Tex Gyre Termes Bold Italics"/>
                <a:cs typeface="Times New Roman" panose="02020603050405020304" pitchFamily="18" charset="0"/>
                <a:sym typeface="Tex Gyre Termes Bold Italics"/>
              </a:rPr>
              <a:t>Architecture Diagram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546047" y="1028700"/>
            <a:ext cx="5051258" cy="1194422"/>
            <a:chOff x="0" y="0"/>
            <a:chExt cx="1330372" cy="3145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30372" cy="314580"/>
            </a:xfrm>
            <a:custGeom>
              <a:avLst/>
              <a:gdLst/>
              <a:ahLst/>
              <a:cxnLst/>
              <a:rect l="l" t="t" r="r" b="b"/>
              <a:pathLst>
                <a:path w="1330372" h="314580">
                  <a:moveTo>
                    <a:pt x="0" y="0"/>
                  </a:moveTo>
                  <a:lnTo>
                    <a:pt x="1330372" y="0"/>
                  </a:lnTo>
                  <a:lnTo>
                    <a:pt x="1330372" y="314580"/>
                  </a:lnTo>
                  <a:lnTo>
                    <a:pt x="0" y="314580"/>
                  </a:lnTo>
                  <a:close/>
                </a:path>
              </a:pathLst>
            </a:custGeom>
            <a:solidFill>
              <a:srgbClr val="00482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30372" cy="352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72368" y="514350"/>
            <a:ext cx="5051258" cy="1028700"/>
            <a:chOff x="0" y="0"/>
            <a:chExt cx="1330372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30372" cy="270933"/>
            </a:xfrm>
            <a:custGeom>
              <a:avLst/>
              <a:gdLst/>
              <a:ahLst/>
              <a:cxnLst/>
              <a:rect l="l" t="t" r="r" b="b"/>
              <a:pathLst>
                <a:path w="1330372" h="270933">
                  <a:moveTo>
                    <a:pt x="0" y="0"/>
                  </a:moveTo>
                  <a:lnTo>
                    <a:pt x="1330372" y="0"/>
                  </a:lnTo>
                  <a:lnTo>
                    <a:pt x="133037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4825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30372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 flipV="1">
            <a:off x="14328477" y="5295900"/>
            <a:ext cx="5702076" cy="5652182"/>
          </a:xfrm>
          <a:custGeom>
            <a:avLst/>
            <a:gdLst/>
            <a:ahLst/>
            <a:cxnLst/>
            <a:rect l="l" t="t" r="r" b="b"/>
            <a:pathLst>
              <a:path w="5702076" h="5652182">
                <a:moveTo>
                  <a:pt x="5702075" y="5652183"/>
                </a:moveTo>
                <a:lnTo>
                  <a:pt x="0" y="5652183"/>
                </a:lnTo>
                <a:lnTo>
                  <a:pt x="0" y="0"/>
                </a:lnTo>
                <a:lnTo>
                  <a:pt x="5702075" y="0"/>
                </a:lnTo>
                <a:lnTo>
                  <a:pt x="5702075" y="56521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4" name="Picture 13" descr="A diagram of a program&#10;&#10;AI-generated content may be incorrect.">
            <a:extLst>
              <a:ext uri="{FF2B5EF4-FFF2-40B4-BE49-F238E27FC236}">
                <a16:creationId xmlns:a16="http://schemas.microsoft.com/office/drawing/2014/main" id="{58897AC8-B216-063D-FCFB-2BDE53DF4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57500"/>
            <a:ext cx="13106400" cy="6094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357</Words>
  <Application>Microsoft Office PowerPoint</Application>
  <PresentationFormat>Custom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 Ultra-Bold</vt:lpstr>
      <vt:lpstr>Times New Roman</vt:lpstr>
      <vt:lpstr>Arial</vt:lpstr>
      <vt:lpstr>Open Sauce Bold</vt:lpstr>
      <vt:lpstr>Montserrat Bold</vt:lpstr>
      <vt:lpstr>Calibri</vt:lpstr>
      <vt:lpstr>Montserrat Ultra-Bold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2025</dc:title>
  <dc:creator>Abu Zahed</dc:creator>
  <cp:lastModifiedBy>Abu Zahed</cp:lastModifiedBy>
  <cp:revision>5</cp:revision>
  <dcterms:created xsi:type="dcterms:W3CDTF">2006-08-16T00:00:00Z</dcterms:created>
  <dcterms:modified xsi:type="dcterms:W3CDTF">2025-03-18T19:19:22Z</dcterms:modified>
  <dc:identifier>DAGh-lRB9dY</dc:identifier>
</cp:coreProperties>
</file>