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2"/>
  </p:notesMasterIdLst>
  <p:sldIdLst>
    <p:sldId id="256" r:id="rId2"/>
    <p:sldId id="264" r:id="rId3"/>
    <p:sldId id="280" r:id="rId4"/>
    <p:sldId id="293" r:id="rId5"/>
    <p:sldId id="304" r:id="rId6"/>
    <p:sldId id="300" r:id="rId7"/>
    <p:sldId id="301" r:id="rId8"/>
    <p:sldId id="302" r:id="rId9"/>
    <p:sldId id="298" r:id="rId10"/>
    <p:sldId id="295"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105" d="100"/>
          <a:sy n="105" d="100"/>
        </p:scale>
        <p:origin x="780"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F2D6876-F133-46D3-95E2-A34AD9BDC8CB}" type="datetimeFigureOut">
              <a:rPr lang="en-US"/>
              <a:pPr>
                <a:defRPr/>
              </a:pPr>
              <a:t>8/9/2025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DA40400-4F5E-4E00-9BB5-F457594CE77A}" type="slidenum">
              <a:rPr lang="en-US"/>
              <a:pPr>
                <a:defRPr/>
              </a:pPr>
              <a:t>‹#›</a:t>
            </a:fld>
            <a:endParaRPr lang="en-US"/>
          </a:p>
        </p:txBody>
      </p:sp>
    </p:spTree>
    <p:extLst>
      <p:ext uri="{BB962C8B-B14F-4D97-AF65-F5344CB8AC3E}">
        <p14:creationId xmlns:p14="http://schemas.microsoft.com/office/powerpoint/2010/main" val="3133564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6" name="Rectangle 5"/>
          <p:cNvSpPr/>
          <p:nvPr/>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smtClean="0"/>
              <a:pPr>
                <a:defRPr/>
              </a:pPr>
              <a:t>8/9/2025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smtClean="0"/>
              <a:pPr>
                <a:defRPr/>
              </a:pPr>
              <a:t>‹#›</a:t>
            </a:fld>
            <a:endParaRPr lang="en-US"/>
          </a:p>
        </p:txBody>
      </p:sp>
      <p:pic>
        <p:nvPicPr>
          <p:cNvPr id="11" name="Picture 1"/>
          <p:cNvPicPr>
            <a:picLocks noChangeAspect="1" noChangeArrowheads="1"/>
          </p:cNvPicPr>
          <p:nvPr userDrawn="1"/>
        </p:nvPicPr>
        <p:blipFill>
          <a:blip r:embed="rId2"/>
          <a:srcRect/>
          <a:stretch>
            <a:fillRect/>
          </a:stretch>
        </p:blipFill>
        <p:spPr bwMode="auto">
          <a:xfrm>
            <a:off x="609600" y="6356351"/>
            <a:ext cx="1538817" cy="471487"/>
          </a:xfrm>
          <a:prstGeom prst="rect">
            <a:avLst/>
          </a:prstGeom>
          <a:noFill/>
          <a:ln w="9525">
            <a:noFill/>
            <a:miter lim="800000"/>
            <a:headEnd/>
            <a:tailEnd/>
          </a:ln>
        </p:spPr>
      </p:pic>
      <p:sp>
        <p:nvSpPr>
          <p:cNvPr id="12" name="Rectangle 11"/>
          <p:cNvSpPr/>
          <p:nvPr userDrawn="1"/>
        </p:nvSpPr>
        <p:spPr>
          <a:xfrm>
            <a:off x="2336801" y="6356351"/>
            <a:ext cx="9842500" cy="46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Phase-I Evaluation</a:t>
            </a:r>
            <a:endParaRPr lang="en-US" b="1" dirty="0"/>
          </a:p>
        </p:txBody>
      </p:sp>
      <p:sp>
        <p:nvSpPr>
          <p:cNvPr id="13" name="Rectangle 12"/>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2026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3759200" y="0"/>
            <a:ext cx="84328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Phase-I Evaluation</a:t>
            </a:r>
            <a:endParaRPr lang="en-US" b="1" dirty="0"/>
          </a:p>
        </p:txBody>
      </p:sp>
      <p:pic>
        <p:nvPicPr>
          <p:cNvPr id="6" name="Picture 1"/>
          <p:cNvPicPr>
            <a:picLocks noChangeAspect="1" noChangeArrowheads="1"/>
          </p:cNvPicPr>
          <p:nvPr userDrawn="1"/>
        </p:nvPicPr>
        <p:blipFill>
          <a:blip r:embed="rId2"/>
          <a:srcRect/>
          <a:stretch>
            <a:fillRect/>
          </a:stretch>
        </p:blipFill>
        <p:spPr bwMode="auto">
          <a:xfrm>
            <a:off x="146051" y="76200"/>
            <a:ext cx="2444749" cy="685800"/>
          </a:xfrm>
          <a:prstGeom prst="rect">
            <a:avLst/>
          </a:prstGeom>
          <a:noFill/>
          <a:ln w="9525">
            <a:noFill/>
            <a:miter lim="800000"/>
            <a:headEnd/>
            <a:tailEnd/>
          </a:ln>
        </p:spPr>
      </p:pic>
      <p:sp>
        <p:nvSpPr>
          <p:cNvPr id="7" name="Rectangle 6"/>
          <p:cNvSpPr/>
          <p:nvPr userDrawn="1"/>
        </p:nvSpPr>
        <p:spPr>
          <a:xfrm>
            <a:off x="914400" y="3200400"/>
            <a:ext cx="508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Presented by</a:t>
            </a:r>
          </a:p>
        </p:txBody>
      </p:sp>
      <p:sp>
        <p:nvSpPr>
          <p:cNvPr id="8" name="Rectangle 7"/>
          <p:cNvSpPr/>
          <p:nvPr userDrawn="1"/>
        </p:nvSpPr>
        <p:spPr>
          <a:xfrm>
            <a:off x="6400800" y="3200400"/>
            <a:ext cx="52832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Supervised by</a:t>
            </a:r>
          </a:p>
        </p:txBody>
      </p:sp>
      <p:sp>
        <p:nvSpPr>
          <p:cNvPr id="2" name="Title 1"/>
          <p:cNvSpPr>
            <a:spLocks noGrp="1"/>
          </p:cNvSpPr>
          <p:nvPr>
            <p:ph type="ctrTitle"/>
          </p:nvPr>
        </p:nvSpPr>
        <p:spPr>
          <a:xfrm>
            <a:off x="914400" y="1143000"/>
            <a:ext cx="103632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51816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6400800" y="3886200"/>
            <a:ext cx="52832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p:cNvSpPr>
            <a:spLocks noGrp="1"/>
          </p:cNvSpPr>
          <p:nvPr>
            <p:ph type="dt" sz="half" idx="14"/>
          </p:nvPr>
        </p:nvSpPr>
        <p:spPr/>
        <p:txBody>
          <a:bodyPr/>
          <a:lstStyle>
            <a:lvl1pPr>
              <a:defRPr/>
            </a:lvl1pPr>
          </a:lstStyle>
          <a:p>
            <a:pPr>
              <a:defRPr/>
            </a:pPr>
            <a:fld id="{BCC254C3-6D07-4044-A98A-C7B9FCC216AA}" type="datetime1">
              <a:rPr lang="en-US"/>
              <a:pPr>
                <a:defRPr/>
              </a:pPr>
              <a:t>8/9/2025</a:t>
            </a:fld>
            <a:endParaRPr lang="en-US"/>
          </a:p>
        </p:txBody>
      </p:sp>
      <p:sp>
        <p:nvSpPr>
          <p:cNvPr id="10"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E62AF6E4-9F0F-4D32-8D8E-755B2E69BAD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srcRect/>
          <a:stretch>
            <a:fillRect/>
          </a:stretch>
        </p:blipFill>
        <p:spPr bwMode="auto">
          <a:xfrm>
            <a:off x="304801" y="5943600"/>
            <a:ext cx="1538817" cy="304800"/>
          </a:xfrm>
          <a:prstGeom prst="rect">
            <a:avLst/>
          </a:prstGeom>
          <a:noFill/>
          <a:ln w="9525">
            <a:noFill/>
            <a:miter lim="800000"/>
            <a:headEnd/>
            <a:tailEnd/>
          </a:ln>
        </p:spPr>
      </p:pic>
      <p:sp>
        <p:nvSpPr>
          <p:cNvPr id="5" name="Rectangle 4"/>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b="1" dirty="0"/>
          </a:p>
        </p:txBody>
      </p:sp>
      <p:sp>
        <p:nvSpPr>
          <p:cNvPr id="6" name="Rectangle 5"/>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a:pPr>
                <a:defRPr/>
              </a:pPr>
              <a:t>8/9/2025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01EAB7-4B8F-4B70-B0ED-2782ACD77B0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58"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noAutofit/>
          </a:bodyPr>
          <a:lstStyle/>
          <a:p>
            <a:pPr>
              <a:defRPr/>
            </a:pPr>
            <a:r>
              <a:rPr lang="en-US" sz="3200" dirty="0">
                <a:solidFill>
                  <a:srgbClr val="7030A0"/>
                </a:solidFill>
                <a:effectLst/>
                <a:latin typeface="Times New Roman" panose="02020603050405020304" pitchFamily="18" charset="0"/>
              </a:rPr>
              <a:t>Automated Detection and Classification of Leaf Diseases in Black Gram Using Deep Learning Techniques</a:t>
            </a:r>
            <a:endParaRPr lang="en-US" sz="2400" dirty="0">
              <a:solidFill>
                <a:srgbClr val="7030A0"/>
              </a:solidFill>
              <a:latin typeface="Times New Roman" panose="02020603050405020304" pitchFamily="18" charset="0"/>
            </a:endParaRPr>
          </a:p>
        </p:txBody>
      </p:sp>
      <p:sp>
        <p:nvSpPr>
          <p:cNvPr id="5" name="Subtitle 4"/>
          <p:cNvSpPr>
            <a:spLocks noGrp="1"/>
          </p:cNvSpPr>
          <p:nvPr>
            <p:ph type="subTitle" idx="1"/>
          </p:nvPr>
        </p:nvSpPr>
        <p:spPr>
          <a:xfrm>
            <a:off x="1066800" y="3810000"/>
            <a:ext cx="4800600" cy="3048000"/>
          </a:xfrm>
        </p:spPr>
        <p:txBody>
          <a:bodyPr rtlCol="0">
            <a:normAutofit/>
          </a:bodyPr>
          <a:lstStyle/>
          <a:p>
            <a:endParaRPr lang="en-US" sz="600" b="1" dirty="0">
              <a:solidFill>
                <a:schemeClr val="tx1"/>
              </a:solidFill>
              <a:latin typeface="Times New Roman" panose="02020603050405020304" pitchFamily="18" charset="0"/>
              <a:cs typeface="Times New Roman" panose="02020603050405020304" pitchFamily="18" charset="0"/>
            </a:endParaRPr>
          </a:p>
          <a:p>
            <a:r>
              <a:rPr lang="en-US" sz="2200" b="1" dirty="0" err="1">
                <a:solidFill>
                  <a:schemeClr val="tx1"/>
                </a:solidFill>
                <a:latin typeface="Times New Roman" panose="02020603050405020304" pitchFamily="18" charset="0"/>
                <a:cs typeface="Times New Roman" panose="02020603050405020304" pitchFamily="18" charset="0"/>
              </a:rPr>
              <a:t>Nurjahan</a:t>
            </a:r>
            <a:r>
              <a:rPr lang="en-US" sz="2200" b="1" dirty="0">
                <a:solidFill>
                  <a:schemeClr val="tx1"/>
                </a:solidFill>
                <a:latin typeface="Times New Roman" panose="02020603050405020304" pitchFamily="18" charset="0"/>
                <a:cs typeface="Times New Roman" panose="02020603050405020304" pitchFamily="18" charset="0"/>
              </a:rPr>
              <a:t> Akther Mim</a:t>
            </a:r>
          </a:p>
          <a:p>
            <a:r>
              <a:rPr lang="en-US" sz="2200" b="1" dirty="0">
                <a:solidFill>
                  <a:schemeClr val="tx1"/>
                </a:solidFill>
                <a:latin typeface="Times New Roman" panose="02020603050405020304" pitchFamily="18" charset="0"/>
                <a:cs typeface="Times New Roman" panose="02020603050405020304" pitchFamily="18" charset="0"/>
              </a:rPr>
              <a:t>ID : 221-15-4782</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Department of  </a:t>
            </a:r>
            <a:r>
              <a:rPr lang="en-US" sz="2200" dirty="0">
                <a:solidFill>
                  <a:schemeClr val="tx1"/>
                </a:solidFill>
                <a:latin typeface="Times New Roman" panose="02020603050405020304" pitchFamily="18" charset="0"/>
                <a:cs typeface="Times New Roman" panose="02020603050405020304" pitchFamily="18" charset="0"/>
              </a:rPr>
              <a:t>CSE</a:t>
            </a:r>
          </a:p>
          <a:p>
            <a:r>
              <a:rPr lang="en-US" sz="2200" dirty="0">
                <a:solidFill>
                  <a:schemeClr val="tx1"/>
                </a:solidFill>
                <a:latin typeface="Times New Roman" panose="02020603050405020304" pitchFamily="18" charset="0"/>
                <a:cs typeface="Times New Roman" panose="02020603050405020304" pitchFamily="18" charset="0"/>
              </a:rPr>
              <a:t>Daffodil International University</a:t>
            </a:r>
          </a:p>
          <a:p>
            <a:pPr>
              <a:defRPr/>
            </a:pPr>
            <a:endParaRPr lang="en-US" sz="2800" dirty="0">
              <a:solidFill>
                <a:schemeClr val="tx1"/>
              </a:solidFill>
              <a:latin typeface="Times New Roman" pitchFamily="18" charset="0"/>
              <a:cs typeface="Times New Roman" pitchFamily="18" charset="0"/>
            </a:endParaRPr>
          </a:p>
          <a:p>
            <a:pPr>
              <a:defRPr/>
            </a:pPr>
            <a:endParaRPr lang="en-US" dirty="0"/>
          </a:p>
        </p:txBody>
      </p:sp>
      <p:sp>
        <p:nvSpPr>
          <p:cNvPr id="4100" name="Text Placeholder 5"/>
          <p:cNvSpPr>
            <a:spLocks noGrp="1"/>
          </p:cNvSpPr>
          <p:nvPr>
            <p:ph type="body" sz="quarter" idx="13"/>
          </p:nvPr>
        </p:nvSpPr>
        <p:spPr>
          <a:xfrm>
            <a:off x="6858000" y="3810000"/>
            <a:ext cx="4495800" cy="2590800"/>
          </a:xfrm>
        </p:spPr>
        <p:txBody>
          <a:bodyPr>
            <a:normAutofit/>
          </a:bodyPr>
          <a:lstStyle/>
          <a:p>
            <a:pPr eaLnBrk="1" hangingPunct="1"/>
            <a:endParaRPr lang="en-US" sz="600"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Mr. Mayen Uddin </a:t>
            </a:r>
            <a:r>
              <a:rPr lang="en-US" sz="2200" b="1" dirty="0" err="1">
                <a:solidFill>
                  <a:schemeClr val="tx1"/>
                </a:solidFill>
                <a:latin typeface="Times New Roman" panose="02020603050405020304" pitchFamily="18" charset="0"/>
                <a:cs typeface="Times New Roman" panose="02020603050405020304" pitchFamily="18" charset="0"/>
              </a:rPr>
              <a:t>Mojumdar</a:t>
            </a:r>
            <a:endParaRPr lang="en-US" sz="2200" b="1"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Sr. Lecturer </a:t>
            </a:r>
          </a:p>
          <a:p>
            <a:r>
              <a:rPr lang="en-US" sz="2200" dirty="0">
                <a:solidFill>
                  <a:schemeClr val="tx1"/>
                </a:solidFill>
                <a:latin typeface="Times New Roman" pitchFamily="18" charset="0"/>
                <a:cs typeface="Times New Roman" pitchFamily="18" charset="0"/>
              </a:rPr>
              <a:t>Department Of  </a:t>
            </a:r>
            <a:r>
              <a:rPr lang="en-US" sz="2200" b="1" dirty="0">
                <a:solidFill>
                  <a:schemeClr val="tx1"/>
                </a:solidFill>
                <a:latin typeface="Times New Roman" pitchFamily="18" charset="0"/>
                <a:cs typeface="Times New Roman" pitchFamily="18" charset="0"/>
              </a:rPr>
              <a:t>CSE</a:t>
            </a:r>
          </a:p>
          <a:p>
            <a:r>
              <a:rPr lang="en-US" sz="2200" dirty="0">
                <a:solidFill>
                  <a:schemeClr val="tx1"/>
                </a:solidFill>
                <a:latin typeface="Times New Roman" pitchFamily="18" charset="0"/>
                <a:cs typeface="Times New Roman" pitchFamily="18" charset="0"/>
              </a:rPr>
              <a:t>Daffodil International University</a:t>
            </a:r>
          </a:p>
          <a:p>
            <a:pPr eaLnBrk="1" hangingPunct="1"/>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endParaRPr lang="en-US" sz="6000" b="1" dirty="0">
              <a:solidFill>
                <a:srgbClr val="7030A0"/>
              </a:solidFill>
              <a:latin typeface="Times New Roman" pitchFamily="18" charset="0"/>
              <a:cs typeface="Times New Roman" pitchFamily="18" charset="0"/>
            </a:endParaRPr>
          </a:p>
          <a:p>
            <a:pPr marL="0" indent="0" algn="ctr">
              <a:buNone/>
            </a:pPr>
            <a:r>
              <a:rPr lang="en-US" sz="6000" b="1" dirty="0">
                <a:solidFill>
                  <a:srgbClr val="7030A0"/>
                </a:solidFill>
                <a:latin typeface="Times New Roman" pitchFamily="18" charset="0"/>
                <a:cs typeface="Times New Roman" pitchFamily="18" charset="0"/>
              </a:rPr>
              <a:t>THANK YOU</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10</a:t>
            </a:fld>
            <a:endParaRPr lang="en-US" dirty="0"/>
          </a:p>
        </p:txBody>
      </p:sp>
    </p:spTree>
    <p:extLst>
      <p:ext uri="{BB962C8B-B14F-4D97-AF65-F5344CB8AC3E}">
        <p14:creationId xmlns:p14="http://schemas.microsoft.com/office/powerpoint/2010/main" val="245951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Outline</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Problem Statement</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Motivation and Objective</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Related Works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Comparison Between Existing Works </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Gap Analysis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Proposed Methodology</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Q &amp; A</a:t>
            </a:r>
          </a:p>
          <a:p>
            <a:pPr>
              <a:buNone/>
            </a:pPr>
            <a:endParaRPr lang="en-US" dirty="0"/>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Introduction</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3</a:t>
            </a:fld>
            <a:endParaRPr lang="en-US" dirty="0"/>
          </a:p>
        </p:txBody>
      </p:sp>
      <p:sp>
        <p:nvSpPr>
          <p:cNvPr id="6" name="TextBox 5">
            <a:extLst>
              <a:ext uri="{FF2B5EF4-FFF2-40B4-BE49-F238E27FC236}">
                <a16:creationId xmlns:a16="http://schemas.microsoft.com/office/drawing/2014/main" id="{1C5BE53A-125E-678E-4658-4C6DB649BD91}"/>
              </a:ext>
            </a:extLst>
          </p:cNvPr>
          <p:cNvSpPr txBox="1"/>
          <p:nvPr/>
        </p:nvSpPr>
        <p:spPr>
          <a:xfrm>
            <a:off x="762000" y="1070767"/>
            <a:ext cx="10668000" cy="5351721"/>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Black gram is an important pulse crop in South Asia, including Bangladesh, valued for its nutritional benefits, soil fertility improvement, and economic importance. However, diseases like Yellow Mosaic Virus (YMV), </a:t>
            </a:r>
            <a:r>
              <a:rPr lang="en-GB" sz="1600" dirty="0" err="1">
                <a:latin typeface="Times New Roman" panose="02020603050405020304" pitchFamily="18" charset="0"/>
                <a:cs typeface="Times New Roman" panose="02020603050405020304" pitchFamily="18" charset="0"/>
              </a:rPr>
              <a:t>Cercospora</a:t>
            </a:r>
            <a:r>
              <a:rPr lang="en-GB" sz="1600" dirty="0">
                <a:latin typeface="Times New Roman" panose="02020603050405020304" pitchFamily="18" charset="0"/>
                <a:cs typeface="Times New Roman" panose="02020603050405020304" pitchFamily="18" charset="0"/>
              </a:rPr>
              <a:t> Leaf Spot, Leaf Crinkle, Anthracnose, and Powdery Mildew significantly reduce yield and quality.</a:t>
            </a:r>
          </a:p>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Traditional detection methods rely on farmers or experts visually inspecting leaves, which is slow, subjective, and often inaccurate in real farming conditions.</a:t>
            </a:r>
          </a:p>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Recent research shows that Deep Learning, especially Convolutional Neural Networks (CNNs), can detect plant diseases from images with high accuracy. However, many existing models are large, require high computing power, and are not suitable for rural areas with limited internet and hardware resources.</a:t>
            </a:r>
          </a:p>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This research develops a lightweight CNN model for detecting five types of black gram leaf diseases using a custom, expert-</a:t>
            </a:r>
            <a:r>
              <a:rPr lang="en-GB" sz="1600" dirty="0" err="1">
                <a:latin typeface="Times New Roman" panose="02020603050405020304" pitchFamily="18" charset="0"/>
                <a:cs typeface="Times New Roman" panose="02020603050405020304" pitchFamily="18" charset="0"/>
              </a:rPr>
              <a:t>labeled</a:t>
            </a:r>
            <a:r>
              <a:rPr lang="en-GB" sz="1600" dirty="0">
                <a:latin typeface="Times New Roman" panose="02020603050405020304" pitchFamily="18" charset="0"/>
                <a:cs typeface="Times New Roman" panose="02020603050405020304" pitchFamily="18" charset="0"/>
              </a:rPr>
              <a:t> dataset collected from fields in Bangladesh. The dataset was </a:t>
            </a:r>
            <a:r>
              <a:rPr lang="en-GB" sz="1600" dirty="0" err="1">
                <a:latin typeface="Times New Roman" panose="02020603050405020304" pitchFamily="18" charset="0"/>
                <a:cs typeface="Times New Roman" panose="02020603050405020304" pitchFamily="18" charset="0"/>
              </a:rPr>
              <a:t>preprocessed</a:t>
            </a:r>
            <a:r>
              <a:rPr lang="en-GB" sz="1600" dirty="0">
                <a:latin typeface="Times New Roman" panose="02020603050405020304" pitchFamily="18" charset="0"/>
                <a:cs typeface="Times New Roman" panose="02020603050405020304" pitchFamily="18" charset="0"/>
              </a:rPr>
              <a:t> using resizing, CLAHE contrast enhancement, and normalization, and balanced through data augmentation.</a:t>
            </a:r>
          </a:p>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The final optimized model is deployed in a TensorFlow Lite + Flutter mobile application, enabling offline, real-time diagnosis in the field. This work enhances disease detection accessibility, improves model efficiency, and supports sustainable agriculture by enabling early detection and timely crop management.</a:t>
            </a:r>
          </a:p>
        </p:txBody>
      </p:sp>
    </p:spTree>
    <p:extLst>
      <p:ext uri="{BB962C8B-B14F-4D97-AF65-F5344CB8AC3E}">
        <p14:creationId xmlns:p14="http://schemas.microsoft.com/office/powerpoint/2010/main" val="129560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a:solidFill>
                  <a:srgbClr val="7030A0"/>
                </a:solidFill>
                <a:latin typeface="Times New Roman" pitchFamily="18" charset="0"/>
                <a:cs typeface="Times New Roman" pitchFamily="18" charset="0"/>
              </a:rPr>
              <a:t>Problem Statement</a:t>
            </a:r>
            <a:endParaRPr lang="en-US" dirty="0">
              <a:solidFill>
                <a:srgbClr val="7030A0"/>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4</a:t>
            </a:fld>
            <a:endParaRPr lang="en-US" dirty="0"/>
          </a:p>
        </p:txBody>
      </p:sp>
      <p:sp>
        <p:nvSpPr>
          <p:cNvPr id="10" name="Rectangle 5">
            <a:extLst>
              <a:ext uri="{FF2B5EF4-FFF2-40B4-BE49-F238E27FC236}">
                <a16:creationId xmlns:a16="http://schemas.microsoft.com/office/drawing/2014/main" id="{FE1AAA13-E9FF-4CB6-3D45-E70F419C3126}"/>
              </a:ext>
            </a:extLst>
          </p:cNvPr>
          <p:cNvSpPr>
            <a:spLocks noChangeArrowheads="1"/>
          </p:cNvSpPr>
          <p:nvPr/>
        </p:nvSpPr>
        <p:spPr bwMode="auto">
          <a:xfrm rot="10800000" flipV="1">
            <a:off x="761999" y="1145552"/>
            <a:ext cx="10744199" cy="4566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GB" sz="1600" b="1" dirty="0">
                <a:latin typeface="Times New Roman" panose="02020603050405020304" pitchFamily="18" charset="0"/>
                <a:cs typeface="Times New Roman" panose="02020603050405020304" pitchFamily="18" charset="0"/>
              </a:rPr>
              <a:t>High Crop Losses</a:t>
            </a:r>
            <a:r>
              <a:rPr lang="en-GB" sz="1600" dirty="0">
                <a:latin typeface="Times New Roman" panose="02020603050405020304" pitchFamily="18" charset="0"/>
                <a:cs typeface="Times New Roman" panose="02020603050405020304" pitchFamily="18" charset="0"/>
              </a:rPr>
              <a:t> – Black gram yield and quality are heavily affected by diseases such as Yellow Mosaic Virus (YMV), </a:t>
            </a:r>
            <a:r>
              <a:rPr lang="en-GB" sz="1600" dirty="0" err="1">
                <a:latin typeface="Times New Roman" panose="02020603050405020304" pitchFamily="18" charset="0"/>
                <a:cs typeface="Times New Roman" panose="02020603050405020304" pitchFamily="18" charset="0"/>
              </a:rPr>
              <a:t>Cercospora</a:t>
            </a:r>
            <a:r>
              <a:rPr lang="en-GB" sz="1600" dirty="0">
                <a:latin typeface="Times New Roman" panose="02020603050405020304" pitchFamily="18" charset="0"/>
                <a:cs typeface="Times New Roman" panose="02020603050405020304" pitchFamily="18" charset="0"/>
              </a:rPr>
              <a:t> Leaf Spot, Leaf Crinkle, Anthracnose, and Powdery Mildew.</a:t>
            </a:r>
          </a:p>
          <a:p>
            <a:pPr algn="just">
              <a:lnSpc>
                <a:spcPct val="150000"/>
              </a:lnSpc>
            </a:pPr>
            <a:r>
              <a:rPr lang="en-GB" sz="1600" b="1" dirty="0">
                <a:latin typeface="Times New Roman" panose="02020603050405020304" pitchFamily="18" charset="0"/>
                <a:cs typeface="Times New Roman" panose="02020603050405020304" pitchFamily="18" charset="0"/>
              </a:rPr>
              <a:t>Limitations of Manual Inspection</a:t>
            </a:r>
            <a:r>
              <a:rPr lang="en-GB" sz="1600" dirty="0">
                <a:latin typeface="Times New Roman" panose="02020603050405020304" pitchFamily="18" charset="0"/>
                <a:cs typeface="Times New Roman" panose="02020603050405020304" pitchFamily="18" charset="0"/>
              </a:rPr>
              <a:t> – Current detection methods depend on farmers or experts visually checking leaves, which is slow, subjective, and often inaccurate in real farming conditions with varying lighting and complex backgrounds.</a:t>
            </a:r>
          </a:p>
          <a:p>
            <a:pPr algn="just">
              <a:lnSpc>
                <a:spcPct val="150000"/>
              </a:lnSpc>
            </a:pPr>
            <a:r>
              <a:rPr lang="en-GB" sz="1600" b="1" dirty="0">
                <a:latin typeface="Times New Roman" panose="02020603050405020304" pitchFamily="18" charset="0"/>
                <a:cs typeface="Times New Roman" panose="02020603050405020304" pitchFamily="18" charset="0"/>
              </a:rPr>
              <a:t>Lack of Lightweight AI Solutions</a:t>
            </a:r>
            <a:r>
              <a:rPr lang="en-GB" sz="1600" dirty="0">
                <a:latin typeface="Times New Roman" panose="02020603050405020304" pitchFamily="18" charset="0"/>
                <a:cs typeface="Times New Roman" panose="02020603050405020304" pitchFamily="18" charset="0"/>
              </a:rPr>
              <a:t> – Many deep learning approaches for plant disease detection are computationally heavy, require high-end hardware, and are not suitable for rural farming areas with limited resources.</a:t>
            </a:r>
          </a:p>
          <a:p>
            <a:pPr algn="just">
              <a:lnSpc>
                <a:spcPct val="150000"/>
              </a:lnSpc>
            </a:pPr>
            <a:r>
              <a:rPr lang="en-GB" sz="1600" b="1" dirty="0">
                <a:latin typeface="Times New Roman" panose="02020603050405020304" pitchFamily="18" charset="0"/>
                <a:cs typeface="Times New Roman" panose="02020603050405020304" pitchFamily="18" charset="0"/>
              </a:rPr>
              <a:t>Limited Multi-Disease Field Performance</a:t>
            </a:r>
            <a:r>
              <a:rPr lang="en-GB" sz="1600" dirty="0">
                <a:latin typeface="Times New Roman" panose="02020603050405020304" pitchFamily="18" charset="0"/>
                <a:cs typeface="Times New Roman" panose="02020603050405020304" pitchFamily="18" charset="0"/>
              </a:rPr>
              <a:t> – Few existing systems can accurately detect and classify multiple black gram diseases from field-captured images with high accuracy.</a:t>
            </a:r>
          </a:p>
          <a:p>
            <a:pPr algn="just">
              <a:lnSpc>
                <a:spcPct val="150000"/>
              </a:lnSpc>
            </a:pPr>
            <a:r>
              <a:rPr lang="en-GB" sz="1600" b="1" dirty="0">
                <a:latin typeface="Times New Roman" panose="02020603050405020304" pitchFamily="18" charset="0"/>
                <a:cs typeface="Times New Roman" panose="02020603050405020304" pitchFamily="18" charset="0"/>
              </a:rPr>
              <a:t>Dataset Imbalance</a:t>
            </a:r>
            <a:r>
              <a:rPr lang="en-GB" sz="1600" dirty="0">
                <a:latin typeface="Times New Roman" panose="02020603050405020304" pitchFamily="18" charset="0"/>
                <a:cs typeface="Times New Roman" panose="02020603050405020304" pitchFamily="18" charset="0"/>
              </a:rPr>
              <a:t> – The collected dataset showed uneven class distribution, which can bias model learning and reduce generalization.</a:t>
            </a:r>
          </a:p>
          <a:p>
            <a:pPr algn="just">
              <a:lnSpc>
                <a:spcPct val="150000"/>
              </a:lnSpc>
            </a:pPr>
            <a:r>
              <a:rPr lang="en-GB" sz="1600" b="1" dirty="0">
                <a:latin typeface="Times New Roman" panose="02020603050405020304" pitchFamily="18" charset="0"/>
                <a:cs typeface="Times New Roman" panose="02020603050405020304" pitchFamily="18" charset="0"/>
              </a:rPr>
              <a:t>Deployment Limitations</a:t>
            </a:r>
            <a:r>
              <a:rPr lang="en-GB" sz="1600" dirty="0">
                <a:latin typeface="Times New Roman" panose="02020603050405020304" pitchFamily="18" charset="0"/>
                <a:cs typeface="Times New Roman" panose="02020603050405020304" pitchFamily="18" charset="0"/>
              </a:rPr>
              <a:t> – Many current solutions are not optimized for offline, mobile-based use, preventing instant diagnosis in areas without stable internet.</a:t>
            </a:r>
          </a:p>
        </p:txBody>
      </p:sp>
    </p:spTree>
    <p:extLst>
      <p:ext uri="{BB962C8B-B14F-4D97-AF65-F5344CB8AC3E}">
        <p14:creationId xmlns:p14="http://schemas.microsoft.com/office/powerpoint/2010/main" val="82566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34B76-A45A-EFBE-32F7-F62D2B6865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8086F0-6782-2459-AE74-53EF31F54A0B}"/>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Motivation and Objective</a:t>
            </a:r>
          </a:p>
        </p:txBody>
      </p:sp>
      <p:sp>
        <p:nvSpPr>
          <p:cNvPr id="4" name="Slide Number Placeholder 3">
            <a:extLst>
              <a:ext uri="{FF2B5EF4-FFF2-40B4-BE49-F238E27FC236}">
                <a16:creationId xmlns:a16="http://schemas.microsoft.com/office/drawing/2014/main" id="{8886A8A8-A8F9-16ED-5EEC-3A20C54BD96F}"/>
              </a:ext>
            </a:extLst>
          </p:cNvPr>
          <p:cNvSpPr>
            <a:spLocks noGrp="1"/>
          </p:cNvSpPr>
          <p:nvPr>
            <p:ph type="sldNum" sz="quarter" idx="16"/>
          </p:nvPr>
        </p:nvSpPr>
        <p:spPr/>
        <p:txBody>
          <a:bodyPr/>
          <a:lstStyle/>
          <a:p>
            <a:pPr>
              <a:defRPr/>
            </a:pPr>
            <a:fld id="{4CD333A3-7515-47B8-9EDC-EE0892D9C861}" type="slidenum">
              <a:rPr lang="en-US" smtClean="0"/>
              <a:pPr>
                <a:defRPr/>
              </a:pPr>
              <a:t>5</a:t>
            </a:fld>
            <a:endParaRPr lang="en-US" dirty="0"/>
          </a:p>
        </p:txBody>
      </p:sp>
      <p:graphicFrame>
        <p:nvGraphicFramePr>
          <p:cNvPr id="3" name="Table 2">
            <a:extLst>
              <a:ext uri="{FF2B5EF4-FFF2-40B4-BE49-F238E27FC236}">
                <a16:creationId xmlns:a16="http://schemas.microsoft.com/office/drawing/2014/main" id="{F1FA98FF-D27D-4809-9A63-39B2AD5A0389}"/>
              </a:ext>
            </a:extLst>
          </p:cNvPr>
          <p:cNvGraphicFramePr>
            <a:graphicFrameLocks noGrp="1"/>
          </p:cNvGraphicFramePr>
          <p:nvPr>
            <p:extLst>
              <p:ext uri="{D42A27DB-BD31-4B8C-83A1-F6EECF244321}">
                <p14:modId xmlns:p14="http://schemas.microsoft.com/office/powerpoint/2010/main" val="3649648934"/>
              </p:ext>
            </p:extLst>
          </p:nvPr>
        </p:nvGraphicFramePr>
        <p:xfrm>
          <a:off x="457200" y="1371600"/>
          <a:ext cx="11430000" cy="4651128"/>
        </p:xfrm>
        <a:graphic>
          <a:graphicData uri="http://schemas.openxmlformats.org/drawingml/2006/table">
            <a:tbl>
              <a:tblPr firstRow="1" bandRow="1">
                <a:tableStyleId>{616DA210-FB5B-4158-B5E0-FEB733F419BA}</a:tableStyleId>
              </a:tblPr>
              <a:tblGrid>
                <a:gridCol w="5486400">
                  <a:extLst>
                    <a:ext uri="{9D8B030D-6E8A-4147-A177-3AD203B41FA5}">
                      <a16:colId xmlns:a16="http://schemas.microsoft.com/office/drawing/2014/main" val="4009210071"/>
                    </a:ext>
                  </a:extLst>
                </a:gridCol>
                <a:gridCol w="5943600">
                  <a:extLst>
                    <a:ext uri="{9D8B030D-6E8A-4147-A177-3AD203B41FA5}">
                      <a16:colId xmlns:a16="http://schemas.microsoft.com/office/drawing/2014/main" val="2720193408"/>
                    </a:ext>
                  </a:extLst>
                </a:gridCol>
              </a:tblGrid>
              <a:tr h="580143">
                <a:tc>
                  <a:txBody>
                    <a:bodyPr/>
                    <a:lstStyle/>
                    <a:p>
                      <a:pPr algn="ctr">
                        <a:lnSpc>
                          <a:spcPct val="150000"/>
                        </a:lnSpc>
                      </a:pPr>
                      <a:r>
                        <a:rPr lang="en-BD" sz="1600" dirty="0">
                          <a:solidFill>
                            <a:schemeClr val="bg1"/>
                          </a:solidFill>
                          <a:latin typeface="Times New Roman" panose="02020603050405020304" pitchFamily="18" charset="0"/>
                          <a:cs typeface="Times New Roman" panose="02020603050405020304" pitchFamily="18" charset="0"/>
                        </a:rPr>
                        <a:t>Motivation</a:t>
                      </a:r>
                    </a:p>
                  </a:txBody>
                  <a:tcPr>
                    <a:solidFill>
                      <a:schemeClr val="tx2">
                        <a:lumMod val="60000"/>
                        <a:lumOff val="40000"/>
                      </a:schemeClr>
                    </a:solidFill>
                  </a:tcPr>
                </a:tc>
                <a:tc>
                  <a:txBody>
                    <a:bodyPr/>
                    <a:lstStyle/>
                    <a:p>
                      <a:pPr algn="ctr">
                        <a:lnSpc>
                          <a:spcPct val="150000"/>
                        </a:lnSpc>
                      </a:pPr>
                      <a:r>
                        <a:rPr lang="en-BD" sz="1600" dirty="0">
                          <a:solidFill>
                            <a:schemeClr val="bg1"/>
                          </a:solidFill>
                          <a:latin typeface="Times New Roman" panose="02020603050405020304" pitchFamily="18" charset="0"/>
                          <a:cs typeface="Times New Roman" panose="02020603050405020304" pitchFamily="18" charset="0"/>
                        </a:rPr>
                        <a:t>Objective</a:t>
                      </a:r>
                    </a:p>
                  </a:txBody>
                  <a:tcPr>
                    <a:solidFill>
                      <a:schemeClr val="tx2">
                        <a:lumMod val="60000"/>
                        <a:lumOff val="40000"/>
                      </a:schemeClr>
                    </a:solidFill>
                  </a:tcPr>
                </a:tc>
                <a:extLst>
                  <a:ext uri="{0D108BD9-81ED-4DB2-BD59-A6C34878D82A}">
                    <a16:rowId xmlns:a16="http://schemas.microsoft.com/office/drawing/2014/main" val="3046414861"/>
                  </a:ext>
                </a:extLst>
              </a:tr>
              <a:tr h="3726396">
                <a:tc>
                  <a:txBody>
                    <a:bodyPr/>
                    <a:lstStyle/>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Black gram is a vital crop in Bangladesh, important for nutrition, soil fertility, and rural livelihoods.</a:t>
                      </a:r>
                    </a:p>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Leaf diseases like YMV, </a:t>
                      </a:r>
                      <a:r>
                        <a:rPr lang="en-GB" sz="1600" dirty="0" err="1">
                          <a:latin typeface="Times New Roman" panose="02020603050405020304" pitchFamily="18" charset="0"/>
                          <a:cs typeface="Times New Roman" panose="02020603050405020304" pitchFamily="18" charset="0"/>
                        </a:rPr>
                        <a:t>Cercospora</a:t>
                      </a:r>
                      <a:r>
                        <a:rPr lang="en-GB" sz="1600" dirty="0">
                          <a:latin typeface="Times New Roman" panose="02020603050405020304" pitchFamily="18" charset="0"/>
                          <a:cs typeface="Times New Roman" panose="02020603050405020304" pitchFamily="18" charset="0"/>
                        </a:rPr>
                        <a:t> Leaf Spot, Leaf Crinkle, Anthracnose, and Powdery Mildew cause major yield loss.</a:t>
                      </a:r>
                    </a:p>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Traditional visual detection is slow, subjective, and often inaccurate in real farming conditions.</a:t>
                      </a:r>
                    </a:p>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Deep Learning (CNNs) can detect diseases from images, but existing models are too large and resource-heavy.</a:t>
                      </a:r>
                    </a:p>
                    <a:p>
                      <a:pPr marL="285750" indent="-285750" algn="just">
                        <a:lnSpc>
                          <a:spcPct val="150000"/>
                        </a:lnSpc>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A lightweight, offline-capable mobile solution can provide farmers with instant, accurate diagnosis in the field.</a:t>
                      </a:r>
                    </a:p>
                  </a:txBody>
                  <a:tcPr>
                    <a:solidFill>
                      <a:schemeClr val="bg1">
                        <a:alpha val="20000"/>
                      </a:schemeClr>
                    </a:solidFill>
                  </a:tcPr>
                </a:tc>
                <a:tc>
                  <a:txBody>
                    <a:bodyPr/>
                    <a:lstStyle/>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Develop a lightweight CNN model to detect and classify five black gram leaf diseases.</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Preprocess images using resizing, CLAHE contrast enhancement, and normalization.</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Balance dataset classes through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-based augmentation techniques.</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Evaluate multiple CNN architectures to select the most efficient and accurate model.</a:t>
                      </a:r>
                    </a:p>
                    <a:p>
                      <a:pPr marL="285750" indent="-28575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Deploy the final model via TensorFlow Lite in a Flutter mobile app for offline, real-time use.</a:t>
                      </a:r>
                    </a:p>
                    <a:p>
                      <a:pPr marL="0" indent="0" algn="just">
                        <a:lnSpc>
                          <a:spcPct val="150000"/>
                        </a:lnSpc>
                        <a:buFont typeface="Wingdings" pitchFamily="2" charset="2"/>
                        <a:buNone/>
                      </a:pPr>
                      <a:endParaRPr lang="en-GB" sz="1600" dirty="0">
                        <a:latin typeface="Times New Roman" panose="02020603050405020304" pitchFamily="18" charset="0"/>
                        <a:cs typeface="Times New Roman" panose="02020603050405020304" pitchFamily="18" charset="0"/>
                      </a:endParaRPr>
                    </a:p>
                  </a:txBody>
                  <a:tcPr>
                    <a:solidFill>
                      <a:schemeClr val="bg1">
                        <a:alpha val="20000"/>
                      </a:schemeClr>
                    </a:solidFill>
                  </a:tcPr>
                </a:tc>
                <a:extLst>
                  <a:ext uri="{0D108BD9-81ED-4DB2-BD59-A6C34878D82A}">
                    <a16:rowId xmlns:a16="http://schemas.microsoft.com/office/drawing/2014/main" val="2152512446"/>
                  </a:ext>
                </a:extLst>
              </a:tr>
            </a:tbl>
          </a:graphicData>
        </a:graphic>
      </p:graphicFrame>
    </p:spTree>
    <p:extLst>
      <p:ext uri="{BB962C8B-B14F-4D97-AF65-F5344CB8AC3E}">
        <p14:creationId xmlns:p14="http://schemas.microsoft.com/office/powerpoint/2010/main" val="301136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D7963-5E83-1ED3-106C-70223D0A6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45561-8C72-6804-E4E6-A84D47F104D0}"/>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Related Works</a:t>
            </a:r>
          </a:p>
        </p:txBody>
      </p:sp>
      <p:sp>
        <p:nvSpPr>
          <p:cNvPr id="4" name="Slide Number Placeholder 3">
            <a:extLst>
              <a:ext uri="{FF2B5EF4-FFF2-40B4-BE49-F238E27FC236}">
                <a16:creationId xmlns:a16="http://schemas.microsoft.com/office/drawing/2014/main" id="{30D063EB-E6DC-C0C0-0768-E8865B808301}"/>
              </a:ext>
            </a:extLst>
          </p:cNvPr>
          <p:cNvSpPr>
            <a:spLocks noGrp="1"/>
          </p:cNvSpPr>
          <p:nvPr>
            <p:ph type="sldNum" sz="quarter" idx="16"/>
          </p:nvPr>
        </p:nvSpPr>
        <p:spPr/>
        <p:txBody>
          <a:bodyPr/>
          <a:lstStyle/>
          <a:p>
            <a:pPr>
              <a:defRPr/>
            </a:pPr>
            <a:fld id="{4CD333A3-7515-47B8-9EDC-EE0892D9C861}" type="slidenum">
              <a:rPr lang="en-US" smtClean="0"/>
              <a:pPr>
                <a:defRPr/>
              </a:pPr>
              <a:t>6</a:t>
            </a:fld>
            <a:endParaRPr lang="en-US" dirty="0"/>
          </a:p>
        </p:txBody>
      </p:sp>
      <p:sp>
        <p:nvSpPr>
          <p:cNvPr id="6" name="Rectangle 2">
            <a:extLst>
              <a:ext uri="{FF2B5EF4-FFF2-40B4-BE49-F238E27FC236}">
                <a16:creationId xmlns:a16="http://schemas.microsoft.com/office/drawing/2014/main" id="{769E7C51-C683-75A0-122F-EBE46A4F133A}"/>
              </a:ext>
            </a:extLst>
          </p:cNvPr>
          <p:cNvSpPr>
            <a:spLocks noChangeArrowheads="1"/>
          </p:cNvSpPr>
          <p:nvPr/>
        </p:nvSpPr>
        <p:spPr bwMode="auto">
          <a:xfrm>
            <a:off x="832104" y="1066800"/>
            <a:ext cx="10744200"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Hajare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Rajawat (2025)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Developed a deep ensemble model (DBN, RNN, CNN) optimized with SIDMO for black gram disease classification; limited by high computational cost.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Jyothi &amp; Prasad (2025)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Proposed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VGGNet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CLAHE preprocessing and Watershed segmentation for Cuscuta detection; risk of overfitting due to reliance on segmented images.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Talasila et al. (2025)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Used DeepLabv3+ (ResNet-18) for segmentation and EfficientNet-B0 for classification; performance sensitive to noisy field backgrounds.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Sangar &amp; Rajasekar (2025)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Introduced a wavelet-transformed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AttentionNet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SVM; requires complex preprocessing steps.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Sharma &amp; Kumar (2024)</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Designed a hybrid CNN–Transformer model; high model complexity increases overfitting risk on small datasets.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Mallick et al. (2023)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Created a smartphone-based DL model for mung bean disease detection; crop-specific limitations affect generalization to black gram.</a:t>
            </a:r>
          </a:p>
        </p:txBody>
      </p:sp>
    </p:spTree>
    <p:extLst>
      <p:ext uri="{BB962C8B-B14F-4D97-AF65-F5344CB8AC3E}">
        <p14:creationId xmlns:p14="http://schemas.microsoft.com/office/powerpoint/2010/main" val="643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BC7AD-9C97-23E1-7CCC-1BD92A6E13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5850B3-F19E-7C6E-5F6E-3BD95AE44560}"/>
              </a:ext>
            </a:extLst>
          </p:cNvPr>
          <p:cNvSpPr>
            <a:spLocks noGrp="1"/>
          </p:cNvSpPr>
          <p:nvPr>
            <p:ph type="title"/>
          </p:nvPr>
        </p:nvSpPr>
        <p:spPr>
          <a:xfrm>
            <a:off x="609600" y="274638"/>
            <a:ext cx="10972800" cy="1143000"/>
          </a:xfrm>
        </p:spPr>
        <p:txBody>
          <a:bodyPr anchor="ctr">
            <a:normAutofit/>
          </a:bodyPr>
          <a:lstStyle/>
          <a:p>
            <a:r>
              <a:rPr lang="en-US" dirty="0">
                <a:solidFill>
                  <a:srgbClr val="7030A0"/>
                </a:solidFill>
              </a:rPr>
              <a:t>Comparison Between Existing Works </a:t>
            </a:r>
          </a:p>
        </p:txBody>
      </p:sp>
      <p:sp>
        <p:nvSpPr>
          <p:cNvPr id="4" name="Slide Number Placeholder 3">
            <a:extLst>
              <a:ext uri="{FF2B5EF4-FFF2-40B4-BE49-F238E27FC236}">
                <a16:creationId xmlns:a16="http://schemas.microsoft.com/office/drawing/2014/main" id="{D09F2EFF-F92F-B5AA-C42F-5484AB53EBD2}"/>
              </a:ext>
            </a:extLst>
          </p:cNvPr>
          <p:cNvSpPr>
            <a:spLocks noGrp="1"/>
          </p:cNvSpPr>
          <p:nvPr>
            <p:ph type="sldNum" sz="quarter" idx="16"/>
          </p:nvPr>
        </p:nvSpPr>
        <p:spPr>
          <a:xfrm>
            <a:off x="8737600" y="6356351"/>
            <a:ext cx="2844800" cy="365125"/>
          </a:xfrm>
        </p:spPr>
        <p:txBody>
          <a:bodyPr anchor="ctr">
            <a:normAutofit/>
          </a:bodyPr>
          <a:lstStyle/>
          <a:p>
            <a:pPr>
              <a:spcAft>
                <a:spcPts val="600"/>
              </a:spcAft>
              <a:defRPr/>
            </a:pPr>
            <a:fld id="{4CD333A3-7515-47B8-9EDC-EE0892D9C861}" type="slidenum">
              <a:rPr lang="en-US" smtClean="0"/>
              <a:pPr>
                <a:spcAft>
                  <a:spcPts val="600"/>
                </a:spcAft>
                <a:defRPr/>
              </a:pPr>
              <a:t>7</a:t>
            </a:fld>
            <a:endParaRPr lang="en-US"/>
          </a:p>
        </p:txBody>
      </p:sp>
      <p:graphicFrame>
        <p:nvGraphicFramePr>
          <p:cNvPr id="6" name="Table 5">
            <a:extLst>
              <a:ext uri="{FF2B5EF4-FFF2-40B4-BE49-F238E27FC236}">
                <a16:creationId xmlns:a16="http://schemas.microsoft.com/office/drawing/2014/main" id="{6491B3E9-2242-82D0-BD25-5BAD3A5CF8F8}"/>
              </a:ext>
            </a:extLst>
          </p:cNvPr>
          <p:cNvGraphicFramePr>
            <a:graphicFrameLocks noGrp="1"/>
          </p:cNvGraphicFramePr>
          <p:nvPr>
            <p:extLst>
              <p:ext uri="{D42A27DB-BD31-4B8C-83A1-F6EECF244321}">
                <p14:modId xmlns:p14="http://schemas.microsoft.com/office/powerpoint/2010/main" val="3201994945"/>
              </p:ext>
            </p:extLst>
          </p:nvPr>
        </p:nvGraphicFramePr>
        <p:xfrm>
          <a:off x="838200" y="1219200"/>
          <a:ext cx="10744199" cy="5029200"/>
        </p:xfrm>
        <a:graphic>
          <a:graphicData uri="http://schemas.openxmlformats.org/drawingml/2006/table">
            <a:tbl>
              <a:tblPr>
                <a:tableStyleId>{5940675A-B579-460E-94D1-54222C63F5DA}</a:tableStyleId>
              </a:tblPr>
              <a:tblGrid>
                <a:gridCol w="2663399">
                  <a:extLst>
                    <a:ext uri="{9D8B030D-6E8A-4147-A177-3AD203B41FA5}">
                      <a16:colId xmlns:a16="http://schemas.microsoft.com/office/drawing/2014/main" val="692970394"/>
                    </a:ext>
                  </a:extLst>
                </a:gridCol>
                <a:gridCol w="3117622">
                  <a:extLst>
                    <a:ext uri="{9D8B030D-6E8A-4147-A177-3AD203B41FA5}">
                      <a16:colId xmlns:a16="http://schemas.microsoft.com/office/drawing/2014/main" val="1686660506"/>
                    </a:ext>
                  </a:extLst>
                </a:gridCol>
                <a:gridCol w="1229379">
                  <a:extLst>
                    <a:ext uri="{9D8B030D-6E8A-4147-A177-3AD203B41FA5}">
                      <a16:colId xmlns:a16="http://schemas.microsoft.com/office/drawing/2014/main" val="14112275"/>
                    </a:ext>
                  </a:extLst>
                </a:gridCol>
                <a:gridCol w="3733799">
                  <a:extLst>
                    <a:ext uri="{9D8B030D-6E8A-4147-A177-3AD203B41FA5}">
                      <a16:colId xmlns:a16="http://schemas.microsoft.com/office/drawing/2014/main" val="4111497388"/>
                    </a:ext>
                  </a:extLst>
                </a:gridCol>
              </a:tblGrid>
              <a:tr h="514967">
                <a:tc>
                  <a:txBody>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rPr>
                        <a:t>Author &amp; Year</a:t>
                      </a:r>
                      <a:endParaRPr lang="en-US" sz="1600" dirty="0">
                        <a:solidFill>
                          <a:schemeClr val="bg1"/>
                        </a:solidFill>
                        <a:latin typeface="Times New Roman" panose="02020603050405020304" pitchFamily="18" charset="0"/>
                        <a:cs typeface="Times New Roman" panose="02020603050405020304" pitchFamily="18" charset="0"/>
                      </a:endParaRPr>
                    </a:p>
                  </a:txBody>
                  <a:tcPr marL="49736" marR="49736" marT="24868" marB="24868" anchor="ctr">
                    <a:solidFill>
                      <a:schemeClr val="tx2">
                        <a:lumMod val="60000"/>
                        <a:lumOff val="40000"/>
                      </a:schemeClr>
                    </a:solidFill>
                  </a:tcPr>
                </a:tc>
                <a:tc>
                  <a:txBody>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rPr>
                        <a:t>Method / Approach</a:t>
                      </a:r>
                      <a:endParaRPr lang="en-US" sz="1600" dirty="0">
                        <a:solidFill>
                          <a:schemeClr val="bg1"/>
                        </a:solidFill>
                        <a:latin typeface="Times New Roman" panose="02020603050405020304" pitchFamily="18" charset="0"/>
                        <a:cs typeface="Times New Roman" panose="02020603050405020304" pitchFamily="18" charset="0"/>
                      </a:endParaRPr>
                    </a:p>
                  </a:txBody>
                  <a:tcPr marL="49736" marR="49736" marT="24868" marB="24868" anchor="ctr">
                    <a:solidFill>
                      <a:schemeClr val="tx2">
                        <a:lumMod val="60000"/>
                        <a:lumOff val="40000"/>
                      </a:schemeClr>
                    </a:solidFill>
                  </a:tcPr>
                </a:tc>
                <a:tc>
                  <a:txBody>
                    <a:bodyPr/>
                    <a:lstStyle/>
                    <a:p>
                      <a:pPr algn="just">
                        <a:buNone/>
                      </a:pPr>
                      <a:r>
                        <a:rPr lang="en-US" sz="1600" b="1">
                          <a:solidFill>
                            <a:schemeClr val="bg1"/>
                          </a:solidFill>
                          <a:latin typeface="Times New Roman" panose="02020603050405020304" pitchFamily="18" charset="0"/>
                          <a:cs typeface="Times New Roman" panose="02020603050405020304" pitchFamily="18" charset="0"/>
                        </a:rPr>
                        <a:t>Accuracy</a:t>
                      </a:r>
                      <a:endParaRPr lang="en-US" sz="1600">
                        <a:solidFill>
                          <a:schemeClr val="bg1"/>
                        </a:solidFill>
                        <a:latin typeface="Times New Roman" panose="02020603050405020304" pitchFamily="18" charset="0"/>
                        <a:cs typeface="Times New Roman" panose="02020603050405020304" pitchFamily="18" charset="0"/>
                      </a:endParaRPr>
                    </a:p>
                  </a:txBody>
                  <a:tcPr marL="49736" marR="49736" marT="24868" marB="24868" anchor="ctr">
                    <a:solidFill>
                      <a:schemeClr val="tx2">
                        <a:lumMod val="60000"/>
                        <a:lumOff val="40000"/>
                      </a:schemeClr>
                    </a:solidFill>
                  </a:tcPr>
                </a:tc>
                <a:tc>
                  <a:txBody>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rPr>
                        <a:t>Contribution</a:t>
                      </a:r>
                      <a:endParaRPr lang="en-US" sz="1600" dirty="0">
                        <a:solidFill>
                          <a:schemeClr val="bg1"/>
                        </a:solidFill>
                        <a:latin typeface="Times New Roman" panose="02020603050405020304" pitchFamily="18" charset="0"/>
                        <a:cs typeface="Times New Roman" panose="02020603050405020304" pitchFamily="18" charset="0"/>
                      </a:endParaRPr>
                    </a:p>
                  </a:txBody>
                  <a:tcPr marL="49736" marR="49736" marT="24868" marB="24868" anchor="ctr">
                    <a:solidFill>
                      <a:schemeClr val="tx2">
                        <a:lumMod val="60000"/>
                        <a:lumOff val="40000"/>
                      </a:schemeClr>
                    </a:solidFill>
                  </a:tcPr>
                </a:tc>
                <a:extLst>
                  <a:ext uri="{0D108BD9-81ED-4DB2-BD59-A6C34878D82A}">
                    <a16:rowId xmlns:a16="http://schemas.microsoft.com/office/drawing/2014/main" val="3758902252"/>
                  </a:ext>
                </a:extLst>
              </a:tr>
              <a:tr h="795774">
                <a:tc>
                  <a:txBody>
                    <a:bodyPr/>
                    <a:lstStyle/>
                    <a:p>
                      <a:pPr algn="just">
                        <a:buNone/>
                      </a:pPr>
                      <a:r>
                        <a:rPr lang="en-US" sz="1600" dirty="0" err="1">
                          <a:latin typeface="Times New Roman" panose="02020603050405020304" pitchFamily="18" charset="0"/>
                          <a:cs typeface="Times New Roman" panose="02020603050405020304" pitchFamily="18" charset="0"/>
                        </a:rPr>
                        <a:t>Hajare</a:t>
                      </a:r>
                      <a:r>
                        <a:rPr lang="en-US" sz="1600" dirty="0">
                          <a:latin typeface="Times New Roman" panose="02020603050405020304" pitchFamily="18" charset="0"/>
                          <a:cs typeface="Times New Roman" panose="02020603050405020304" pitchFamily="18" charset="0"/>
                        </a:rPr>
                        <a:t> &amp; Rajawat (2025)</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Deep ensemble (DBN, RNN, CNN) + SIDMO</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94.82%</a:t>
                      </a:r>
                    </a:p>
                  </a:txBody>
                  <a:tcPr marL="49736" marR="49736" marT="24868" marB="24868" anchor="ctr"/>
                </a:tc>
                <a:tc>
                  <a:txBody>
                    <a:bodyPr/>
                    <a:lstStyle/>
                    <a:p>
                      <a:pPr algn="just">
                        <a:buNone/>
                      </a:pPr>
                      <a:r>
                        <a:rPr lang="en-GB" sz="1600" dirty="0">
                          <a:latin typeface="Times New Roman" panose="02020603050405020304" pitchFamily="18" charset="0"/>
                          <a:cs typeface="Times New Roman" panose="02020603050405020304" pitchFamily="18" charset="0"/>
                        </a:rPr>
                        <a:t>Combined multiple DL architectures with metaheuristic optimization for black gram disease detection.</a:t>
                      </a:r>
                    </a:p>
                  </a:txBody>
                  <a:tcPr marL="49736" marR="49736" marT="24868" marB="24868" anchor="ctr"/>
                </a:tc>
                <a:extLst>
                  <a:ext uri="{0D108BD9-81ED-4DB2-BD59-A6C34878D82A}">
                    <a16:rowId xmlns:a16="http://schemas.microsoft.com/office/drawing/2014/main" val="4164273812"/>
                  </a:ext>
                </a:extLst>
              </a:tr>
              <a:tr h="646566">
                <a:tc>
                  <a:txBody>
                    <a:bodyPr/>
                    <a:lstStyle/>
                    <a:p>
                      <a:pPr algn="just">
                        <a:buNone/>
                      </a:pPr>
                      <a:r>
                        <a:rPr lang="en-US" sz="1600" dirty="0">
                          <a:latin typeface="Times New Roman" panose="02020603050405020304" pitchFamily="18" charset="0"/>
                          <a:cs typeface="Times New Roman" panose="02020603050405020304" pitchFamily="18" charset="0"/>
                        </a:rPr>
                        <a:t>Jyothi &amp; Prasad (2025)</a:t>
                      </a:r>
                    </a:p>
                  </a:txBody>
                  <a:tcPr marL="49736" marR="49736" marT="24868" marB="24868" anchor="ctr"/>
                </a:tc>
                <a:tc>
                  <a:txBody>
                    <a:bodyPr/>
                    <a:lstStyle/>
                    <a:p>
                      <a:pPr algn="just">
                        <a:buNone/>
                      </a:pPr>
                      <a:r>
                        <a:rPr lang="en-US" sz="1600" dirty="0" err="1">
                          <a:latin typeface="Times New Roman" panose="02020603050405020304" pitchFamily="18" charset="0"/>
                          <a:cs typeface="Times New Roman" panose="02020603050405020304" pitchFamily="18" charset="0"/>
                        </a:rPr>
                        <a:t>VGGNet</a:t>
                      </a:r>
                      <a:r>
                        <a:rPr lang="en-US" sz="1600" dirty="0">
                          <a:latin typeface="Times New Roman" panose="02020603050405020304" pitchFamily="18" charset="0"/>
                          <a:cs typeface="Times New Roman" panose="02020603050405020304" pitchFamily="18" charset="0"/>
                        </a:rPr>
                        <a:t> + CLAHE + Watershed segmentation</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99.78%</a:t>
                      </a:r>
                    </a:p>
                  </a:txBody>
                  <a:tcPr marL="49736" marR="49736" marT="24868" marB="24868" anchor="ctr"/>
                </a:tc>
                <a:tc>
                  <a:txBody>
                    <a:bodyPr/>
                    <a:lstStyle/>
                    <a:p>
                      <a:pPr algn="just">
                        <a:buNone/>
                      </a:pPr>
                      <a:r>
                        <a:rPr lang="en-GB" sz="1600">
                          <a:latin typeface="Times New Roman" panose="02020603050405020304" pitchFamily="18" charset="0"/>
                          <a:cs typeface="Times New Roman" panose="02020603050405020304" pitchFamily="18" charset="0"/>
                        </a:rPr>
                        <a:t>Developed preprocessing-based approach for accurate Cuscuta detection in black gram leaves.</a:t>
                      </a:r>
                    </a:p>
                  </a:txBody>
                  <a:tcPr marL="49736" marR="49736" marT="24868" marB="24868" anchor="ctr"/>
                </a:tc>
                <a:extLst>
                  <a:ext uri="{0D108BD9-81ED-4DB2-BD59-A6C34878D82A}">
                    <a16:rowId xmlns:a16="http://schemas.microsoft.com/office/drawing/2014/main" val="1668276394"/>
                  </a:ext>
                </a:extLst>
              </a:tr>
              <a:tr h="795774">
                <a:tc>
                  <a:txBody>
                    <a:bodyPr/>
                    <a:lstStyle/>
                    <a:p>
                      <a:pPr algn="just">
                        <a:buNone/>
                      </a:pPr>
                      <a:r>
                        <a:rPr lang="en-US" sz="1600" dirty="0">
                          <a:latin typeface="Times New Roman" panose="02020603050405020304" pitchFamily="18" charset="0"/>
                          <a:cs typeface="Times New Roman" panose="02020603050405020304" pitchFamily="18" charset="0"/>
                        </a:rPr>
                        <a:t>Talasila et al. (2025)</a:t>
                      </a:r>
                    </a:p>
                  </a:txBody>
                  <a:tcPr marL="49736" marR="49736" marT="24868" marB="24868" anchor="ctr"/>
                </a:tc>
                <a:tc>
                  <a:txBody>
                    <a:bodyPr/>
                    <a:lstStyle/>
                    <a:p>
                      <a:pPr algn="just">
                        <a:buNone/>
                      </a:pPr>
                      <a:r>
                        <a:rPr lang="en-US" sz="1600" dirty="0">
                          <a:latin typeface="Times New Roman" panose="02020603050405020304" pitchFamily="18" charset="0"/>
                          <a:cs typeface="Times New Roman" panose="02020603050405020304" pitchFamily="18" charset="0"/>
                        </a:rPr>
                        <a:t>DeepLabv3+ (ResNet-18) + EfficientNet-B0</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99.72%</a:t>
                      </a:r>
                    </a:p>
                  </a:txBody>
                  <a:tcPr marL="49736" marR="49736" marT="24868" marB="24868" anchor="ctr"/>
                </a:tc>
                <a:tc>
                  <a:txBody>
                    <a:bodyPr/>
                    <a:lstStyle/>
                    <a:p>
                      <a:pPr algn="just">
                        <a:buNone/>
                      </a:pPr>
                      <a:r>
                        <a:rPr lang="en-GB" sz="1600">
                          <a:latin typeface="Times New Roman" panose="02020603050405020304" pitchFamily="18" charset="0"/>
                          <a:cs typeface="Times New Roman" panose="02020603050405020304" pitchFamily="18" charset="0"/>
                        </a:rPr>
                        <a:t>Integrated segmentation and classification models for improved disease detection in field conditions.</a:t>
                      </a:r>
                    </a:p>
                  </a:txBody>
                  <a:tcPr marL="49736" marR="49736" marT="24868" marB="24868" anchor="ctr"/>
                </a:tc>
                <a:extLst>
                  <a:ext uri="{0D108BD9-81ED-4DB2-BD59-A6C34878D82A}">
                    <a16:rowId xmlns:a16="http://schemas.microsoft.com/office/drawing/2014/main" val="2830048874"/>
                  </a:ext>
                </a:extLst>
              </a:tr>
              <a:tr h="795774">
                <a:tc>
                  <a:txBody>
                    <a:bodyPr/>
                    <a:lstStyle/>
                    <a:p>
                      <a:pPr algn="just">
                        <a:buNone/>
                      </a:pPr>
                      <a:r>
                        <a:rPr lang="en-US" sz="1600">
                          <a:latin typeface="Times New Roman" panose="02020603050405020304" pitchFamily="18" charset="0"/>
                          <a:cs typeface="Times New Roman" panose="02020603050405020304" pitchFamily="18" charset="0"/>
                        </a:rPr>
                        <a:t>Sangar &amp; Rajasekar (2025)</a:t>
                      </a:r>
                    </a:p>
                  </a:txBody>
                  <a:tcPr marL="49736" marR="49736" marT="24868" marB="24868" anchor="ctr"/>
                </a:tc>
                <a:tc>
                  <a:txBody>
                    <a:bodyPr/>
                    <a:lstStyle/>
                    <a:p>
                      <a:pPr algn="just">
                        <a:buNone/>
                      </a:pPr>
                      <a:r>
                        <a:rPr lang="en-US" sz="1600" dirty="0">
                          <a:latin typeface="Times New Roman" panose="02020603050405020304" pitchFamily="18" charset="0"/>
                          <a:cs typeface="Times New Roman" panose="02020603050405020304" pitchFamily="18" charset="0"/>
                        </a:rPr>
                        <a:t>Wavelet-transformed </a:t>
                      </a:r>
                      <a:r>
                        <a:rPr lang="en-US" sz="1600" dirty="0" err="1">
                          <a:latin typeface="Times New Roman" panose="02020603050405020304" pitchFamily="18" charset="0"/>
                          <a:cs typeface="Times New Roman" panose="02020603050405020304" pitchFamily="18" charset="0"/>
                        </a:rPr>
                        <a:t>AttentionNet</a:t>
                      </a:r>
                      <a:r>
                        <a:rPr lang="en-US" sz="1600" dirty="0">
                          <a:latin typeface="Times New Roman" panose="02020603050405020304" pitchFamily="18" charset="0"/>
                          <a:cs typeface="Times New Roman" panose="02020603050405020304" pitchFamily="18" charset="0"/>
                        </a:rPr>
                        <a:t> + SVM</a:t>
                      </a:r>
                    </a:p>
                  </a:txBody>
                  <a:tcPr marL="49736" marR="49736" marT="24868" marB="24868" anchor="ctr"/>
                </a:tc>
                <a:tc>
                  <a:txBody>
                    <a:bodyPr/>
                    <a:lstStyle/>
                    <a:p>
                      <a:pPr algn="just">
                        <a:buNone/>
                      </a:pPr>
                      <a:r>
                        <a:rPr lang="en-US" sz="1600" dirty="0">
                          <a:latin typeface="Times New Roman" panose="02020603050405020304" pitchFamily="18" charset="0"/>
                          <a:cs typeface="Times New Roman" panose="02020603050405020304" pitchFamily="18" charset="0"/>
                        </a:rPr>
                        <a:t>99.50%</a:t>
                      </a:r>
                    </a:p>
                  </a:txBody>
                  <a:tcPr marL="49736" marR="49736" marT="24868" marB="24868" anchor="ctr"/>
                </a:tc>
                <a:tc>
                  <a:txBody>
                    <a:bodyPr/>
                    <a:lstStyle/>
                    <a:p>
                      <a:pPr algn="just">
                        <a:buNone/>
                      </a:pPr>
                      <a:r>
                        <a:rPr lang="en-GB" sz="1600" dirty="0">
                          <a:latin typeface="Times New Roman" panose="02020603050405020304" pitchFamily="18" charset="0"/>
                          <a:cs typeface="Times New Roman" panose="02020603050405020304" pitchFamily="18" charset="0"/>
                        </a:rPr>
                        <a:t>Used wavelet-based augmentation and attention mechanisms for enhanced feature extraction.</a:t>
                      </a:r>
                    </a:p>
                  </a:txBody>
                  <a:tcPr marL="49736" marR="49736" marT="24868" marB="24868" anchor="ctr"/>
                </a:tc>
                <a:extLst>
                  <a:ext uri="{0D108BD9-81ED-4DB2-BD59-A6C34878D82A}">
                    <a16:rowId xmlns:a16="http://schemas.microsoft.com/office/drawing/2014/main" val="509508775"/>
                  </a:ext>
                </a:extLst>
              </a:tr>
              <a:tr h="646566">
                <a:tc>
                  <a:txBody>
                    <a:bodyPr/>
                    <a:lstStyle/>
                    <a:p>
                      <a:pPr algn="just">
                        <a:buNone/>
                      </a:pPr>
                      <a:r>
                        <a:rPr lang="en-US" sz="1600">
                          <a:latin typeface="Times New Roman" panose="02020603050405020304" pitchFamily="18" charset="0"/>
                          <a:cs typeface="Times New Roman" panose="02020603050405020304" pitchFamily="18" charset="0"/>
                        </a:rPr>
                        <a:t>Sharma &amp; Kumar (2024)</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Hybrid CNN–Transformer</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99.56%</a:t>
                      </a:r>
                    </a:p>
                  </a:txBody>
                  <a:tcPr marL="49736" marR="49736" marT="24868" marB="24868" anchor="ctr"/>
                </a:tc>
                <a:tc>
                  <a:txBody>
                    <a:bodyPr/>
                    <a:lstStyle/>
                    <a:p>
                      <a:pPr algn="just">
                        <a:buNone/>
                      </a:pPr>
                      <a:r>
                        <a:rPr lang="en-GB" sz="1600" dirty="0">
                          <a:latin typeface="Times New Roman" panose="02020603050405020304" pitchFamily="18" charset="0"/>
                          <a:cs typeface="Times New Roman" panose="02020603050405020304" pitchFamily="18" charset="0"/>
                        </a:rPr>
                        <a:t>Combined CNN with Transformer architecture for robust multi-disease classification.</a:t>
                      </a:r>
                    </a:p>
                  </a:txBody>
                  <a:tcPr marL="49736" marR="49736" marT="24868" marB="24868" anchor="ctr"/>
                </a:tc>
                <a:extLst>
                  <a:ext uri="{0D108BD9-81ED-4DB2-BD59-A6C34878D82A}">
                    <a16:rowId xmlns:a16="http://schemas.microsoft.com/office/drawing/2014/main" val="2197620377"/>
                  </a:ext>
                </a:extLst>
              </a:tr>
              <a:tr h="564399">
                <a:tc>
                  <a:txBody>
                    <a:bodyPr/>
                    <a:lstStyle/>
                    <a:p>
                      <a:pPr algn="just">
                        <a:buNone/>
                      </a:pPr>
                      <a:r>
                        <a:rPr lang="en-US" sz="1600">
                          <a:latin typeface="Times New Roman" panose="02020603050405020304" pitchFamily="18" charset="0"/>
                          <a:cs typeface="Times New Roman" panose="02020603050405020304" pitchFamily="18" charset="0"/>
                        </a:rPr>
                        <a:t>Mallick et al. (2023)</a:t>
                      </a:r>
                    </a:p>
                  </a:txBody>
                  <a:tcPr marL="49736" marR="49736" marT="24868" marB="24868" anchor="ctr"/>
                </a:tc>
                <a:tc>
                  <a:txBody>
                    <a:bodyPr/>
                    <a:lstStyle/>
                    <a:p>
                      <a:pPr algn="just">
                        <a:buNone/>
                      </a:pPr>
                      <a:r>
                        <a:rPr lang="en-GB" sz="1600">
                          <a:latin typeface="Times New Roman" panose="02020603050405020304" pitchFamily="18" charset="0"/>
                          <a:cs typeface="Times New Roman" panose="02020603050405020304" pitchFamily="18" charset="0"/>
                        </a:rPr>
                        <a:t>Smartphone-based DL model (Mung Bean)</a:t>
                      </a:r>
                    </a:p>
                  </a:txBody>
                  <a:tcPr marL="49736" marR="49736" marT="24868" marB="24868" anchor="ctr"/>
                </a:tc>
                <a:tc>
                  <a:txBody>
                    <a:bodyPr/>
                    <a:lstStyle/>
                    <a:p>
                      <a:pPr algn="just">
                        <a:buNone/>
                      </a:pPr>
                      <a:r>
                        <a:rPr lang="en-US" sz="1600">
                          <a:latin typeface="Times New Roman" panose="02020603050405020304" pitchFamily="18" charset="0"/>
                          <a:cs typeface="Times New Roman" panose="02020603050405020304" pitchFamily="18" charset="0"/>
                        </a:rPr>
                        <a:t>93.65%</a:t>
                      </a:r>
                    </a:p>
                  </a:txBody>
                  <a:tcPr marL="49736" marR="49736" marT="24868" marB="24868" anchor="ctr"/>
                </a:tc>
                <a:tc>
                  <a:txBody>
                    <a:bodyPr/>
                    <a:lstStyle/>
                    <a:p>
                      <a:pPr algn="just">
                        <a:buNone/>
                      </a:pPr>
                      <a:r>
                        <a:rPr lang="en-GB" sz="1600" dirty="0">
                          <a:latin typeface="Times New Roman" panose="02020603050405020304" pitchFamily="18" charset="0"/>
                          <a:cs typeface="Times New Roman" panose="02020603050405020304" pitchFamily="18" charset="0"/>
                        </a:rPr>
                        <a:t>Demonstrated mobile-based deep learning application for disease and pest detection.</a:t>
                      </a:r>
                    </a:p>
                  </a:txBody>
                  <a:tcPr marL="49736" marR="49736" marT="24868" marB="24868" anchor="ctr"/>
                </a:tc>
                <a:extLst>
                  <a:ext uri="{0D108BD9-81ED-4DB2-BD59-A6C34878D82A}">
                    <a16:rowId xmlns:a16="http://schemas.microsoft.com/office/drawing/2014/main" val="864081795"/>
                  </a:ext>
                </a:extLst>
              </a:tr>
            </a:tbl>
          </a:graphicData>
        </a:graphic>
      </p:graphicFrame>
    </p:spTree>
    <p:extLst>
      <p:ext uri="{BB962C8B-B14F-4D97-AF65-F5344CB8AC3E}">
        <p14:creationId xmlns:p14="http://schemas.microsoft.com/office/powerpoint/2010/main" val="288445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A606-7A4D-49E8-FD3D-682102C96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A71064-DDC2-8140-E554-385A791B352E}"/>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Gap Analysis</a:t>
            </a:r>
          </a:p>
        </p:txBody>
      </p:sp>
      <p:sp>
        <p:nvSpPr>
          <p:cNvPr id="4" name="Slide Number Placeholder 3">
            <a:extLst>
              <a:ext uri="{FF2B5EF4-FFF2-40B4-BE49-F238E27FC236}">
                <a16:creationId xmlns:a16="http://schemas.microsoft.com/office/drawing/2014/main" id="{D7B6A18D-A965-E706-08E3-07D58DEAE30B}"/>
              </a:ext>
            </a:extLst>
          </p:cNvPr>
          <p:cNvSpPr>
            <a:spLocks noGrp="1"/>
          </p:cNvSpPr>
          <p:nvPr>
            <p:ph type="sldNum" sz="quarter" idx="16"/>
          </p:nvPr>
        </p:nvSpPr>
        <p:spPr/>
        <p:txBody>
          <a:bodyPr/>
          <a:lstStyle/>
          <a:p>
            <a:pPr>
              <a:defRPr/>
            </a:pPr>
            <a:fld id="{4CD333A3-7515-47B8-9EDC-EE0892D9C861}" type="slidenum">
              <a:rPr lang="en-US" smtClean="0"/>
              <a:pPr>
                <a:defRPr/>
              </a:pPr>
              <a:t>8</a:t>
            </a:fld>
            <a:endParaRPr lang="en-US" dirty="0"/>
          </a:p>
        </p:txBody>
      </p:sp>
      <p:sp>
        <p:nvSpPr>
          <p:cNvPr id="5" name="Rectangle 1">
            <a:extLst>
              <a:ext uri="{FF2B5EF4-FFF2-40B4-BE49-F238E27FC236}">
                <a16:creationId xmlns:a16="http://schemas.microsoft.com/office/drawing/2014/main" id="{8F116F1F-D89C-D997-18A0-F01B31E2E747}"/>
              </a:ext>
            </a:extLst>
          </p:cNvPr>
          <p:cNvSpPr>
            <a:spLocks noChangeArrowheads="1"/>
          </p:cNvSpPr>
          <p:nvPr/>
        </p:nvSpPr>
        <p:spPr bwMode="auto">
          <a:xfrm rot="10800000" flipV="1">
            <a:off x="1527048" y="1723123"/>
            <a:ext cx="8912352"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achieve high accuracy in lab datasets but fail in real-field conditions.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Small and unbalanced datasets limit generalization.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 hybrid models not suitable for mobile or low-resource devices.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early-stage disease and severity level detection.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Segmentation methods struggle with low contrast or overlapping leaves.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Augmentation cannot replicate true environmental diversity.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large-scale, multi-location field validation.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integration with real-time farmer feedback or IoT systems.</a:t>
            </a:r>
          </a:p>
        </p:txBody>
      </p:sp>
    </p:spTree>
    <p:extLst>
      <p:ext uri="{BB962C8B-B14F-4D97-AF65-F5344CB8AC3E}">
        <p14:creationId xmlns:p14="http://schemas.microsoft.com/office/powerpoint/2010/main" val="12182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C423E-7F8D-0DF0-FEA1-1B25B89AC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529A4-43BD-CC77-7F19-34228C3DF8D1}"/>
              </a:ext>
            </a:extLst>
          </p:cNvPr>
          <p:cNvSpPr>
            <a:spLocks noGrp="1"/>
          </p:cNvSpPr>
          <p:nvPr>
            <p:ph type="title"/>
          </p:nvPr>
        </p:nvSpPr>
        <p:spPr>
          <a:xfrm>
            <a:off x="1981200" y="274638"/>
            <a:ext cx="8229600" cy="868362"/>
          </a:xfrm>
        </p:spPr>
        <p:txBody>
          <a:bodyPr/>
          <a:lstStyle/>
          <a:p>
            <a:r>
              <a:rPr lang="en-US">
                <a:solidFill>
                  <a:srgbClr val="7030A0"/>
                </a:solidFill>
                <a:latin typeface="Times New Roman" pitchFamily="18" charset="0"/>
                <a:cs typeface="Times New Roman" pitchFamily="18" charset="0"/>
              </a:rPr>
              <a:t>Proposed Methodology</a:t>
            </a:r>
            <a:endParaRPr lang="en-US" dirty="0">
              <a:solidFill>
                <a:srgbClr val="7030A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AA53EBF-97A8-D64D-9C7B-B1394F03F209}"/>
              </a:ext>
            </a:extLst>
          </p:cNvPr>
          <p:cNvSpPr>
            <a:spLocks noGrp="1"/>
          </p:cNvSpPr>
          <p:nvPr>
            <p:ph type="sldNum" sz="quarter" idx="16"/>
          </p:nvPr>
        </p:nvSpPr>
        <p:spPr/>
        <p:txBody>
          <a:bodyPr/>
          <a:lstStyle/>
          <a:p>
            <a:pPr>
              <a:defRPr/>
            </a:pPr>
            <a:fld id="{4CD333A3-7515-47B8-9EDC-EE0892D9C861}" type="slidenum">
              <a:rPr lang="en-US" smtClean="0"/>
              <a:pPr>
                <a:defRPr/>
              </a:pPr>
              <a:t>9</a:t>
            </a:fld>
            <a:endParaRPr lang="en-US" dirty="0"/>
          </a:p>
        </p:txBody>
      </p:sp>
      <p:pic>
        <p:nvPicPr>
          <p:cNvPr id="6" name="Picture 5" descr="A diagram of a software process&#10;&#10;AI-generated content may be incorrect.">
            <a:extLst>
              <a:ext uri="{FF2B5EF4-FFF2-40B4-BE49-F238E27FC236}">
                <a16:creationId xmlns:a16="http://schemas.microsoft.com/office/drawing/2014/main" id="{43C4D96C-E86B-3D4E-3CDB-09A5DB596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213" y="1295400"/>
            <a:ext cx="8632667" cy="4781490"/>
          </a:xfrm>
          <a:prstGeom prst="rect">
            <a:avLst/>
          </a:prstGeom>
        </p:spPr>
      </p:pic>
    </p:spTree>
    <p:extLst>
      <p:ext uri="{BB962C8B-B14F-4D97-AF65-F5344CB8AC3E}">
        <p14:creationId xmlns:p14="http://schemas.microsoft.com/office/powerpoint/2010/main" val="1206655495"/>
      </p:ext>
    </p:extLst>
  </p:cSld>
  <p:clrMapOvr>
    <a:masterClrMapping/>
  </p:clrMapOvr>
</p:sld>
</file>

<file path=ppt/theme/theme1.xml><?xml version="1.0" encoding="utf-8"?>
<a:theme xmlns:a="http://schemas.openxmlformats.org/drawingml/2006/main" name="New Microsoft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Microsoft PowerPoint Presentation</Template>
  <TotalTime>950</TotalTime>
  <Words>1057</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New Microsoft PowerPoint Presentation</vt:lpstr>
      <vt:lpstr>Automated Detection and Classification of Leaf Diseases in Black Gram Using Deep Learning Techniques</vt:lpstr>
      <vt:lpstr>Outline</vt:lpstr>
      <vt:lpstr>Introduction</vt:lpstr>
      <vt:lpstr>Problem Statement</vt:lpstr>
      <vt:lpstr>Motivation and Objective</vt:lpstr>
      <vt:lpstr>Related Works</vt:lpstr>
      <vt:lpstr>Comparison Between Existing Works </vt:lpstr>
      <vt:lpstr>Gap Analysis</vt:lpstr>
      <vt:lpstr>Proposed Methodology</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Abu Zahed</cp:lastModifiedBy>
  <cp:revision>255</cp:revision>
  <dcterms:created xsi:type="dcterms:W3CDTF">2011-07-17T02:56:35Z</dcterms:created>
  <dcterms:modified xsi:type="dcterms:W3CDTF">2025-08-09T16:55:42Z</dcterms:modified>
</cp:coreProperties>
</file>