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12"/>
  </p:notesMasterIdLst>
  <p:sldIdLst>
    <p:sldId id="256" r:id="rId2"/>
    <p:sldId id="264" r:id="rId3"/>
    <p:sldId id="280" r:id="rId4"/>
    <p:sldId id="293" r:id="rId5"/>
    <p:sldId id="299" r:id="rId6"/>
    <p:sldId id="300" r:id="rId7"/>
    <p:sldId id="304" r:id="rId8"/>
    <p:sldId id="302" r:id="rId9"/>
    <p:sldId id="298" r:id="rId10"/>
    <p:sldId id="295"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105" d="100"/>
          <a:sy n="105" d="100"/>
        </p:scale>
        <p:origin x="780"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F2D6876-F133-46D3-95E2-A34AD9BDC8CB}" type="datetimeFigureOut">
              <a:rPr lang="en-US"/>
              <a:pPr>
                <a:defRPr/>
              </a:pPr>
              <a:t>8/9/2025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DA40400-4F5E-4E00-9BB5-F457594CE77A}" type="slidenum">
              <a:rPr lang="en-US"/>
              <a:pPr>
                <a:defRPr/>
              </a:pPr>
              <a:t>‹#›</a:t>
            </a:fld>
            <a:endParaRPr lang="en-US"/>
          </a:p>
        </p:txBody>
      </p:sp>
    </p:spTree>
    <p:extLst>
      <p:ext uri="{BB962C8B-B14F-4D97-AF65-F5344CB8AC3E}">
        <p14:creationId xmlns:p14="http://schemas.microsoft.com/office/powerpoint/2010/main" val="3133564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6" name="Rectangle 5"/>
          <p:cNvSpPr/>
          <p:nvPr/>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smtClean="0"/>
              <a:pPr>
                <a:defRPr/>
              </a:pPr>
              <a:t>8/9/2025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smtClean="0"/>
              <a:pPr>
                <a:defRPr/>
              </a:pPr>
              <a:t>‹#›</a:t>
            </a:fld>
            <a:endParaRPr lang="en-US"/>
          </a:p>
        </p:txBody>
      </p:sp>
      <p:pic>
        <p:nvPicPr>
          <p:cNvPr id="11" name="Picture 1"/>
          <p:cNvPicPr>
            <a:picLocks noChangeAspect="1" noChangeArrowheads="1"/>
          </p:cNvPicPr>
          <p:nvPr userDrawn="1"/>
        </p:nvPicPr>
        <p:blipFill>
          <a:blip r:embed="rId2"/>
          <a:srcRect/>
          <a:stretch>
            <a:fillRect/>
          </a:stretch>
        </p:blipFill>
        <p:spPr bwMode="auto">
          <a:xfrm>
            <a:off x="609600" y="6356351"/>
            <a:ext cx="1538817" cy="471487"/>
          </a:xfrm>
          <a:prstGeom prst="rect">
            <a:avLst/>
          </a:prstGeom>
          <a:noFill/>
          <a:ln w="9525">
            <a:noFill/>
            <a:miter lim="800000"/>
            <a:headEnd/>
            <a:tailEnd/>
          </a:ln>
        </p:spPr>
      </p:pic>
      <p:sp>
        <p:nvSpPr>
          <p:cNvPr id="12" name="Rectangle 11"/>
          <p:cNvSpPr/>
          <p:nvPr userDrawn="1"/>
        </p:nvSpPr>
        <p:spPr>
          <a:xfrm>
            <a:off x="2336801" y="6356351"/>
            <a:ext cx="9842500" cy="46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Phase-I Evaluation</a:t>
            </a:r>
            <a:endParaRPr lang="en-US" b="1" dirty="0"/>
          </a:p>
        </p:txBody>
      </p:sp>
      <p:sp>
        <p:nvSpPr>
          <p:cNvPr id="13" name="Rectangle 12"/>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32026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3759200" y="0"/>
            <a:ext cx="8432800" cy="6858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Phase-I Evaluation</a:t>
            </a:r>
            <a:endParaRPr lang="en-US" b="1" dirty="0"/>
          </a:p>
        </p:txBody>
      </p:sp>
      <p:pic>
        <p:nvPicPr>
          <p:cNvPr id="6" name="Picture 1"/>
          <p:cNvPicPr>
            <a:picLocks noChangeAspect="1" noChangeArrowheads="1"/>
          </p:cNvPicPr>
          <p:nvPr userDrawn="1"/>
        </p:nvPicPr>
        <p:blipFill>
          <a:blip r:embed="rId2"/>
          <a:srcRect/>
          <a:stretch>
            <a:fillRect/>
          </a:stretch>
        </p:blipFill>
        <p:spPr bwMode="auto">
          <a:xfrm>
            <a:off x="146051" y="76200"/>
            <a:ext cx="2444749" cy="685800"/>
          </a:xfrm>
          <a:prstGeom prst="rect">
            <a:avLst/>
          </a:prstGeom>
          <a:noFill/>
          <a:ln w="9525">
            <a:noFill/>
            <a:miter lim="800000"/>
            <a:headEnd/>
            <a:tailEnd/>
          </a:ln>
        </p:spPr>
      </p:pic>
      <p:sp>
        <p:nvSpPr>
          <p:cNvPr id="7" name="Rectangle 6"/>
          <p:cNvSpPr/>
          <p:nvPr userDrawn="1"/>
        </p:nvSpPr>
        <p:spPr>
          <a:xfrm>
            <a:off x="914400" y="3200400"/>
            <a:ext cx="50800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Presented by</a:t>
            </a:r>
          </a:p>
        </p:txBody>
      </p:sp>
      <p:sp>
        <p:nvSpPr>
          <p:cNvPr id="8" name="Rectangle 7"/>
          <p:cNvSpPr/>
          <p:nvPr userDrawn="1"/>
        </p:nvSpPr>
        <p:spPr>
          <a:xfrm>
            <a:off x="6400800" y="3200400"/>
            <a:ext cx="52832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Supervised by</a:t>
            </a:r>
          </a:p>
        </p:txBody>
      </p:sp>
      <p:sp>
        <p:nvSpPr>
          <p:cNvPr id="2" name="Title 1"/>
          <p:cNvSpPr>
            <a:spLocks noGrp="1"/>
          </p:cNvSpPr>
          <p:nvPr>
            <p:ph type="ctrTitle"/>
          </p:nvPr>
        </p:nvSpPr>
        <p:spPr>
          <a:xfrm>
            <a:off x="914400" y="1143000"/>
            <a:ext cx="10363200" cy="1752600"/>
          </a:xfrm>
        </p:spPr>
        <p:txBody>
          <a:bodyPr/>
          <a:lstStyle>
            <a:lvl1pPr>
              <a:defRPr b="1">
                <a:solidFill>
                  <a:schemeClr val="tx2">
                    <a:lumMod val="75000"/>
                  </a:schemeClr>
                </a:solidFill>
                <a:effectLst>
                  <a:outerShdw blurRad="38100" dist="38100" dir="2700000" algn="tl">
                    <a:srgbClr val="000000">
                      <a:alpha val="43137"/>
                    </a:srgbClr>
                  </a:outerShdw>
                </a:effectLst>
                <a:latin typeface="+mj-lt"/>
                <a:cs typeface="Times New Roman"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914400" y="3886200"/>
            <a:ext cx="5181600" cy="2209800"/>
          </a:xfrm>
        </p:spPr>
        <p:txBody>
          <a:bodyPr>
            <a:normAutofit/>
          </a:bodyPr>
          <a:lstStyle>
            <a:lvl1pPr marL="0" indent="0" algn="ctr">
              <a:buNone/>
              <a:defRPr sz="27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8" name="Text Placeholder 27"/>
          <p:cNvSpPr>
            <a:spLocks noGrp="1"/>
          </p:cNvSpPr>
          <p:nvPr>
            <p:ph type="body" sz="quarter" idx="13"/>
          </p:nvPr>
        </p:nvSpPr>
        <p:spPr>
          <a:xfrm>
            <a:off x="6400800" y="3886200"/>
            <a:ext cx="5283200" cy="2209800"/>
          </a:xfrm>
        </p:spPr>
        <p:txBody>
          <a:bodyPr>
            <a:normAutofit/>
          </a:bodyPr>
          <a:lstStyle>
            <a:lvl1pPr algn="ctr">
              <a:buNone/>
              <a:defRPr sz="2700">
                <a:solidFill>
                  <a:srgbClr val="0070C0"/>
                </a:solidFill>
              </a:defRPr>
            </a:lvl1pPr>
          </a:lstStyle>
          <a:p>
            <a:pPr lvl="0"/>
            <a:r>
              <a:rPr lang="en-US"/>
              <a:t>Click to edit Master text styles</a:t>
            </a:r>
          </a:p>
        </p:txBody>
      </p:sp>
      <p:sp>
        <p:nvSpPr>
          <p:cNvPr id="9" name="Date Placeholder 3"/>
          <p:cNvSpPr>
            <a:spLocks noGrp="1"/>
          </p:cNvSpPr>
          <p:nvPr>
            <p:ph type="dt" sz="half" idx="14"/>
          </p:nvPr>
        </p:nvSpPr>
        <p:spPr/>
        <p:txBody>
          <a:bodyPr/>
          <a:lstStyle>
            <a:lvl1pPr>
              <a:defRPr/>
            </a:lvl1pPr>
          </a:lstStyle>
          <a:p>
            <a:pPr>
              <a:defRPr/>
            </a:pPr>
            <a:fld id="{BCC254C3-6D07-4044-A98A-C7B9FCC216AA}" type="datetime1">
              <a:rPr lang="en-US"/>
              <a:pPr>
                <a:defRPr/>
              </a:pPr>
              <a:t>8/9/2025</a:t>
            </a:fld>
            <a:endParaRPr lang="en-US"/>
          </a:p>
        </p:txBody>
      </p:sp>
      <p:sp>
        <p:nvSpPr>
          <p:cNvPr id="10"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E62AF6E4-9F0F-4D32-8D8E-755B2E69BAD2}"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srcRect/>
          <a:stretch>
            <a:fillRect/>
          </a:stretch>
        </p:blipFill>
        <p:spPr bwMode="auto">
          <a:xfrm>
            <a:off x="304801" y="5943600"/>
            <a:ext cx="1538817" cy="304800"/>
          </a:xfrm>
          <a:prstGeom prst="rect">
            <a:avLst/>
          </a:prstGeom>
          <a:noFill/>
          <a:ln w="9525">
            <a:noFill/>
            <a:miter lim="800000"/>
            <a:headEnd/>
            <a:tailEnd/>
          </a:ln>
        </p:spPr>
      </p:pic>
      <p:sp>
        <p:nvSpPr>
          <p:cNvPr id="5" name="Rectangle 4"/>
          <p:cNvSpPr/>
          <p:nvPr userDrawn="1"/>
        </p:nvSpPr>
        <p:spPr>
          <a:xfrm>
            <a:off x="2336801" y="5943600"/>
            <a:ext cx="9842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Final Year Defense</a:t>
            </a:r>
            <a:endParaRPr lang="en-US" b="1" dirty="0"/>
          </a:p>
        </p:txBody>
      </p:sp>
      <p:sp>
        <p:nvSpPr>
          <p:cNvPr id="6" name="Rectangle 5"/>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dirty="0"/>
              <a:t>Click to edit Master title style</a:t>
            </a:r>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a:pPr>
                <a:defRPr/>
              </a:pPr>
              <a:t>8/9/2025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201EAB7-4B8F-4B70-B0ED-2782ACD77B0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58"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rtlCol="0">
            <a:normAutofit/>
          </a:bodyPr>
          <a:lstStyle/>
          <a:p>
            <a:pPr>
              <a:defRPr/>
            </a:pPr>
            <a:r>
              <a:rPr lang="en-US" sz="3600" dirty="0">
                <a:solidFill>
                  <a:srgbClr val="7030A0"/>
                </a:solidFill>
                <a:effectLst/>
                <a:latin typeface="Times New Roman" panose="02020603050405020304" pitchFamily="18" charset="0"/>
              </a:rPr>
              <a:t>Improved Methods for Automated Corn Leaf Disease Recognition</a:t>
            </a:r>
          </a:p>
        </p:txBody>
      </p:sp>
      <p:sp>
        <p:nvSpPr>
          <p:cNvPr id="5" name="Subtitle 4"/>
          <p:cNvSpPr>
            <a:spLocks noGrp="1"/>
          </p:cNvSpPr>
          <p:nvPr>
            <p:ph type="subTitle" idx="1"/>
          </p:nvPr>
        </p:nvSpPr>
        <p:spPr>
          <a:xfrm>
            <a:off x="1066800" y="3810000"/>
            <a:ext cx="4800600" cy="2057400"/>
          </a:xfrm>
        </p:spPr>
        <p:txBody>
          <a:bodyPr rtlCol="0">
            <a:normAutofit/>
          </a:bodyPr>
          <a:lstStyle/>
          <a:p>
            <a:r>
              <a:rPr lang="en-GB" sz="2200" b="1" dirty="0">
                <a:solidFill>
                  <a:schemeClr val="tx1"/>
                </a:solidFill>
                <a:latin typeface="Times New Roman" panose="02020603050405020304" pitchFamily="18" charset="0"/>
                <a:cs typeface="Times New Roman" panose="02020603050405020304" pitchFamily="18" charset="0"/>
              </a:rPr>
              <a:t>Abu Zahed</a:t>
            </a:r>
            <a:endParaRPr lang="en-GB" sz="2200" dirty="0">
              <a:solidFill>
                <a:schemeClr val="tx1"/>
              </a:solidFill>
              <a:latin typeface="Times New Roman" panose="02020603050405020304" pitchFamily="18" charset="0"/>
              <a:cs typeface="Times New Roman" panose="02020603050405020304" pitchFamily="18" charset="0"/>
            </a:endParaRPr>
          </a:p>
          <a:p>
            <a:r>
              <a:rPr lang="en-GB" sz="2200" b="1" dirty="0">
                <a:solidFill>
                  <a:schemeClr val="tx1"/>
                </a:solidFill>
                <a:latin typeface="Times New Roman" panose="02020603050405020304" pitchFamily="18" charset="0"/>
                <a:cs typeface="Times New Roman" panose="02020603050405020304" pitchFamily="18" charset="0"/>
              </a:rPr>
              <a:t>221-15-4716</a:t>
            </a:r>
            <a:endParaRPr lang="en-GB" sz="2200" dirty="0">
              <a:solidFill>
                <a:schemeClr val="tx1"/>
              </a:solidFill>
              <a:latin typeface="Times New Roman" panose="02020603050405020304" pitchFamily="18" charset="0"/>
              <a:cs typeface="Times New Roman" panose="02020603050405020304" pitchFamily="18" charset="0"/>
            </a:endParaRPr>
          </a:p>
          <a:p>
            <a:r>
              <a:rPr lang="en-GB" sz="2200" dirty="0">
                <a:solidFill>
                  <a:schemeClr val="tx1"/>
                </a:solidFill>
                <a:latin typeface="Times New Roman" panose="02020603050405020304" pitchFamily="18" charset="0"/>
                <a:cs typeface="Times New Roman" panose="02020603050405020304" pitchFamily="18" charset="0"/>
              </a:rPr>
              <a:t>Department of CSE </a:t>
            </a:r>
          </a:p>
          <a:p>
            <a:r>
              <a:rPr lang="en-GB" sz="2200" dirty="0">
                <a:solidFill>
                  <a:schemeClr val="tx1"/>
                </a:solidFill>
                <a:latin typeface="Times New Roman" panose="02020603050405020304" pitchFamily="18" charset="0"/>
                <a:cs typeface="Times New Roman" panose="02020603050405020304" pitchFamily="18" charset="0"/>
              </a:rPr>
              <a:t>Daffodil International University</a:t>
            </a:r>
          </a:p>
        </p:txBody>
      </p:sp>
      <p:sp>
        <p:nvSpPr>
          <p:cNvPr id="4100" name="Text Placeholder 5"/>
          <p:cNvSpPr>
            <a:spLocks noGrp="1"/>
          </p:cNvSpPr>
          <p:nvPr>
            <p:ph type="body" sz="quarter" idx="13"/>
          </p:nvPr>
        </p:nvSpPr>
        <p:spPr>
          <a:xfrm>
            <a:off x="6858000" y="3810000"/>
            <a:ext cx="4495800" cy="2590800"/>
          </a:xfrm>
        </p:spPr>
        <p:txBody>
          <a:bodyPr>
            <a:normAutofit/>
          </a:bodyPr>
          <a:lstStyle/>
          <a:p>
            <a:r>
              <a:rPr lang="en-US" sz="2200" b="1" dirty="0">
                <a:solidFill>
                  <a:schemeClr val="tx1"/>
                </a:solidFill>
                <a:latin typeface="Times New Roman" pitchFamily="18" charset="0"/>
                <a:cs typeface="Times New Roman" pitchFamily="18" charset="0"/>
              </a:rPr>
              <a:t>Mr. Mayen Uddin </a:t>
            </a:r>
            <a:r>
              <a:rPr lang="en-US" sz="2200" b="1" dirty="0" err="1">
                <a:solidFill>
                  <a:schemeClr val="tx1"/>
                </a:solidFill>
                <a:latin typeface="Times New Roman" pitchFamily="18" charset="0"/>
                <a:cs typeface="Times New Roman" pitchFamily="18" charset="0"/>
              </a:rPr>
              <a:t>Mojumdar</a:t>
            </a:r>
            <a:endParaRPr lang="en-US" sz="2200" b="1" dirty="0">
              <a:solidFill>
                <a:schemeClr val="tx1"/>
              </a:solidFill>
              <a:latin typeface="Times New Roman" pitchFamily="18" charset="0"/>
              <a:cs typeface="Times New Roman" pitchFamily="18" charset="0"/>
            </a:endParaRPr>
          </a:p>
          <a:p>
            <a:r>
              <a:rPr lang="en-US" sz="2200" b="1" dirty="0">
                <a:solidFill>
                  <a:schemeClr val="tx1"/>
                </a:solidFill>
                <a:latin typeface="Times New Roman" pitchFamily="18" charset="0"/>
                <a:cs typeface="Times New Roman" pitchFamily="18" charset="0"/>
              </a:rPr>
              <a:t>Sr. Lecturer </a:t>
            </a:r>
          </a:p>
          <a:p>
            <a:r>
              <a:rPr lang="en-US" sz="2200" dirty="0">
                <a:solidFill>
                  <a:schemeClr val="tx1"/>
                </a:solidFill>
                <a:latin typeface="Times New Roman" pitchFamily="18" charset="0"/>
                <a:cs typeface="Times New Roman" pitchFamily="18" charset="0"/>
              </a:rPr>
              <a:t>Department Of  </a:t>
            </a:r>
            <a:r>
              <a:rPr lang="en-US" sz="2200" b="1" dirty="0">
                <a:solidFill>
                  <a:schemeClr val="tx1"/>
                </a:solidFill>
                <a:latin typeface="Times New Roman" pitchFamily="18" charset="0"/>
                <a:cs typeface="Times New Roman" pitchFamily="18" charset="0"/>
              </a:rPr>
              <a:t>CSE</a:t>
            </a:r>
          </a:p>
          <a:p>
            <a:r>
              <a:rPr lang="en-US" sz="2200" dirty="0">
                <a:solidFill>
                  <a:schemeClr val="tx1"/>
                </a:solidFill>
                <a:latin typeface="Times New Roman" pitchFamily="18" charset="0"/>
                <a:cs typeface="Times New Roman" pitchFamily="18" charset="0"/>
              </a:rPr>
              <a:t>Daffodil International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lgn="ctr">
              <a:buNone/>
            </a:pPr>
            <a:endParaRPr lang="en-US" sz="6000" b="1" dirty="0">
              <a:solidFill>
                <a:srgbClr val="7030A0"/>
              </a:solidFill>
              <a:latin typeface="Times New Roman" pitchFamily="18" charset="0"/>
              <a:cs typeface="Times New Roman" pitchFamily="18" charset="0"/>
            </a:endParaRPr>
          </a:p>
          <a:p>
            <a:pPr marL="0" indent="0" algn="ctr">
              <a:buNone/>
            </a:pPr>
            <a:r>
              <a:rPr lang="en-US" sz="6000" b="1" dirty="0">
                <a:solidFill>
                  <a:srgbClr val="7030A0"/>
                </a:solidFill>
                <a:latin typeface="Times New Roman" pitchFamily="18" charset="0"/>
                <a:cs typeface="Times New Roman" pitchFamily="18" charset="0"/>
              </a:rPr>
              <a:t>THANK YOU</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10</a:t>
            </a:fld>
            <a:endParaRPr lang="en-US" dirty="0"/>
          </a:p>
        </p:txBody>
      </p:sp>
    </p:spTree>
    <p:extLst>
      <p:ext uri="{BB962C8B-B14F-4D97-AF65-F5344CB8AC3E}">
        <p14:creationId xmlns:p14="http://schemas.microsoft.com/office/powerpoint/2010/main" val="245951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Outline</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Problem Statement</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Motivation and Objective</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Related Works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Comparison Between Existing Works </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Gap Analysis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Proposed Methodology</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Q &amp; A</a:t>
            </a:r>
          </a:p>
          <a:p>
            <a:pPr>
              <a:buNone/>
            </a:pPr>
            <a:endParaRPr lang="en-US" dirty="0"/>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Introduction</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3</a:t>
            </a:fld>
            <a:endParaRPr lang="en-US" dirty="0"/>
          </a:p>
        </p:txBody>
      </p:sp>
      <p:sp>
        <p:nvSpPr>
          <p:cNvPr id="6" name="TextBox 5">
            <a:extLst>
              <a:ext uri="{FF2B5EF4-FFF2-40B4-BE49-F238E27FC236}">
                <a16:creationId xmlns:a16="http://schemas.microsoft.com/office/drawing/2014/main" id="{93517646-C9B2-187A-0FC7-D0C34061E4EB}"/>
              </a:ext>
            </a:extLst>
          </p:cNvPr>
          <p:cNvSpPr txBox="1"/>
          <p:nvPr/>
        </p:nvSpPr>
        <p:spPr>
          <a:xfrm>
            <a:off x="571500" y="1219200"/>
            <a:ext cx="11049000" cy="4849404"/>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GB" sz="1600" dirty="0">
                <a:latin typeface="Times New Roman" panose="02020603050405020304" pitchFamily="18" charset="0"/>
                <a:cs typeface="Times New Roman" panose="02020603050405020304" pitchFamily="18" charset="0"/>
              </a:rPr>
              <a:t>Corn is an important crop worldwide and in Bangladesh, providing food, animal feed, and biofuel. However, diseases like Corn Leaf Blight, Common Rust, and Gray Leaf Spot often damage leaves, lowering crop yield and quality.</a:t>
            </a:r>
          </a:p>
          <a:p>
            <a:pPr marL="285750" indent="-285750" algn="just">
              <a:lnSpc>
                <a:spcPct val="150000"/>
              </a:lnSpc>
              <a:buFont typeface="Wingdings" panose="05000000000000000000" pitchFamily="2" charset="2"/>
              <a:buChar char="q"/>
            </a:pPr>
            <a:r>
              <a:rPr lang="en-GB" sz="1600" dirty="0">
                <a:latin typeface="Times New Roman" panose="02020603050405020304" pitchFamily="18" charset="0"/>
                <a:cs typeface="Times New Roman" panose="02020603050405020304" pitchFamily="18" charset="0"/>
              </a:rPr>
              <a:t>Traditional disease detection relies on farmers or experts visually checking the leaves, which is slow, subjective, and often inaccurate, especially in real field conditions.</a:t>
            </a:r>
          </a:p>
          <a:p>
            <a:pPr marL="285750" indent="-285750" algn="just">
              <a:lnSpc>
                <a:spcPct val="150000"/>
              </a:lnSpc>
              <a:buFont typeface="Wingdings" panose="05000000000000000000" pitchFamily="2" charset="2"/>
              <a:buChar char="q"/>
            </a:pPr>
            <a:r>
              <a:rPr lang="en-GB" sz="1600" dirty="0">
                <a:latin typeface="Times New Roman" panose="02020603050405020304" pitchFamily="18" charset="0"/>
                <a:cs typeface="Times New Roman" panose="02020603050405020304" pitchFamily="18" charset="0"/>
              </a:rPr>
              <a:t>Recent research shows that Deep Learning, especially Convolutional Neural Networks (CNNs), can detect plant diseases from images with high accuracy. But many existing models are large, need powerful computers, and are not practical for use in rural farming areas without stable internet.</a:t>
            </a:r>
          </a:p>
          <a:p>
            <a:pPr marL="285750" indent="-285750" algn="just">
              <a:lnSpc>
                <a:spcPct val="150000"/>
              </a:lnSpc>
              <a:buFont typeface="Wingdings" panose="05000000000000000000" pitchFamily="2" charset="2"/>
              <a:buChar char="q"/>
            </a:pPr>
            <a:r>
              <a:rPr lang="en-GB" sz="1600" dirty="0">
                <a:latin typeface="Times New Roman" panose="02020603050405020304" pitchFamily="18" charset="0"/>
                <a:cs typeface="Times New Roman" panose="02020603050405020304" pitchFamily="18" charset="0"/>
              </a:rPr>
              <a:t>This research develops a lightweight CNN model for detecting six types of corn leaf diseases from a custom, field-collected dataset in Bangladesh. The dataset was </a:t>
            </a:r>
            <a:r>
              <a:rPr lang="en-GB" sz="1600" dirty="0" err="1">
                <a:latin typeface="Times New Roman" panose="02020603050405020304" pitchFamily="18" charset="0"/>
                <a:cs typeface="Times New Roman" panose="02020603050405020304" pitchFamily="18" charset="0"/>
              </a:rPr>
              <a:t>preprocessed</a:t>
            </a:r>
            <a:r>
              <a:rPr lang="en-GB" sz="1600" dirty="0">
                <a:latin typeface="Times New Roman" panose="02020603050405020304" pitchFamily="18" charset="0"/>
                <a:cs typeface="Times New Roman" panose="02020603050405020304" pitchFamily="18" charset="0"/>
              </a:rPr>
              <a:t> using resizing, denoising, and normalization, and balanced using data augmentation.</a:t>
            </a:r>
          </a:p>
          <a:p>
            <a:pPr marL="285750" indent="-285750" algn="just">
              <a:lnSpc>
                <a:spcPct val="150000"/>
              </a:lnSpc>
              <a:buFont typeface="Wingdings" panose="05000000000000000000" pitchFamily="2" charset="2"/>
              <a:buChar char="q"/>
            </a:pPr>
            <a:r>
              <a:rPr lang="en-GB" sz="1600" dirty="0">
                <a:latin typeface="Times New Roman" panose="02020603050405020304" pitchFamily="18" charset="0"/>
                <a:cs typeface="Times New Roman" panose="02020603050405020304" pitchFamily="18" charset="0"/>
              </a:rPr>
              <a:t>The final model is deployed in a TensorFlow Lite + Flutter mobile application, enabling offline, real-time diagnosis directly in the field. This work improves disease detection accessibility, model efficiency, and supports sustainable agriculture through early diagnosis and better crop management.</a:t>
            </a:r>
          </a:p>
        </p:txBody>
      </p:sp>
    </p:spTree>
    <p:extLst>
      <p:ext uri="{BB962C8B-B14F-4D97-AF65-F5344CB8AC3E}">
        <p14:creationId xmlns:p14="http://schemas.microsoft.com/office/powerpoint/2010/main" val="129560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Problem Statement</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4</a:t>
            </a:fld>
            <a:endParaRPr lang="en-US" dirty="0"/>
          </a:p>
        </p:txBody>
      </p:sp>
      <p:sp>
        <p:nvSpPr>
          <p:cNvPr id="3" name="Rectangle 1">
            <a:extLst>
              <a:ext uri="{FF2B5EF4-FFF2-40B4-BE49-F238E27FC236}">
                <a16:creationId xmlns:a16="http://schemas.microsoft.com/office/drawing/2014/main" id="{6C4687C8-F98B-5470-2C1A-3974EA5944CC}"/>
              </a:ext>
            </a:extLst>
          </p:cNvPr>
          <p:cNvSpPr>
            <a:spLocks noChangeArrowheads="1"/>
          </p:cNvSpPr>
          <p:nvPr/>
        </p:nvSpPr>
        <p:spPr bwMode="auto">
          <a:xfrm rot="10800000" flipV="1">
            <a:off x="838200" y="1143000"/>
            <a:ext cx="10439400"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Crop Losses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Corn leaf diseases like Northern Corn Leaf Blight, Common Rust, and Gray Leaf Spot cause severe yield and quality reduction.</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Limitations of Manual Inspection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Visual diagnosis by farmers is slow, subjective, and error-prone, especially under varying field conditions.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Accessible AI Solutions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Many deep learning models are too large and require high-end hardware, making them unsuitable for rural and real-time use.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Multi-Disease Capability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Few lightweight systems can accurately detect and classify multiple corn leaf diseases from field images.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Imbalance Issues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Real-world datasets often have unequal class distributions, reducing accuracy and generalization.</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Challenges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Existing solutions are rarely optimized for offline, low-resource environments like rural farms.</a:t>
            </a:r>
          </a:p>
        </p:txBody>
      </p:sp>
    </p:spTree>
    <p:extLst>
      <p:ext uri="{BB962C8B-B14F-4D97-AF65-F5344CB8AC3E}">
        <p14:creationId xmlns:p14="http://schemas.microsoft.com/office/powerpoint/2010/main" val="82566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D7E1D-7696-3342-8575-E29B24C51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06ACC6-4944-BAC2-F177-2B401DFE20DA}"/>
              </a:ext>
            </a:extLst>
          </p:cNvPr>
          <p:cNvSpPr>
            <a:spLocks noGrp="1"/>
          </p:cNvSpPr>
          <p:nvPr>
            <p:ph type="title"/>
          </p:nvPr>
        </p:nvSpPr>
        <p:spPr>
          <a:xfrm>
            <a:off x="1981200" y="274638"/>
            <a:ext cx="8229600" cy="868362"/>
          </a:xfrm>
        </p:spPr>
        <p:txBody>
          <a:bodyPr/>
          <a:lstStyle/>
          <a:p>
            <a:r>
              <a:rPr lang="en-US">
                <a:solidFill>
                  <a:srgbClr val="7030A0"/>
                </a:solidFill>
                <a:latin typeface="Times New Roman" pitchFamily="18" charset="0"/>
                <a:cs typeface="Times New Roman" pitchFamily="18" charset="0"/>
              </a:rPr>
              <a:t>Motivation and Objective</a:t>
            </a:r>
            <a:endParaRPr lang="en-US" dirty="0">
              <a:solidFill>
                <a:srgbClr val="7030A0"/>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E60CEF74-9626-B0FA-E21C-74A5BD2BB177}"/>
              </a:ext>
            </a:extLst>
          </p:cNvPr>
          <p:cNvSpPr>
            <a:spLocks noGrp="1"/>
          </p:cNvSpPr>
          <p:nvPr>
            <p:ph type="sldNum" sz="quarter" idx="16"/>
          </p:nvPr>
        </p:nvSpPr>
        <p:spPr/>
        <p:txBody>
          <a:bodyPr/>
          <a:lstStyle/>
          <a:p>
            <a:pPr>
              <a:defRPr/>
            </a:pPr>
            <a:fld id="{4CD333A3-7515-47B8-9EDC-EE0892D9C861}" type="slidenum">
              <a:rPr lang="en-US" smtClean="0"/>
              <a:pPr>
                <a:defRPr/>
              </a:pPr>
              <a:t>5</a:t>
            </a:fld>
            <a:endParaRPr lang="en-US" dirty="0"/>
          </a:p>
        </p:txBody>
      </p:sp>
      <p:graphicFrame>
        <p:nvGraphicFramePr>
          <p:cNvPr id="5" name="Table 4">
            <a:extLst>
              <a:ext uri="{FF2B5EF4-FFF2-40B4-BE49-F238E27FC236}">
                <a16:creationId xmlns:a16="http://schemas.microsoft.com/office/drawing/2014/main" id="{5B8043A9-DCDA-FC1B-E975-470BF43431CA}"/>
              </a:ext>
            </a:extLst>
          </p:cNvPr>
          <p:cNvGraphicFramePr>
            <a:graphicFrameLocks noGrp="1"/>
          </p:cNvGraphicFramePr>
          <p:nvPr>
            <p:extLst>
              <p:ext uri="{D42A27DB-BD31-4B8C-83A1-F6EECF244321}">
                <p14:modId xmlns:p14="http://schemas.microsoft.com/office/powerpoint/2010/main" val="3249789738"/>
              </p:ext>
            </p:extLst>
          </p:nvPr>
        </p:nvGraphicFramePr>
        <p:xfrm>
          <a:off x="609600" y="1332611"/>
          <a:ext cx="10972800" cy="4779264"/>
        </p:xfrm>
        <a:graphic>
          <a:graphicData uri="http://schemas.openxmlformats.org/drawingml/2006/table">
            <a:tbl>
              <a:tblPr>
                <a:tableStyleId>{2D5ABB26-0587-4C30-8999-92F81FD0307C}</a:tableStyleId>
              </a:tblPr>
              <a:tblGrid>
                <a:gridCol w="5486400">
                  <a:extLst>
                    <a:ext uri="{9D8B030D-6E8A-4147-A177-3AD203B41FA5}">
                      <a16:colId xmlns:a16="http://schemas.microsoft.com/office/drawing/2014/main" val="3061323663"/>
                    </a:ext>
                  </a:extLst>
                </a:gridCol>
                <a:gridCol w="5486400">
                  <a:extLst>
                    <a:ext uri="{9D8B030D-6E8A-4147-A177-3AD203B41FA5}">
                      <a16:colId xmlns:a16="http://schemas.microsoft.com/office/drawing/2014/main" val="2063928842"/>
                    </a:ext>
                  </a:extLst>
                </a:gridCol>
              </a:tblGrid>
              <a:tr h="0">
                <a:tc>
                  <a:txBody>
                    <a:bodyPr/>
                    <a:lstStyle/>
                    <a:p>
                      <a:pPr marL="0" indent="0" algn="ctr">
                        <a:lnSpc>
                          <a:spcPct val="150000"/>
                        </a:lnSpc>
                        <a:buFont typeface="Wingdings" panose="05000000000000000000" pitchFamily="2" charset="2"/>
                        <a:buNone/>
                      </a:pPr>
                      <a:r>
                        <a:rPr lang="en-US" b="1" dirty="0">
                          <a:solidFill>
                            <a:schemeClr val="bg1"/>
                          </a:solidFill>
                          <a:latin typeface="Times New Roman" panose="02020603050405020304" pitchFamily="18" charset="0"/>
                          <a:cs typeface="Times New Roman" panose="02020603050405020304" pitchFamily="18" charset="0"/>
                        </a:rPr>
                        <a:t>Motivation</a:t>
                      </a:r>
                      <a:endParaRPr lang="en-US" dirty="0">
                        <a:solidFill>
                          <a:schemeClr val="bg1"/>
                        </a:solidFill>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solidFill>
                      <a:schemeClr val="tx2">
                        <a:lumMod val="60000"/>
                        <a:lumOff val="40000"/>
                      </a:schemeClr>
                    </a:solidFill>
                  </a:tcPr>
                </a:tc>
                <a:tc>
                  <a:txBody>
                    <a:bodyPr/>
                    <a:lstStyle/>
                    <a:p>
                      <a:pPr marL="0" indent="0" algn="ctr">
                        <a:lnSpc>
                          <a:spcPct val="150000"/>
                        </a:lnSpc>
                        <a:buFont typeface="Wingdings" panose="05000000000000000000" pitchFamily="2" charset="2"/>
                        <a:buNone/>
                      </a:pPr>
                      <a:r>
                        <a:rPr lang="en-US" b="1" dirty="0">
                          <a:solidFill>
                            <a:schemeClr val="bg1"/>
                          </a:solidFill>
                          <a:latin typeface="Times New Roman" panose="02020603050405020304" pitchFamily="18" charset="0"/>
                          <a:cs typeface="Times New Roman" panose="02020603050405020304" pitchFamily="18" charset="0"/>
                        </a:rPr>
                        <a:t>Objectives</a:t>
                      </a:r>
                      <a:endParaRPr lang="en-US"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solidFill>
                      <a:schemeClr val="tx2">
                        <a:lumMod val="60000"/>
                        <a:lumOff val="40000"/>
                      </a:schemeClr>
                    </a:solidFill>
                  </a:tcPr>
                </a:tc>
                <a:extLst>
                  <a:ext uri="{0D108BD9-81ED-4DB2-BD59-A6C34878D82A}">
                    <a16:rowId xmlns:a16="http://schemas.microsoft.com/office/drawing/2014/main" val="3766628390"/>
                  </a:ext>
                </a:extLst>
              </a:tr>
              <a:tr h="0">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Maize is a key food, feed, and biofuel crop worldwide, crucial for rural livelihoods and national economies.</a:t>
                      </a:r>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marL="285750" indent="-285750" algn="just">
                        <a:lnSpc>
                          <a:spcPct val="150000"/>
                        </a:lnSpc>
                        <a:buFont typeface="Wingdings" panose="05000000000000000000" pitchFamily="2" charset="2"/>
                        <a:buChar char="§"/>
                      </a:pPr>
                      <a:r>
                        <a:rPr lang="en-GB">
                          <a:latin typeface="Times New Roman" panose="02020603050405020304" pitchFamily="18" charset="0"/>
                          <a:cs typeface="Times New Roman" panose="02020603050405020304" pitchFamily="18" charset="0"/>
                        </a:rPr>
                        <a:t>Develop an AI-based system to detect and classify multiple maize leaf diseases accurately.</a:t>
                      </a:r>
                    </a:p>
                  </a:txBody>
                  <a:tcPr anchor="ctr">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1898599708"/>
                  </a:ext>
                </a:extLst>
              </a:tr>
              <a:tr h="0">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Leaf diseases cause significant yield losses and threaten food security.</a:t>
                      </a:r>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marL="285750" indent="-285750" algn="just">
                        <a:lnSpc>
                          <a:spcPct val="150000"/>
                        </a:lnSpc>
                        <a:buFont typeface="Wingdings" panose="05000000000000000000" pitchFamily="2" charset="2"/>
                        <a:buChar char="§"/>
                      </a:pPr>
                      <a:r>
                        <a:rPr lang="en-GB">
                          <a:latin typeface="Times New Roman" panose="02020603050405020304" pitchFamily="18" charset="0"/>
                          <a:cs typeface="Times New Roman" panose="02020603050405020304" pitchFamily="18" charset="0"/>
                        </a:rPr>
                        <a:t>Ensure the system works in real field conditions with complex backgrounds and varying lighting.</a:t>
                      </a:r>
                    </a:p>
                  </a:txBody>
                  <a:tcPr anchor="ctr">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3976511488"/>
                  </a:ext>
                </a:extLst>
              </a:tr>
              <a:tr h="0">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Farmers often lack quick and accurate tools to identify diseases in early stages.</a:t>
                      </a:r>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deep learning models (e.g., CNN, </a:t>
                      </a:r>
                      <a:r>
                        <a:rPr lang="en-US" dirty="0" err="1">
                          <a:latin typeface="Times New Roman" panose="02020603050405020304" pitchFamily="18" charset="0"/>
                          <a:cs typeface="Times New Roman" panose="02020603050405020304" pitchFamily="18" charset="0"/>
                        </a:rPr>
                        <a:t>DenseNet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MobileNet</a:t>
                      </a:r>
                      <a:r>
                        <a:rPr lang="en-US" dirty="0">
                          <a:latin typeface="Times New Roman" panose="02020603050405020304" pitchFamily="18" charset="0"/>
                          <a:cs typeface="Times New Roman" panose="02020603050405020304" pitchFamily="18" charset="0"/>
                        </a:rPr>
                        <a:t>) for automated disease recognition.</a:t>
                      </a:r>
                    </a:p>
                  </a:txBody>
                  <a:tcPr anchor="ctr">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3113144620"/>
                  </a:ext>
                </a:extLst>
              </a:tr>
              <a:tr h="0">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Advances in AI and Deep Learning make it possible to detect diseases automatically from leaf images.</a:t>
                      </a:r>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Provide farmers with a fast, reliable, and user-friendly tool for early intervention.</a:t>
                      </a:r>
                    </a:p>
                  </a:txBody>
                  <a:tcPr anchor="ctr">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717158190"/>
                  </a:ext>
                </a:extLst>
              </a:tr>
              <a:tr h="0">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An intelligent detection system can save time, reduce costs, and prevent large-scale crop damage.</a:t>
                      </a:r>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Contribute to sustainable agriculture and improved food security.</a:t>
                      </a:r>
                    </a:p>
                  </a:txBody>
                  <a:tcPr anchor="ctr">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2562831847"/>
                  </a:ext>
                </a:extLst>
              </a:tr>
            </a:tbl>
          </a:graphicData>
        </a:graphic>
      </p:graphicFrame>
    </p:spTree>
    <p:extLst>
      <p:ext uri="{BB962C8B-B14F-4D97-AF65-F5344CB8AC3E}">
        <p14:creationId xmlns:p14="http://schemas.microsoft.com/office/powerpoint/2010/main" val="1026547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D7963-5E83-1ED3-106C-70223D0A6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45561-8C72-6804-E4E6-A84D47F104D0}"/>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Related Works</a:t>
            </a:r>
          </a:p>
        </p:txBody>
      </p:sp>
      <p:sp>
        <p:nvSpPr>
          <p:cNvPr id="4" name="Slide Number Placeholder 3">
            <a:extLst>
              <a:ext uri="{FF2B5EF4-FFF2-40B4-BE49-F238E27FC236}">
                <a16:creationId xmlns:a16="http://schemas.microsoft.com/office/drawing/2014/main" id="{30D063EB-E6DC-C0C0-0768-E8865B808301}"/>
              </a:ext>
            </a:extLst>
          </p:cNvPr>
          <p:cNvSpPr>
            <a:spLocks noGrp="1"/>
          </p:cNvSpPr>
          <p:nvPr>
            <p:ph type="sldNum" sz="quarter" idx="16"/>
          </p:nvPr>
        </p:nvSpPr>
        <p:spPr/>
        <p:txBody>
          <a:bodyPr/>
          <a:lstStyle/>
          <a:p>
            <a:pPr>
              <a:defRPr/>
            </a:pPr>
            <a:fld id="{4CD333A3-7515-47B8-9EDC-EE0892D9C861}" type="slidenum">
              <a:rPr lang="en-US" smtClean="0"/>
              <a:pPr>
                <a:defRPr/>
              </a:pPr>
              <a:t>6</a:t>
            </a:fld>
            <a:endParaRPr lang="en-US" dirty="0"/>
          </a:p>
        </p:txBody>
      </p:sp>
      <p:sp>
        <p:nvSpPr>
          <p:cNvPr id="6" name="Rectangle 2">
            <a:extLst>
              <a:ext uri="{FF2B5EF4-FFF2-40B4-BE49-F238E27FC236}">
                <a16:creationId xmlns:a16="http://schemas.microsoft.com/office/drawing/2014/main" id="{C8C897A9-B340-F557-D024-5EDFEE439721}"/>
              </a:ext>
            </a:extLst>
          </p:cNvPr>
          <p:cNvSpPr>
            <a:spLocks noChangeArrowheads="1"/>
          </p:cNvSpPr>
          <p:nvPr/>
        </p:nvSpPr>
        <p:spPr bwMode="auto">
          <a:xfrm>
            <a:off x="685800" y="1371600"/>
            <a:ext cx="10287000"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Fraiwan et al. (2022) – Applied transfer learning using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AlexNet</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VGG16, and ResNet50 for corn disease classification, but limited to lab images without real-world field noise.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 et al. (2023) – Proposed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MDCDenseNet</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(DenseNet121 + CBAM + multi-dilated convolutions), but required high computational resources and had a small sample size.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 et al. (2023) – Used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GoogleNet</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ArcFace</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Softmax</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Northern Corn Leaf Blight, but addressed only a single disease class.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Khan et al. (2023) – Developed YOLOv8n-based mobile detection system for multiple corn diseases, but had high computational demand for mobile deployment.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Mohanty et al. (2023) – Combined ResNet50-GAP with VGG19, but the large ensemble size limited its suitability for lightweight, real-time applications.</a:t>
            </a:r>
          </a:p>
        </p:txBody>
      </p:sp>
    </p:spTree>
    <p:extLst>
      <p:ext uri="{BB962C8B-B14F-4D97-AF65-F5344CB8AC3E}">
        <p14:creationId xmlns:p14="http://schemas.microsoft.com/office/powerpoint/2010/main" val="6432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A381E-B1A2-E8F9-33FD-63C296165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3E41B-488A-C364-B997-C8A2DA0B7910}"/>
              </a:ext>
            </a:extLst>
          </p:cNvPr>
          <p:cNvSpPr>
            <a:spLocks noGrp="1"/>
          </p:cNvSpPr>
          <p:nvPr>
            <p:ph type="title"/>
          </p:nvPr>
        </p:nvSpPr>
        <p:spPr>
          <a:xfrm>
            <a:off x="609600" y="274638"/>
            <a:ext cx="10972800" cy="1143000"/>
          </a:xfrm>
        </p:spPr>
        <p:txBody>
          <a:bodyPr anchor="ctr">
            <a:normAutofit/>
          </a:bodyPr>
          <a:lstStyle/>
          <a:p>
            <a:r>
              <a:rPr lang="en-US" dirty="0">
                <a:solidFill>
                  <a:srgbClr val="7030A0"/>
                </a:solidFill>
                <a:latin typeface="Times New Roman" panose="02020603050405020304" pitchFamily="18" charset="0"/>
                <a:cs typeface="Times New Roman" panose="02020603050405020304" pitchFamily="18" charset="0"/>
              </a:rPr>
              <a:t>Comparison Between Existing Works </a:t>
            </a:r>
          </a:p>
        </p:txBody>
      </p:sp>
      <p:sp>
        <p:nvSpPr>
          <p:cNvPr id="4" name="Slide Number Placeholder 3">
            <a:extLst>
              <a:ext uri="{FF2B5EF4-FFF2-40B4-BE49-F238E27FC236}">
                <a16:creationId xmlns:a16="http://schemas.microsoft.com/office/drawing/2014/main" id="{7C095BD9-034D-8DA4-A051-228004B241F1}"/>
              </a:ext>
            </a:extLst>
          </p:cNvPr>
          <p:cNvSpPr>
            <a:spLocks noGrp="1"/>
          </p:cNvSpPr>
          <p:nvPr>
            <p:ph type="sldNum" sz="quarter" idx="16"/>
          </p:nvPr>
        </p:nvSpPr>
        <p:spPr>
          <a:xfrm>
            <a:off x="8737600" y="6356351"/>
            <a:ext cx="2844800" cy="365125"/>
          </a:xfrm>
        </p:spPr>
        <p:txBody>
          <a:bodyPr anchor="ctr">
            <a:normAutofit/>
          </a:bodyPr>
          <a:lstStyle/>
          <a:p>
            <a:pPr>
              <a:spcAft>
                <a:spcPts val="600"/>
              </a:spcAft>
              <a:defRPr/>
            </a:pPr>
            <a:fld id="{4CD333A3-7515-47B8-9EDC-EE0892D9C861}" type="slidenum">
              <a:rPr lang="en-US" smtClean="0"/>
              <a:pPr>
                <a:spcAft>
                  <a:spcPts val="600"/>
                </a:spcAft>
                <a:defRPr/>
              </a:pPr>
              <a:t>7</a:t>
            </a:fld>
            <a:endParaRPr lang="en-US"/>
          </a:p>
        </p:txBody>
      </p:sp>
      <p:graphicFrame>
        <p:nvGraphicFramePr>
          <p:cNvPr id="3" name="Table 2">
            <a:extLst>
              <a:ext uri="{FF2B5EF4-FFF2-40B4-BE49-F238E27FC236}">
                <a16:creationId xmlns:a16="http://schemas.microsoft.com/office/drawing/2014/main" id="{DDA5B53A-7B01-B9B2-A2BC-72045F5FADB0}"/>
              </a:ext>
            </a:extLst>
          </p:cNvPr>
          <p:cNvGraphicFramePr>
            <a:graphicFrameLocks noGrp="1"/>
          </p:cNvGraphicFramePr>
          <p:nvPr>
            <p:extLst>
              <p:ext uri="{D42A27DB-BD31-4B8C-83A1-F6EECF244321}">
                <p14:modId xmlns:p14="http://schemas.microsoft.com/office/powerpoint/2010/main" val="396650249"/>
              </p:ext>
            </p:extLst>
          </p:nvPr>
        </p:nvGraphicFramePr>
        <p:xfrm>
          <a:off x="838200" y="1425066"/>
          <a:ext cx="10668000" cy="4329200"/>
        </p:xfrm>
        <a:graphic>
          <a:graphicData uri="http://schemas.openxmlformats.org/drawingml/2006/table">
            <a:tbl>
              <a:tblPr>
                <a:tableStyleId>{5940675A-B579-460E-94D1-54222C63F5DA}</a:tableStyleId>
              </a:tblPr>
              <a:tblGrid>
                <a:gridCol w="2579106">
                  <a:extLst>
                    <a:ext uri="{9D8B030D-6E8A-4147-A177-3AD203B41FA5}">
                      <a16:colId xmlns:a16="http://schemas.microsoft.com/office/drawing/2014/main" val="193162064"/>
                    </a:ext>
                  </a:extLst>
                </a:gridCol>
                <a:gridCol w="4518243">
                  <a:extLst>
                    <a:ext uri="{9D8B030D-6E8A-4147-A177-3AD203B41FA5}">
                      <a16:colId xmlns:a16="http://schemas.microsoft.com/office/drawing/2014/main" val="1741845314"/>
                    </a:ext>
                  </a:extLst>
                </a:gridCol>
                <a:gridCol w="3570651">
                  <a:extLst>
                    <a:ext uri="{9D8B030D-6E8A-4147-A177-3AD203B41FA5}">
                      <a16:colId xmlns:a16="http://schemas.microsoft.com/office/drawing/2014/main" val="1138696397"/>
                    </a:ext>
                  </a:extLst>
                </a:gridCol>
              </a:tblGrid>
              <a:tr h="369377">
                <a:tc>
                  <a:txBody>
                    <a:bodyPr/>
                    <a:lstStyle/>
                    <a:p>
                      <a:pPr algn="just" fontAlgn="ctr">
                        <a:buNone/>
                      </a:pPr>
                      <a:r>
                        <a:rPr lang="en-US" sz="2000" b="1" u="none" strike="noStrike" dirty="0">
                          <a:solidFill>
                            <a:schemeClr val="bg1"/>
                          </a:solidFill>
                          <a:effectLst/>
                          <a:latin typeface="Times New Roman" panose="02020603050405020304" pitchFamily="18" charset="0"/>
                          <a:cs typeface="Times New Roman" panose="02020603050405020304" pitchFamily="18" charset="0"/>
                        </a:rPr>
                        <a:t>Author(s)</a:t>
                      </a:r>
                      <a:endParaRPr lang="en-US" sz="20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83949" marR="83949" marT="41975" marB="41975" anchor="ctr">
                    <a:solidFill>
                      <a:schemeClr val="tx2">
                        <a:lumMod val="60000"/>
                        <a:lumOff val="40000"/>
                      </a:schemeClr>
                    </a:solidFill>
                  </a:tcPr>
                </a:tc>
                <a:tc>
                  <a:txBody>
                    <a:bodyPr/>
                    <a:lstStyle/>
                    <a:p>
                      <a:pPr algn="just" fontAlgn="ctr">
                        <a:buNone/>
                      </a:pPr>
                      <a:r>
                        <a:rPr lang="en-US" sz="2000" b="1" u="none" strike="noStrike">
                          <a:solidFill>
                            <a:schemeClr val="bg1"/>
                          </a:solidFill>
                          <a:effectLst/>
                          <a:latin typeface="Times New Roman" panose="02020603050405020304" pitchFamily="18" charset="0"/>
                          <a:cs typeface="Times New Roman" panose="02020603050405020304" pitchFamily="18" charset="0"/>
                        </a:rPr>
                        <a:t>Model(s) Used</a:t>
                      </a:r>
                      <a:endParaRPr lang="en-US" sz="2000" b="0" i="0" u="none" strike="noStrike">
                        <a:solidFill>
                          <a:schemeClr val="bg1"/>
                        </a:solidFill>
                        <a:effectLst/>
                        <a:latin typeface="Times New Roman" panose="02020603050405020304" pitchFamily="18" charset="0"/>
                        <a:cs typeface="Times New Roman" panose="02020603050405020304" pitchFamily="18" charset="0"/>
                      </a:endParaRPr>
                    </a:p>
                  </a:txBody>
                  <a:tcPr marL="83949" marR="83949" marT="41975" marB="41975" anchor="ctr">
                    <a:solidFill>
                      <a:schemeClr val="tx2">
                        <a:lumMod val="60000"/>
                        <a:lumOff val="40000"/>
                      </a:schemeClr>
                    </a:solidFill>
                  </a:tcPr>
                </a:tc>
                <a:tc>
                  <a:txBody>
                    <a:bodyPr/>
                    <a:lstStyle/>
                    <a:p>
                      <a:pPr algn="just" fontAlgn="ctr">
                        <a:buNone/>
                      </a:pPr>
                      <a:r>
                        <a:rPr lang="en-US" sz="2000" b="1" u="none" strike="noStrike" dirty="0">
                          <a:solidFill>
                            <a:schemeClr val="bg1"/>
                          </a:solidFill>
                          <a:effectLst/>
                          <a:latin typeface="Times New Roman" panose="02020603050405020304" pitchFamily="18" charset="0"/>
                          <a:cs typeface="Times New Roman" panose="02020603050405020304" pitchFamily="18" charset="0"/>
                        </a:rPr>
                        <a:t>Limitation(s)</a:t>
                      </a:r>
                      <a:endParaRPr lang="en-US" sz="20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83949" marR="83949" marT="41975" marB="41975" anchor="ctr">
                    <a:solidFill>
                      <a:schemeClr val="tx2">
                        <a:lumMod val="60000"/>
                        <a:lumOff val="40000"/>
                      </a:schemeClr>
                    </a:solidFill>
                  </a:tcPr>
                </a:tc>
                <a:extLst>
                  <a:ext uri="{0D108BD9-81ED-4DB2-BD59-A6C34878D82A}">
                    <a16:rowId xmlns:a16="http://schemas.microsoft.com/office/drawing/2014/main" val="728948592"/>
                  </a:ext>
                </a:extLst>
              </a:tr>
              <a:tr h="621224">
                <a:tc>
                  <a:txBody>
                    <a:bodyPr/>
                    <a:lstStyle/>
                    <a:p>
                      <a:pPr algn="just" fontAlgn="ctr">
                        <a:buNone/>
                      </a:pPr>
                      <a:r>
                        <a:rPr lang="en-US" sz="2000" b="1" u="none" strike="noStrike" dirty="0">
                          <a:solidFill>
                            <a:schemeClr val="bg1"/>
                          </a:solidFill>
                          <a:effectLst/>
                          <a:latin typeface="Times New Roman" panose="02020603050405020304" pitchFamily="18" charset="0"/>
                          <a:cs typeface="Times New Roman" panose="02020603050405020304" pitchFamily="18" charset="0"/>
                        </a:rPr>
                        <a:t>Fraiwan et al. (2022)</a:t>
                      </a:r>
                      <a:endParaRPr lang="en-US" sz="20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83949" marR="83949" marT="41975" marB="41975" anchor="ctr">
                    <a:solidFill>
                      <a:schemeClr val="tx2">
                        <a:lumMod val="60000"/>
                        <a:lumOff val="40000"/>
                      </a:schemeClr>
                    </a:solidFill>
                  </a:tcPr>
                </a:tc>
                <a:tc>
                  <a:txBody>
                    <a:bodyPr/>
                    <a:lstStyle/>
                    <a:p>
                      <a:pPr algn="just" fontAlgn="ctr">
                        <a:buNone/>
                      </a:pPr>
                      <a:r>
                        <a:rPr lang="en-US" sz="2000" b="0" u="none" strike="noStrike">
                          <a:effectLst/>
                          <a:latin typeface="Times New Roman" panose="02020603050405020304" pitchFamily="18" charset="0"/>
                          <a:cs typeface="Times New Roman" panose="02020603050405020304" pitchFamily="18" charset="0"/>
                        </a:rPr>
                        <a:t>Transfer Learning (AlexNet, VGG16, ResNet50)</a:t>
                      </a:r>
                      <a:endParaRPr lang="en-US" sz="2000" b="0" i="0" u="none" strike="noStrike">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tc>
                  <a:txBody>
                    <a:bodyPr/>
                    <a:lstStyle/>
                    <a:p>
                      <a:pPr algn="just" fontAlgn="ctr">
                        <a:buNone/>
                      </a:pPr>
                      <a:r>
                        <a:rPr lang="en-GB" sz="2000" b="0" u="none" strike="noStrike">
                          <a:effectLst/>
                          <a:latin typeface="Times New Roman" panose="02020603050405020304" pitchFamily="18" charset="0"/>
                          <a:cs typeface="Times New Roman" panose="02020603050405020304" pitchFamily="18" charset="0"/>
                        </a:rPr>
                        <a:t>Lab images only, no field noise</a:t>
                      </a:r>
                      <a:endParaRPr lang="en-GB" sz="2000" b="0" i="0" u="none" strike="noStrike">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extLst>
                  <a:ext uri="{0D108BD9-81ED-4DB2-BD59-A6C34878D82A}">
                    <a16:rowId xmlns:a16="http://schemas.microsoft.com/office/drawing/2014/main" val="4228051178"/>
                  </a:ext>
                </a:extLst>
              </a:tr>
              <a:tr h="621224">
                <a:tc>
                  <a:txBody>
                    <a:bodyPr/>
                    <a:lstStyle/>
                    <a:p>
                      <a:pPr algn="just" fontAlgn="ctr">
                        <a:buNone/>
                      </a:pPr>
                      <a:r>
                        <a:rPr lang="en-US" sz="2000" b="1" u="none" strike="noStrike">
                          <a:solidFill>
                            <a:schemeClr val="bg1"/>
                          </a:solidFill>
                          <a:effectLst/>
                          <a:latin typeface="Times New Roman" panose="02020603050405020304" pitchFamily="18" charset="0"/>
                          <a:cs typeface="Times New Roman" panose="02020603050405020304" pitchFamily="18" charset="0"/>
                        </a:rPr>
                        <a:t>Li et al. (2023)</a:t>
                      </a:r>
                      <a:endParaRPr lang="en-US" sz="2000" b="0" i="0" u="none" strike="noStrike">
                        <a:solidFill>
                          <a:schemeClr val="bg1"/>
                        </a:solidFill>
                        <a:effectLst/>
                        <a:latin typeface="Times New Roman" panose="02020603050405020304" pitchFamily="18" charset="0"/>
                        <a:cs typeface="Times New Roman" panose="02020603050405020304" pitchFamily="18" charset="0"/>
                      </a:endParaRPr>
                    </a:p>
                  </a:txBody>
                  <a:tcPr marL="83949" marR="83949" marT="41975" marB="41975" anchor="ctr">
                    <a:solidFill>
                      <a:schemeClr val="tx2">
                        <a:lumMod val="60000"/>
                        <a:lumOff val="40000"/>
                      </a:schemeClr>
                    </a:solidFill>
                  </a:tcPr>
                </a:tc>
                <a:tc>
                  <a:txBody>
                    <a:bodyPr/>
                    <a:lstStyle/>
                    <a:p>
                      <a:pPr algn="just" fontAlgn="ctr">
                        <a:buNone/>
                      </a:pPr>
                      <a:r>
                        <a:rPr lang="en-US" sz="2000" b="0" u="none" strike="noStrike">
                          <a:effectLst/>
                          <a:latin typeface="Times New Roman" panose="02020603050405020304" pitchFamily="18" charset="0"/>
                          <a:cs typeface="Times New Roman" panose="02020603050405020304" pitchFamily="18" charset="0"/>
                        </a:rPr>
                        <a:t>MDCDenseNet (DenseNet121 + CBAM + multi-dilated conv.)</a:t>
                      </a:r>
                      <a:endParaRPr lang="en-US" sz="2000" b="0" i="0" u="none" strike="noStrike">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tc>
                  <a:txBody>
                    <a:bodyPr/>
                    <a:lstStyle/>
                    <a:p>
                      <a:pPr algn="just" fontAlgn="ctr">
                        <a:buNone/>
                      </a:pPr>
                      <a:r>
                        <a:rPr lang="en-US" sz="2000" b="0" u="none" strike="noStrike">
                          <a:effectLst/>
                          <a:latin typeface="Times New Roman" panose="02020603050405020304" pitchFamily="18" charset="0"/>
                          <a:cs typeface="Times New Roman" panose="02020603050405020304" pitchFamily="18" charset="0"/>
                        </a:rPr>
                        <a:t>Small dataset, high parameters</a:t>
                      </a:r>
                      <a:endParaRPr lang="en-US" sz="2000" b="0" i="0" u="none" strike="noStrike">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extLst>
                  <a:ext uri="{0D108BD9-81ED-4DB2-BD59-A6C34878D82A}">
                    <a16:rowId xmlns:a16="http://schemas.microsoft.com/office/drawing/2014/main" val="1264064161"/>
                  </a:ext>
                </a:extLst>
              </a:tr>
              <a:tr h="369377">
                <a:tc>
                  <a:txBody>
                    <a:bodyPr/>
                    <a:lstStyle/>
                    <a:p>
                      <a:pPr algn="just" fontAlgn="ctr">
                        <a:buNone/>
                      </a:pPr>
                      <a:r>
                        <a:rPr lang="en-US" sz="2000" b="1" u="none" strike="noStrike">
                          <a:solidFill>
                            <a:schemeClr val="bg1"/>
                          </a:solidFill>
                          <a:effectLst/>
                          <a:latin typeface="Times New Roman" panose="02020603050405020304" pitchFamily="18" charset="0"/>
                          <a:cs typeface="Times New Roman" panose="02020603050405020304" pitchFamily="18" charset="0"/>
                        </a:rPr>
                        <a:t>Pan et al. (2023)</a:t>
                      </a:r>
                      <a:endParaRPr lang="en-US" sz="2000" b="0" i="0" u="none" strike="noStrike">
                        <a:solidFill>
                          <a:schemeClr val="bg1"/>
                        </a:solidFill>
                        <a:effectLst/>
                        <a:latin typeface="Times New Roman" panose="02020603050405020304" pitchFamily="18" charset="0"/>
                        <a:cs typeface="Times New Roman" panose="02020603050405020304" pitchFamily="18" charset="0"/>
                      </a:endParaRPr>
                    </a:p>
                  </a:txBody>
                  <a:tcPr marL="83949" marR="83949" marT="41975" marB="41975" anchor="ctr">
                    <a:solidFill>
                      <a:schemeClr val="tx2">
                        <a:lumMod val="60000"/>
                        <a:lumOff val="40000"/>
                      </a:schemeClr>
                    </a:solidFill>
                  </a:tcPr>
                </a:tc>
                <a:tc>
                  <a:txBody>
                    <a:bodyPr/>
                    <a:lstStyle/>
                    <a:p>
                      <a:pPr algn="just" fontAlgn="ctr">
                        <a:buNone/>
                      </a:pPr>
                      <a:r>
                        <a:rPr lang="en-US" sz="2000" b="0" u="none" strike="noStrike">
                          <a:effectLst/>
                          <a:latin typeface="Times New Roman" panose="02020603050405020304" pitchFamily="18" charset="0"/>
                          <a:cs typeface="Times New Roman" panose="02020603050405020304" pitchFamily="18" charset="0"/>
                        </a:rPr>
                        <a:t>GoogleNet + ArcFace / A-Softmax</a:t>
                      </a:r>
                      <a:endParaRPr lang="en-US" sz="2000" b="0" i="0" u="none" strike="noStrike">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tc>
                  <a:txBody>
                    <a:bodyPr/>
                    <a:lstStyle/>
                    <a:p>
                      <a:pPr algn="just" fontAlgn="ctr">
                        <a:buNone/>
                      </a:pPr>
                      <a:r>
                        <a:rPr lang="en-US" sz="2000" b="0" u="none" strike="noStrike">
                          <a:effectLst/>
                          <a:latin typeface="Times New Roman" panose="02020603050405020304" pitchFamily="18" charset="0"/>
                          <a:cs typeface="Times New Roman" panose="02020603050405020304" pitchFamily="18" charset="0"/>
                        </a:rPr>
                        <a:t>Single-disease dataset</a:t>
                      </a:r>
                      <a:endParaRPr lang="en-US" sz="2000" b="0" i="0" u="none" strike="noStrike">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extLst>
                  <a:ext uri="{0D108BD9-81ED-4DB2-BD59-A6C34878D82A}">
                    <a16:rowId xmlns:a16="http://schemas.microsoft.com/office/drawing/2014/main" val="2867025447"/>
                  </a:ext>
                </a:extLst>
              </a:tr>
              <a:tr h="621224">
                <a:tc>
                  <a:txBody>
                    <a:bodyPr/>
                    <a:lstStyle/>
                    <a:p>
                      <a:pPr algn="just" fontAlgn="ctr">
                        <a:buNone/>
                      </a:pPr>
                      <a:r>
                        <a:rPr lang="en-US" sz="2000" b="1" u="none" strike="noStrike">
                          <a:solidFill>
                            <a:schemeClr val="bg1"/>
                          </a:solidFill>
                          <a:effectLst/>
                          <a:latin typeface="Times New Roman" panose="02020603050405020304" pitchFamily="18" charset="0"/>
                          <a:cs typeface="Times New Roman" panose="02020603050405020304" pitchFamily="18" charset="0"/>
                        </a:rPr>
                        <a:t>Khan et al. (2023)</a:t>
                      </a:r>
                      <a:endParaRPr lang="en-US" sz="2000" b="0" i="0" u="none" strike="noStrike">
                        <a:solidFill>
                          <a:schemeClr val="bg1"/>
                        </a:solidFill>
                        <a:effectLst/>
                        <a:latin typeface="Times New Roman" panose="02020603050405020304" pitchFamily="18" charset="0"/>
                        <a:cs typeface="Times New Roman" panose="02020603050405020304" pitchFamily="18" charset="0"/>
                      </a:endParaRPr>
                    </a:p>
                  </a:txBody>
                  <a:tcPr marL="83949" marR="83949" marT="41975" marB="41975" anchor="ctr">
                    <a:solidFill>
                      <a:schemeClr val="tx2">
                        <a:lumMod val="60000"/>
                        <a:lumOff val="40000"/>
                      </a:schemeClr>
                    </a:solidFill>
                  </a:tcPr>
                </a:tc>
                <a:tc>
                  <a:txBody>
                    <a:bodyPr/>
                    <a:lstStyle/>
                    <a:p>
                      <a:pPr algn="just" fontAlgn="ctr">
                        <a:buNone/>
                      </a:pPr>
                      <a:r>
                        <a:rPr lang="en-US" sz="2000" b="0" u="none" strike="noStrike">
                          <a:effectLst/>
                          <a:latin typeface="Times New Roman" panose="02020603050405020304" pitchFamily="18" charset="0"/>
                          <a:cs typeface="Times New Roman" panose="02020603050405020304" pitchFamily="18" charset="0"/>
                        </a:rPr>
                        <a:t>YOLOv8n mobile detector</a:t>
                      </a:r>
                      <a:endParaRPr lang="en-US" sz="2000" b="0" i="0" u="none" strike="noStrike">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tc>
                  <a:txBody>
                    <a:bodyPr/>
                    <a:lstStyle/>
                    <a:p>
                      <a:pPr algn="just" fontAlgn="ctr">
                        <a:buNone/>
                      </a:pPr>
                      <a:r>
                        <a:rPr lang="en-US" sz="2000" b="0" u="none" strike="noStrike">
                          <a:effectLst/>
                          <a:latin typeface="Times New Roman" panose="02020603050405020304" pitchFamily="18" charset="0"/>
                          <a:cs typeface="Times New Roman" panose="02020603050405020304" pitchFamily="18" charset="0"/>
                        </a:rPr>
                        <a:t>Requires high computation &amp; bandwidth</a:t>
                      </a:r>
                      <a:endParaRPr lang="en-US" sz="2000" b="0" i="0" u="none" strike="noStrike">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extLst>
                  <a:ext uri="{0D108BD9-81ED-4DB2-BD59-A6C34878D82A}">
                    <a16:rowId xmlns:a16="http://schemas.microsoft.com/office/drawing/2014/main" val="2168330058"/>
                  </a:ext>
                </a:extLst>
              </a:tr>
              <a:tr h="369377">
                <a:tc>
                  <a:txBody>
                    <a:bodyPr/>
                    <a:lstStyle/>
                    <a:p>
                      <a:pPr algn="just" fontAlgn="ctr">
                        <a:buNone/>
                      </a:pPr>
                      <a:r>
                        <a:rPr lang="en-US" sz="2000" b="1" u="none" strike="noStrike">
                          <a:solidFill>
                            <a:schemeClr val="bg1"/>
                          </a:solidFill>
                          <a:effectLst/>
                          <a:latin typeface="Times New Roman" panose="02020603050405020304" pitchFamily="18" charset="0"/>
                          <a:cs typeface="Times New Roman" panose="02020603050405020304" pitchFamily="18" charset="0"/>
                        </a:rPr>
                        <a:t>Mohanty et al. (2023)</a:t>
                      </a:r>
                      <a:endParaRPr lang="en-US" sz="2000" b="0" i="0" u="none" strike="noStrike">
                        <a:solidFill>
                          <a:schemeClr val="bg1"/>
                        </a:solidFill>
                        <a:effectLst/>
                        <a:latin typeface="Times New Roman" panose="02020603050405020304" pitchFamily="18" charset="0"/>
                        <a:cs typeface="Times New Roman" panose="02020603050405020304" pitchFamily="18" charset="0"/>
                      </a:endParaRPr>
                    </a:p>
                  </a:txBody>
                  <a:tcPr marL="83949" marR="83949" marT="41975" marB="41975" anchor="ctr">
                    <a:solidFill>
                      <a:schemeClr val="tx2">
                        <a:lumMod val="60000"/>
                        <a:lumOff val="40000"/>
                      </a:schemeClr>
                    </a:solidFill>
                  </a:tcPr>
                </a:tc>
                <a:tc>
                  <a:txBody>
                    <a:bodyPr/>
                    <a:lstStyle/>
                    <a:p>
                      <a:pPr algn="just" fontAlgn="ctr">
                        <a:buNone/>
                      </a:pPr>
                      <a:r>
                        <a:rPr lang="en-US" sz="2000" b="0" u="none" strike="noStrike">
                          <a:effectLst/>
                          <a:latin typeface="Times New Roman" panose="02020603050405020304" pitchFamily="18" charset="0"/>
                          <a:cs typeface="Times New Roman" panose="02020603050405020304" pitchFamily="18" charset="0"/>
                        </a:rPr>
                        <a:t>ResNet50-GAP + VGG19 fusion</a:t>
                      </a:r>
                      <a:endParaRPr lang="en-US" sz="2000" b="0" i="0" u="none" strike="noStrike">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tc>
                  <a:txBody>
                    <a:bodyPr/>
                    <a:lstStyle/>
                    <a:p>
                      <a:pPr algn="just" fontAlgn="ctr">
                        <a:buNone/>
                      </a:pPr>
                      <a:r>
                        <a:rPr lang="en-US" sz="2000" b="0" u="none" strike="noStrike">
                          <a:effectLst/>
                          <a:latin typeface="Times New Roman" panose="02020603050405020304" pitchFamily="18" charset="0"/>
                          <a:cs typeface="Times New Roman" panose="02020603050405020304" pitchFamily="18" charset="0"/>
                        </a:rPr>
                        <a:t>Large ensemble size</a:t>
                      </a:r>
                      <a:endParaRPr lang="en-US" sz="2000" b="0" i="0" u="none" strike="noStrike">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extLst>
                  <a:ext uri="{0D108BD9-81ED-4DB2-BD59-A6C34878D82A}">
                    <a16:rowId xmlns:a16="http://schemas.microsoft.com/office/drawing/2014/main" val="67866129"/>
                  </a:ext>
                </a:extLst>
              </a:tr>
              <a:tr h="621224">
                <a:tc>
                  <a:txBody>
                    <a:bodyPr/>
                    <a:lstStyle/>
                    <a:p>
                      <a:pPr algn="just" fontAlgn="ctr">
                        <a:buNone/>
                      </a:pPr>
                      <a:r>
                        <a:rPr lang="en-US" sz="2000" b="1" u="none" strike="noStrike" dirty="0">
                          <a:solidFill>
                            <a:schemeClr val="bg1"/>
                          </a:solidFill>
                          <a:effectLst/>
                          <a:latin typeface="Times New Roman" panose="02020603050405020304" pitchFamily="18" charset="0"/>
                          <a:cs typeface="Times New Roman" panose="02020603050405020304" pitchFamily="18" charset="0"/>
                        </a:rPr>
                        <a:t>Gopalan et al. (2025)</a:t>
                      </a:r>
                      <a:endParaRPr lang="en-US" sz="20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83949" marR="83949" marT="41975" marB="41975" anchor="ctr">
                    <a:solidFill>
                      <a:schemeClr val="tx2">
                        <a:lumMod val="60000"/>
                        <a:lumOff val="40000"/>
                      </a:schemeClr>
                    </a:solidFill>
                  </a:tcPr>
                </a:tc>
                <a:tc>
                  <a:txBody>
                    <a:bodyPr/>
                    <a:lstStyle/>
                    <a:p>
                      <a:pPr algn="just" fontAlgn="ctr">
                        <a:buNone/>
                      </a:pPr>
                      <a:r>
                        <a:rPr lang="en-US" sz="2000" b="0" u="none" strike="noStrike">
                          <a:effectLst/>
                          <a:latin typeface="Times New Roman" panose="02020603050405020304" pitchFamily="18" charset="0"/>
                          <a:cs typeface="Times New Roman" panose="02020603050405020304" pitchFamily="18" charset="0"/>
                        </a:rPr>
                        <a:t>ResNet152 + Grad-CAM</a:t>
                      </a:r>
                      <a:endParaRPr lang="en-US" sz="2000" b="0" i="0" u="none" strike="noStrike">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tc>
                  <a:txBody>
                    <a:bodyPr/>
                    <a:lstStyle/>
                    <a:p>
                      <a:pPr algn="just" fontAlgn="ctr">
                        <a:buNone/>
                      </a:pPr>
                      <a:r>
                        <a:rPr lang="en-US" sz="2000" b="0" u="none" strike="noStrike">
                          <a:effectLst/>
                          <a:latin typeface="Times New Roman" panose="02020603050405020304" pitchFamily="18" charset="0"/>
                          <a:cs typeface="Times New Roman" panose="02020603050405020304" pitchFamily="18" charset="0"/>
                        </a:rPr>
                        <a:t>Heavy backbone, high computation</a:t>
                      </a:r>
                      <a:endParaRPr lang="en-US" sz="2000" b="0" i="0" u="none" strike="noStrike">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extLst>
                  <a:ext uri="{0D108BD9-81ED-4DB2-BD59-A6C34878D82A}">
                    <a16:rowId xmlns:a16="http://schemas.microsoft.com/office/drawing/2014/main" val="4033913651"/>
                  </a:ext>
                </a:extLst>
              </a:tr>
              <a:tr h="369377">
                <a:tc>
                  <a:txBody>
                    <a:bodyPr/>
                    <a:lstStyle/>
                    <a:p>
                      <a:pPr algn="just" fontAlgn="ctr">
                        <a:buNone/>
                      </a:pPr>
                      <a:r>
                        <a:rPr lang="en-US" sz="2000" b="1" u="none" strike="noStrike" dirty="0">
                          <a:solidFill>
                            <a:schemeClr val="bg1"/>
                          </a:solidFill>
                          <a:effectLst/>
                          <a:latin typeface="Times New Roman" panose="02020603050405020304" pitchFamily="18" charset="0"/>
                          <a:cs typeface="Times New Roman" panose="02020603050405020304" pitchFamily="18" charset="0"/>
                        </a:rPr>
                        <a:t>Bi et al. (2023)</a:t>
                      </a:r>
                      <a:endParaRPr lang="en-US" sz="2000" b="0" i="0" u="none" strike="noStrike" dirty="0">
                        <a:solidFill>
                          <a:schemeClr val="bg1"/>
                        </a:solidFill>
                        <a:effectLst/>
                        <a:latin typeface="Times New Roman" panose="02020603050405020304" pitchFamily="18" charset="0"/>
                        <a:cs typeface="Times New Roman" panose="02020603050405020304" pitchFamily="18" charset="0"/>
                      </a:endParaRPr>
                    </a:p>
                  </a:txBody>
                  <a:tcPr marL="83949" marR="83949" marT="41975" marB="41975" anchor="ctr">
                    <a:solidFill>
                      <a:schemeClr val="tx2">
                        <a:lumMod val="60000"/>
                        <a:lumOff val="40000"/>
                      </a:schemeClr>
                    </a:solidFill>
                  </a:tcPr>
                </a:tc>
                <a:tc>
                  <a:txBody>
                    <a:bodyPr/>
                    <a:lstStyle/>
                    <a:p>
                      <a:pPr algn="just" fontAlgn="ctr">
                        <a:buNone/>
                      </a:pPr>
                      <a:r>
                        <a:rPr lang="en-US" sz="2000" b="0" u="none" strike="noStrike" dirty="0">
                          <a:effectLst/>
                          <a:latin typeface="Times New Roman" panose="02020603050405020304" pitchFamily="18" charset="0"/>
                          <a:cs typeface="Times New Roman" panose="02020603050405020304" pitchFamily="18" charset="0"/>
                        </a:rPr>
                        <a:t>MobileNetV3-ECA (dilated)</a:t>
                      </a:r>
                      <a:endParaRPr lang="en-US" sz="2000" b="0" i="0" u="none" strike="noStrike" dirty="0">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tc>
                  <a:txBody>
                    <a:bodyPr/>
                    <a:lstStyle/>
                    <a:p>
                      <a:pPr algn="just" fontAlgn="ctr">
                        <a:buNone/>
                      </a:pPr>
                      <a:r>
                        <a:rPr lang="en-US" sz="2000" b="0" u="none" strike="noStrike" dirty="0">
                          <a:effectLst/>
                          <a:latin typeface="Times New Roman" panose="02020603050405020304" pitchFamily="18" charset="0"/>
                          <a:cs typeface="Times New Roman" panose="02020603050405020304" pitchFamily="18" charset="0"/>
                        </a:rPr>
                        <a:t>Same-source data only</a:t>
                      </a:r>
                      <a:endParaRPr lang="en-US" sz="2000" b="0" i="0" u="none" strike="noStrike" dirty="0">
                        <a:effectLst/>
                        <a:latin typeface="Times New Roman" panose="02020603050405020304" pitchFamily="18" charset="0"/>
                        <a:cs typeface="Times New Roman" panose="02020603050405020304" pitchFamily="18" charset="0"/>
                      </a:endParaRPr>
                    </a:p>
                  </a:txBody>
                  <a:tcPr marL="83949" marR="83949" marT="41975" marB="41975" anchor="ctr">
                    <a:solidFill>
                      <a:schemeClr val="accent1">
                        <a:lumMod val="20000"/>
                        <a:lumOff val="80000"/>
                      </a:schemeClr>
                    </a:solidFill>
                  </a:tcPr>
                </a:tc>
                <a:extLst>
                  <a:ext uri="{0D108BD9-81ED-4DB2-BD59-A6C34878D82A}">
                    <a16:rowId xmlns:a16="http://schemas.microsoft.com/office/drawing/2014/main" val="2092955068"/>
                  </a:ext>
                </a:extLst>
              </a:tr>
            </a:tbl>
          </a:graphicData>
        </a:graphic>
      </p:graphicFrame>
    </p:spTree>
    <p:extLst>
      <p:ext uri="{BB962C8B-B14F-4D97-AF65-F5344CB8AC3E}">
        <p14:creationId xmlns:p14="http://schemas.microsoft.com/office/powerpoint/2010/main" val="55424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A606-7A4D-49E8-FD3D-682102C964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A71064-DDC2-8140-E554-385A791B352E}"/>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Gap Analysis</a:t>
            </a:r>
          </a:p>
        </p:txBody>
      </p:sp>
      <p:sp>
        <p:nvSpPr>
          <p:cNvPr id="4" name="Slide Number Placeholder 3">
            <a:extLst>
              <a:ext uri="{FF2B5EF4-FFF2-40B4-BE49-F238E27FC236}">
                <a16:creationId xmlns:a16="http://schemas.microsoft.com/office/drawing/2014/main" id="{D7B6A18D-A965-E706-08E3-07D58DEAE30B}"/>
              </a:ext>
            </a:extLst>
          </p:cNvPr>
          <p:cNvSpPr>
            <a:spLocks noGrp="1"/>
          </p:cNvSpPr>
          <p:nvPr>
            <p:ph type="sldNum" sz="quarter" idx="16"/>
          </p:nvPr>
        </p:nvSpPr>
        <p:spPr/>
        <p:txBody>
          <a:bodyPr/>
          <a:lstStyle/>
          <a:p>
            <a:pPr>
              <a:defRPr/>
            </a:pPr>
            <a:fld id="{4CD333A3-7515-47B8-9EDC-EE0892D9C861}" type="slidenum">
              <a:rPr lang="en-US" smtClean="0"/>
              <a:pPr>
                <a:defRPr/>
              </a:pPr>
              <a:t>8</a:t>
            </a:fld>
            <a:endParaRPr lang="en-US" dirty="0"/>
          </a:p>
        </p:txBody>
      </p:sp>
      <p:sp>
        <p:nvSpPr>
          <p:cNvPr id="6" name="Rectangle 2">
            <a:extLst>
              <a:ext uri="{FF2B5EF4-FFF2-40B4-BE49-F238E27FC236}">
                <a16:creationId xmlns:a16="http://schemas.microsoft.com/office/drawing/2014/main" id="{AA1AA41B-C5B0-520C-DE05-29F8F9B78930}"/>
              </a:ext>
            </a:extLst>
          </p:cNvPr>
          <p:cNvSpPr>
            <a:spLocks noChangeArrowheads="1"/>
          </p:cNvSpPr>
          <p:nvPr/>
        </p:nvSpPr>
        <p:spPr bwMode="auto">
          <a:xfrm>
            <a:off x="914400" y="1330221"/>
            <a:ext cx="10439400"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 Model Sizes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Many high-performing CNN models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DenseNet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ResNet152, large ensembles) are too heavy for efficient mobile or edge deployment.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Real-Time Mobile Solutions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Few existing systems are optimized for offline, real-time corn leaf disease detection in rural farming areas.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Multi-Disease Limitation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Several works focus on a single disease, limiting their usefulness for detecting multiple corn leaf diseases.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Imbalance Issues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Many datasets suffer from unequal class distribution, reducing accuracy for minority disease classes.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Field Testing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Few models are validated with real field images under varying lighting, occlusion, and background conditions in Bangladesh.</a:t>
            </a:r>
          </a:p>
        </p:txBody>
      </p:sp>
    </p:spTree>
    <p:extLst>
      <p:ext uri="{BB962C8B-B14F-4D97-AF65-F5344CB8AC3E}">
        <p14:creationId xmlns:p14="http://schemas.microsoft.com/office/powerpoint/2010/main" val="12182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C423E-7F8D-0DF0-FEA1-1B25B89AC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529A4-43BD-CC77-7F19-34228C3DF8D1}"/>
              </a:ext>
            </a:extLst>
          </p:cNvPr>
          <p:cNvSpPr>
            <a:spLocks noGrp="1"/>
          </p:cNvSpPr>
          <p:nvPr>
            <p:ph type="title"/>
          </p:nvPr>
        </p:nvSpPr>
        <p:spPr>
          <a:xfrm>
            <a:off x="1915160" y="174597"/>
            <a:ext cx="8229600" cy="868362"/>
          </a:xfrm>
        </p:spPr>
        <p:txBody>
          <a:bodyPr/>
          <a:lstStyle/>
          <a:p>
            <a:r>
              <a:rPr lang="en-US">
                <a:solidFill>
                  <a:srgbClr val="7030A0"/>
                </a:solidFill>
                <a:latin typeface="Times New Roman" pitchFamily="18" charset="0"/>
                <a:cs typeface="Times New Roman" pitchFamily="18" charset="0"/>
              </a:rPr>
              <a:t>Proposed Methodology</a:t>
            </a:r>
            <a:endParaRPr lang="en-US" dirty="0">
              <a:solidFill>
                <a:srgbClr val="7030A0"/>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AA53EBF-97A8-D64D-9C7B-B1394F03F209}"/>
              </a:ext>
            </a:extLst>
          </p:cNvPr>
          <p:cNvSpPr>
            <a:spLocks noGrp="1"/>
          </p:cNvSpPr>
          <p:nvPr>
            <p:ph type="sldNum" sz="quarter" idx="16"/>
          </p:nvPr>
        </p:nvSpPr>
        <p:spPr/>
        <p:txBody>
          <a:bodyPr/>
          <a:lstStyle/>
          <a:p>
            <a:pPr>
              <a:defRPr/>
            </a:pPr>
            <a:fld id="{4CD333A3-7515-47B8-9EDC-EE0892D9C861}" type="slidenum">
              <a:rPr lang="en-US" smtClean="0"/>
              <a:pPr>
                <a:defRPr/>
              </a:pPr>
              <a:t>9</a:t>
            </a:fld>
            <a:endParaRPr lang="en-US" dirty="0"/>
          </a:p>
        </p:txBody>
      </p:sp>
      <p:pic>
        <p:nvPicPr>
          <p:cNvPr id="6" name="Picture 5" descr="A diagram of a data processing process&#10;&#10;AI-generated content may be incorrect.">
            <a:extLst>
              <a:ext uri="{FF2B5EF4-FFF2-40B4-BE49-F238E27FC236}">
                <a16:creationId xmlns:a16="http://schemas.microsoft.com/office/drawing/2014/main" id="{DECE79C4-9347-8246-033B-A6369AA78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990600"/>
            <a:ext cx="9177833" cy="5258622"/>
          </a:xfrm>
          <a:prstGeom prst="rect">
            <a:avLst/>
          </a:prstGeom>
        </p:spPr>
      </p:pic>
    </p:spTree>
    <p:extLst>
      <p:ext uri="{BB962C8B-B14F-4D97-AF65-F5344CB8AC3E}">
        <p14:creationId xmlns:p14="http://schemas.microsoft.com/office/powerpoint/2010/main" val="1206655495"/>
      </p:ext>
    </p:extLst>
  </p:cSld>
  <p:clrMapOvr>
    <a:masterClrMapping/>
  </p:clrMapOvr>
</p:sld>
</file>

<file path=ppt/theme/theme1.xml><?xml version="1.0" encoding="utf-8"?>
<a:theme xmlns:a="http://schemas.openxmlformats.org/drawingml/2006/main" name="New Microsoft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Microsoft PowerPoint Presentation</Template>
  <TotalTime>957</TotalTime>
  <Words>962</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New Microsoft PowerPoint Presentation</vt:lpstr>
      <vt:lpstr>Improved Methods for Automated Corn Leaf Disease Recognition</vt:lpstr>
      <vt:lpstr>Outline</vt:lpstr>
      <vt:lpstr>Introduction</vt:lpstr>
      <vt:lpstr>Problem Statement</vt:lpstr>
      <vt:lpstr>Motivation and Objective</vt:lpstr>
      <vt:lpstr>Related Works</vt:lpstr>
      <vt:lpstr>Comparison Between Existing Works </vt:lpstr>
      <vt:lpstr>Gap Analysis</vt:lpstr>
      <vt:lpstr>Proposed Methodology</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Abu Zahed</cp:lastModifiedBy>
  <cp:revision>261</cp:revision>
  <dcterms:created xsi:type="dcterms:W3CDTF">2011-07-17T02:56:35Z</dcterms:created>
  <dcterms:modified xsi:type="dcterms:W3CDTF">2025-08-09T09:59:25Z</dcterms:modified>
</cp:coreProperties>
</file>