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9" r:id="rId1"/>
  </p:sldMasterIdLst>
  <p:notesMasterIdLst>
    <p:notesMasterId r:id="rId12"/>
  </p:notesMasterIdLst>
  <p:sldIdLst>
    <p:sldId id="256" r:id="rId2"/>
    <p:sldId id="264" r:id="rId3"/>
    <p:sldId id="280" r:id="rId4"/>
    <p:sldId id="293" r:id="rId5"/>
    <p:sldId id="304" r:id="rId6"/>
    <p:sldId id="300" r:id="rId7"/>
    <p:sldId id="301" r:id="rId8"/>
    <p:sldId id="302" r:id="rId9"/>
    <p:sldId id="298" r:id="rId10"/>
    <p:sldId id="295" r:id="rId11"/>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94660"/>
  </p:normalViewPr>
  <p:slideViewPr>
    <p:cSldViewPr>
      <p:cViewPr varScale="1">
        <p:scale>
          <a:sx n="105" d="100"/>
          <a:sy n="105" d="100"/>
        </p:scale>
        <p:origin x="780" y="9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F2D6876-F133-46D3-95E2-A34AD9BDC8CB}" type="datetimeFigureOut">
              <a:rPr lang="en-US"/>
              <a:pPr>
                <a:defRPr/>
              </a:pPr>
              <a:t>8/10/2025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DA40400-4F5E-4E00-9BB5-F457594CE77A}" type="slidenum">
              <a:rPr lang="en-US"/>
              <a:pPr>
                <a:defRPr/>
              </a:pPr>
              <a:t>‹#›</a:t>
            </a:fld>
            <a:endParaRPr lang="en-US"/>
          </a:p>
        </p:txBody>
      </p:sp>
    </p:spTree>
    <p:extLst>
      <p:ext uri="{BB962C8B-B14F-4D97-AF65-F5344CB8AC3E}">
        <p14:creationId xmlns:p14="http://schemas.microsoft.com/office/powerpoint/2010/main" val="31335642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875161A3-B757-4210-8554-6B2250A4A5D7}" type="datetime1">
              <a:rPr lang="en-US" smtClean="0"/>
              <a:pPr>
                <a:defRPr/>
              </a:pPr>
              <a:t>8/10/2025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875161A3-B757-4210-8554-6B2250A4A5D7}" type="datetime1">
              <a:rPr lang="en-US" smtClean="0"/>
              <a:pPr>
                <a:defRPr/>
              </a:pPr>
              <a:t>8/10/2025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875161A3-B757-4210-8554-6B2250A4A5D7}" type="datetime1">
              <a:rPr lang="en-US" smtClean="0"/>
              <a:pPr>
                <a:defRPr/>
              </a:pPr>
              <a:t>8/10/2025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6" name="Rectangle 5"/>
          <p:cNvSpPr/>
          <p:nvPr/>
        </p:nvSpPr>
        <p:spPr>
          <a:xfrm>
            <a:off x="0" y="0"/>
            <a:ext cx="1219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p:txBody>
          <a:bodyPr/>
          <a:lstStyle>
            <a:lvl1pPr>
              <a:defRPr b="1">
                <a:solidFill>
                  <a:schemeClr val="accent1">
                    <a:lumMod val="75000"/>
                  </a:schemeClr>
                </a:solidFill>
              </a:defRPr>
            </a:lvl1pPr>
          </a:lstStyle>
          <a:p>
            <a:r>
              <a:rPr lang="en-US"/>
              <a:t>Click to edit Master title style</a:t>
            </a:r>
            <a:endParaRPr lang="en-US" dirty="0"/>
          </a:p>
        </p:txBody>
      </p:sp>
      <p:sp>
        <p:nvSpPr>
          <p:cNvPr id="9" name="Content Placeholder 8"/>
          <p:cNvSpPr>
            <a:spLocks noGrp="1"/>
          </p:cNvSpPr>
          <p:nvPr>
            <p:ph sz="quarter" idx="13"/>
          </p:nvPr>
        </p:nvSpPr>
        <p:spPr>
          <a:xfrm>
            <a:off x="609600" y="1676400"/>
            <a:ext cx="10972800" cy="3962400"/>
          </a:xfrm>
        </p:spPr>
        <p:txBody>
          <a:bodyPr/>
          <a:lstStyle>
            <a:lvl1pPr>
              <a:defRPr>
                <a:solidFill>
                  <a:schemeClr val="accent1">
                    <a:lumMod val="75000"/>
                  </a:schemeClr>
                </a:solidFill>
              </a:defRPr>
            </a:lvl1pPr>
            <a:lvl2pPr>
              <a:defRPr>
                <a:solidFill>
                  <a:schemeClr val="accent5">
                    <a:lumMod val="75000"/>
                  </a:schemeClr>
                </a:solidFill>
              </a:defRPr>
            </a:lvl2pPr>
            <a:lvl3pPr>
              <a:defRPr>
                <a:solidFill>
                  <a:schemeClr val="accent2">
                    <a:lumMod val="75000"/>
                  </a:schemeClr>
                </a:solidFill>
              </a:defRPr>
            </a:lvl3pPr>
            <a:lvl4pPr>
              <a:defRPr>
                <a:solidFill>
                  <a:schemeClr val="accent6">
                    <a:lumMod val="75000"/>
                  </a:schemeClr>
                </a:solidFill>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2"/>
          <p:cNvSpPr>
            <a:spLocks noGrp="1"/>
          </p:cNvSpPr>
          <p:nvPr>
            <p:ph type="dt" sz="half" idx="14"/>
          </p:nvPr>
        </p:nvSpPr>
        <p:spPr/>
        <p:txBody>
          <a:bodyPr/>
          <a:lstStyle>
            <a:lvl1pPr>
              <a:defRPr/>
            </a:lvl1pPr>
          </a:lstStyle>
          <a:p>
            <a:pPr>
              <a:defRPr/>
            </a:pPr>
            <a:fld id="{277AD9AE-DAF0-4070-950A-9E3660EBE497}" type="datetime1">
              <a:rPr lang="en-US" smtClean="0"/>
              <a:pPr>
                <a:defRPr/>
              </a:pPr>
              <a:t>8/10/2025</a:t>
            </a:fld>
            <a:endParaRPr lang="en-US"/>
          </a:p>
        </p:txBody>
      </p:sp>
      <p:sp>
        <p:nvSpPr>
          <p:cNvPr id="8" name="Footer Placeholder 3"/>
          <p:cNvSpPr>
            <a:spLocks noGrp="1"/>
          </p:cNvSpPr>
          <p:nvPr>
            <p:ph type="ftr" sz="quarter" idx="15"/>
          </p:nvPr>
        </p:nvSpPr>
        <p:spPr/>
        <p:txBody>
          <a:bodyPr/>
          <a:lstStyle>
            <a:lvl1pPr>
              <a:defRPr/>
            </a:lvl1pPr>
          </a:lstStyle>
          <a:p>
            <a:pPr>
              <a:defRPr/>
            </a:pPr>
            <a:endParaRPr lang="en-US"/>
          </a:p>
        </p:txBody>
      </p:sp>
      <p:sp>
        <p:nvSpPr>
          <p:cNvPr id="10" name="Slide Number Placeholder 4"/>
          <p:cNvSpPr>
            <a:spLocks noGrp="1"/>
          </p:cNvSpPr>
          <p:nvPr>
            <p:ph type="sldNum" sz="quarter" idx="16"/>
          </p:nvPr>
        </p:nvSpPr>
        <p:spPr/>
        <p:txBody>
          <a:bodyPr/>
          <a:lstStyle>
            <a:lvl1pPr>
              <a:defRPr/>
            </a:lvl1pPr>
          </a:lstStyle>
          <a:p>
            <a:pPr>
              <a:defRPr/>
            </a:pPr>
            <a:fld id="{4CD333A3-7515-47B8-9EDC-EE0892D9C861}" type="slidenum">
              <a:rPr lang="en-US" smtClean="0"/>
              <a:pPr>
                <a:defRPr/>
              </a:pPr>
              <a:t>‹#›</a:t>
            </a:fld>
            <a:endParaRPr lang="en-US"/>
          </a:p>
        </p:txBody>
      </p:sp>
      <p:pic>
        <p:nvPicPr>
          <p:cNvPr id="11" name="Picture 1"/>
          <p:cNvPicPr>
            <a:picLocks noChangeAspect="1" noChangeArrowheads="1"/>
          </p:cNvPicPr>
          <p:nvPr userDrawn="1"/>
        </p:nvPicPr>
        <p:blipFill>
          <a:blip r:embed="rId2"/>
          <a:srcRect/>
          <a:stretch>
            <a:fillRect/>
          </a:stretch>
        </p:blipFill>
        <p:spPr bwMode="auto">
          <a:xfrm>
            <a:off x="609600" y="6356351"/>
            <a:ext cx="1538817" cy="471487"/>
          </a:xfrm>
          <a:prstGeom prst="rect">
            <a:avLst/>
          </a:prstGeom>
          <a:noFill/>
          <a:ln w="9525">
            <a:noFill/>
            <a:miter lim="800000"/>
            <a:headEnd/>
            <a:tailEnd/>
          </a:ln>
        </p:spPr>
      </p:pic>
      <p:sp>
        <p:nvSpPr>
          <p:cNvPr id="12" name="Rectangle 11"/>
          <p:cNvSpPr/>
          <p:nvPr userDrawn="1"/>
        </p:nvSpPr>
        <p:spPr>
          <a:xfrm>
            <a:off x="2336801" y="6356351"/>
            <a:ext cx="9842500" cy="465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sz="2000" b="1" dirty="0"/>
              <a:t>Phase-I Evaluation</a:t>
            </a:r>
            <a:endParaRPr lang="en-US" b="1" dirty="0"/>
          </a:p>
        </p:txBody>
      </p:sp>
      <p:sp>
        <p:nvSpPr>
          <p:cNvPr id="13" name="Rectangle 12"/>
          <p:cNvSpPr/>
          <p:nvPr userDrawn="1"/>
        </p:nvSpPr>
        <p:spPr>
          <a:xfrm>
            <a:off x="0" y="0"/>
            <a:ext cx="1219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1320263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Rectangle 4"/>
          <p:cNvSpPr/>
          <p:nvPr userDrawn="1"/>
        </p:nvSpPr>
        <p:spPr>
          <a:xfrm>
            <a:off x="3759200" y="0"/>
            <a:ext cx="8432800" cy="6858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sz="2000" b="1" dirty="0"/>
              <a:t>Phase-I Evaluation</a:t>
            </a:r>
            <a:endParaRPr lang="en-US" b="1" dirty="0"/>
          </a:p>
        </p:txBody>
      </p:sp>
      <p:pic>
        <p:nvPicPr>
          <p:cNvPr id="6" name="Picture 1"/>
          <p:cNvPicPr>
            <a:picLocks noChangeAspect="1" noChangeArrowheads="1"/>
          </p:cNvPicPr>
          <p:nvPr userDrawn="1"/>
        </p:nvPicPr>
        <p:blipFill>
          <a:blip r:embed="rId2"/>
          <a:srcRect/>
          <a:stretch>
            <a:fillRect/>
          </a:stretch>
        </p:blipFill>
        <p:spPr bwMode="auto">
          <a:xfrm>
            <a:off x="146051" y="76200"/>
            <a:ext cx="2444749" cy="685800"/>
          </a:xfrm>
          <a:prstGeom prst="rect">
            <a:avLst/>
          </a:prstGeom>
          <a:noFill/>
          <a:ln w="9525">
            <a:noFill/>
            <a:miter lim="800000"/>
            <a:headEnd/>
            <a:tailEnd/>
          </a:ln>
        </p:spPr>
      </p:pic>
      <p:sp>
        <p:nvSpPr>
          <p:cNvPr id="7" name="Rectangle 6"/>
          <p:cNvSpPr/>
          <p:nvPr userDrawn="1"/>
        </p:nvSpPr>
        <p:spPr>
          <a:xfrm>
            <a:off x="914400" y="3200400"/>
            <a:ext cx="5080000" cy="533400"/>
          </a:xfrm>
          <a:prstGeom prst="rect">
            <a:avLst/>
          </a:prstGeom>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400" b="1" dirty="0"/>
              <a:t>Presented by</a:t>
            </a:r>
          </a:p>
        </p:txBody>
      </p:sp>
      <p:sp>
        <p:nvSpPr>
          <p:cNvPr id="8" name="Rectangle 7"/>
          <p:cNvSpPr/>
          <p:nvPr userDrawn="1"/>
        </p:nvSpPr>
        <p:spPr>
          <a:xfrm>
            <a:off x="6400800" y="3200400"/>
            <a:ext cx="5283200" cy="533400"/>
          </a:xfrm>
          <a:prstGeom prst="rect">
            <a:avLst/>
          </a:prstGeom>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400" b="1" dirty="0"/>
              <a:t>Supervised by</a:t>
            </a:r>
          </a:p>
        </p:txBody>
      </p:sp>
      <p:sp>
        <p:nvSpPr>
          <p:cNvPr id="2" name="Title 1"/>
          <p:cNvSpPr>
            <a:spLocks noGrp="1"/>
          </p:cNvSpPr>
          <p:nvPr>
            <p:ph type="ctrTitle"/>
          </p:nvPr>
        </p:nvSpPr>
        <p:spPr>
          <a:xfrm>
            <a:off x="914400" y="1143000"/>
            <a:ext cx="10363200" cy="1752600"/>
          </a:xfrm>
        </p:spPr>
        <p:txBody>
          <a:bodyPr/>
          <a:lstStyle>
            <a:lvl1pPr>
              <a:defRPr b="1">
                <a:solidFill>
                  <a:schemeClr val="tx2">
                    <a:lumMod val="75000"/>
                  </a:schemeClr>
                </a:solidFill>
                <a:effectLst>
                  <a:outerShdw blurRad="38100" dist="38100" dir="2700000" algn="tl">
                    <a:srgbClr val="000000">
                      <a:alpha val="43137"/>
                    </a:srgbClr>
                  </a:outerShdw>
                </a:effectLst>
                <a:latin typeface="+mj-lt"/>
                <a:cs typeface="Times New Roman"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914400" y="3886200"/>
            <a:ext cx="5181600" cy="2209800"/>
          </a:xfrm>
        </p:spPr>
        <p:txBody>
          <a:bodyPr>
            <a:normAutofit/>
          </a:bodyPr>
          <a:lstStyle>
            <a:lvl1pPr marL="0" indent="0" algn="ctr">
              <a:buNone/>
              <a:defRPr sz="2700">
                <a:solidFill>
                  <a:schemeClr val="accent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8" name="Text Placeholder 27"/>
          <p:cNvSpPr>
            <a:spLocks noGrp="1"/>
          </p:cNvSpPr>
          <p:nvPr>
            <p:ph type="body" sz="quarter" idx="13"/>
          </p:nvPr>
        </p:nvSpPr>
        <p:spPr>
          <a:xfrm>
            <a:off x="6400800" y="3886200"/>
            <a:ext cx="5283200" cy="2209800"/>
          </a:xfrm>
        </p:spPr>
        <p:txBody>
          <a:bodyPr>
            <a:normAutofit/>
          </a:bodyPr>
          <a:lstStyle>
            <a:lvl1pPr algn="ctr">
              <a:buNone/>
              <a:defRPr sz="2700">
                <a:solidFill>
                  <a:srgbClr val="0070C0"/>
                </a:solidFill>
              </a:defRPr>
            </a:lvl1pPr>
          </a:lstStyle>
          <a:p>
            <a:pPr lvl="0"/>
            <a:r>
              <a:rPr lang="en-US"/>
              <a:t>Click to edit Master text styles</a:t>
            </a:r>
          </a:p>
        </p:txBody>
      </p:sp>
      <p:sp>
        <p:nvSpPr>
          <p:cNvPr id="9" name="Date Placeholder 3"/>
          <p:cNvSpPr>
            <a:spLocks noGrp="1"/>
          </p:cNvSpPr>
          <p:nvPr>
            <p:ph type="dt" sz="half" idx="14"/>
          </p:nvPr>
        </p:nvSpPr>
        <p:spPr/>
        <p:txBody>
          <a:bodyPr/>
          <a:lstStyle>
            <a:lvl1pPr>
              <a:defRPr/>
            </a:lvl1pPr>
          </a:lstStyle>
          <a:p>
            <a:pPr>
              <a:defRPr/>
            </a:pPr>
            <a:fld id="{BCC254C3-6D07-4044-A98A-C7B9FCC216AA}" type="datetime1">
              <a:rPr lang="en-US"/>
              <a:pPr>
                <a:defRPr/>
              </a:pPr>
              <a:t>8/10/2025</a:t>
            </a:fld>
            <a:endParaRPr lang="en-US"/>
          </a:p>
        </p:txBody>
      </p:sp>
      <p:sp>
        <p:nvSpPr>
          <p:cNvPr id="10" name="Footer Placeholder 4"/>
          <p:cNvSpPr>
            <a:spLocks noGrp="1"/>
          </p:cNvSpPr>
          <p:nvPr>
            <p:ph type="ftr" sz="quarter" idx="15"/>
          </p:nvPr>
        </p:nvSpPr>
        <p:spPr/>
        <p:txBody>
          <a:bodyPr/>
          <a:lstStyle>
            <a:lvl1pPr>
              <a:defRPr/>
            </a:lvl1pPr>
          </a:lstStyle>
          <a:p>
            <a:pPr>
              <a:defRPr/>
            </a:pPr>
            <a:endParaRPr lang="en-US"/>
          </a:p>
        </p:txBody>
      </p:sp>
      <p:sp>
        <p:nvSpPr>
          <p:cNvPr id="11" name="Slide Number Placeholder 5"/>
          <p:cNvSpPr>
            <a:spLocks noGrp="1"/>
          </p:cNvSpPr>
          <p:nvPr>
            <p:ph type="sldNum" sz="quarter" idx="16"/>
          </p:nvPr>
        </p:nvSpPr>
        <p:spPr/>
        <p:txBody>
          <a:bodyPr/>
          <a:lstStyle>
            <a:lvl1pPr>
              <a:defRPr/>
            </a:lvl1pPr>
          </a:lstStyle>
          <a:p>
            <a:pPr>
              <a:defRPr/>
            </a:pPr>
            <a:fld id="{E62AF6E4-9F0F-4D32-8D8E-755B2E69BAD2}"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4" name="Picture 1"/>
          <p:cNvPicPr>
            <a:picLocks noChangeAspect="1" noChangeArrowheads="1"/>
          </p:cNvPicPr>
          <p:nvPr userDrawn="1"/>
        </p:nvPicPr>
        <p:blipFill>
          <a:blip r:embed="rId2"/>
          <a:srcRect/>
          <a:stretch>
            <a:fillRect/>
          </a:stretch>
        </p:blipFill>
        <p:spPr bwMode="auto">
          <a:xfrm>
            <a:off x="304801" y="5943600"/>
            <a:ext cx="1538817" cy="304800"/>
          </a:xfrm>
          <a:prstGeom prst="rect">
            <a:avLst/>
          </a:prstGeom>
          <a:noFill/>
          <a:ln w="9525">
            <a:noFill/>
            <a:miter lim="800000"/>
            <a:headEnd/>
            <a:tailEnd/>
          </a:ln>
        </p:spPr>
      </p:pic>
      <p:sp>
        <p:nvSpPr>
          <p:cNvPr id="5" name="Rectangle 4"/>
          <p:cNvSpPr/>
          <p:nvPr userDrawn="1"/>
        </p:nvSpPr>
        <p:spPr>
          <a:xfrm>
            <a:off x="2336801" y="5943600"/>
            <a:ext cx="98425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sz="2000" b="1" dirty="0"/>
              <a:t>Final Year Defense</a:t>
            </a:r>
            <a:endParaRPr lang="en-US" b="1" dirty="0"/>
          </a:p>
        </p:txBody>
      </p:sp>
      <p:sp>
        <p:nvSpPr>
          <p:cNvPr id="6" name="Rectangle 5"/>
          <p:cNvSpPr/>
          <p:nvPr userDrawn="1"/>
        </p:nvSpPr>
        <p:spPr>
          <a:xfrm>
            <a:off x="0" y="0"/>
            <a:ext cx="1219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p:txBody>
          <a:bodyPr/>
          <a:lstStyle>
            <a:lvl1pPr>
              <a:defRPr b="1">
                <a:solidFill>
                  <a:schemeClr val="accent1">
                    <a:lumMod val="75000"/>
                  </a:schemeClr>
                </a:solidFill>
              </a:defRPr>
            </a:lvl1pPr>
          </a:lstStyle>
          <a:p>
            <a:r>
              <a:rPr lang="en-US" dirty="0"/>
              <a:t>Click to edit Master title style</a:t>
            </a:r>
          </a:p>
        </p:txBody>
      </p:sp>
      <p:sp>
        <p:nvSpPr>
          <p:cNvPr id="9" name="Content Placeholder 8"/>
          <p:cNvSpPr>
            <a:spLocks noGrp="1"/>
          </p:cNvSpPr>
          <p:nvPr>
            <p:ph sz="quarter" idx="13"/>
          </p:nvPr>
        </p:nvSpPr>
        <p:spPr>
          <a:xfrm>
            <a:off x="609600" y="1676400"/>
            <a:ext cx="10972800" cy="3962400"/>
          </a:xfrm>
        </p:spPr>
        <p:txBody>
          <a:bodyPr/>
          <a:lstStyle>
            <a:lvl1pPr>
              <a:defRPr>
                <a:solidFill>
                  <a:schemeClr val="accent1">
                    <a:lumMod val="75000"/>
                  </a:schemeClr>
                </a:solidFill>
              </a:defRPr>
            </a:lvl1pPr>
            <a:lvl2pPr>
              <a:defRPr>
                <a:solidFill>
                  <a:schemeClr val="accent5">
                    <a:lumMod val="75000"/>
                  </a:schemeClr>
                </a:solidFill>
              </a:defRPr>
            </a:lvl2pPr>
            <a:lvl3pPr>
              <a:defRPr>
                <a:solidFill>
                  <a:schemeClr val="accent2">
                    <a:lumMod val="75000"/>
                  </a:schemeClr>
                </a:solidFill>
              </a:defRPr>
            </a:lvl3pPr>
            <a:lvl4pPr>
              <a:defRPr>
                <a:solidFill>
                  <a:schemeClr val="accent6">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2"/>
          <p:cNvSpPr>
            <a:spLocks noGrp="1"/>
          </p:cNvSpPr>
          <p:nvPr>
            <p:ph type="dt" sz="half" idx="14"/>
          </p:nvPr>
        </p:nvSpPr>
        <p:spPr/>
        <p:txBody>
          <a:bodyPr/>
          <a:lstStyle>
            <a:lvl1pPr>
              <a:defRPr/>
            </a:lvl1pPr>
          </a:lstStyle>
          <a:p>
            <a:pPr>
              <a:defRPr/>
            </a:pPr>
            <a:fld id="{277AD9AE-DAF0-4070-950A-9E3660EBE497}" type="datetime1">
              <a:rPr lang="en-US"/>
              <a:pPr>
                <a:defRPr/>
              </a:pPr>
              <a:t>8/10/2025</a:t>
            </a:fld>
            <a:endParaRPr lang="en-US"/>
          </a:p>
        </p:txBody>
      </p:sp>
      <p:sp>
        <p:nvSpPr>
          <p:cNvPr id="8" name="Footer Placeholder 3"/>
          <p:cNvSpPr>
            <a:spLocks noGrp="1"/>
          </p:cNvSpPr>
          <p:nvPr>
            <p:ph type="ftr" sz="quarter" idx="15"/>
          </p:nvPr>
        </p:nvSpPr>
        <p:spPr/>
        <p:txBody>
          <a:bodyPr/>
          <a:lstStyle>
            <a:lvl1pPr>
              <a:defRPr/>
            </a:lvl1pPr>
          </a:lstStyle>
          <a:p>
            <a:pPr>
              <a:defRPr/>
            </a:pPr>
            <a:endParaRPr lang="en-US"/>
          </a:p>
        </p:txBody>
      </p:sp>
      <p:sp>
        <p:nvSpPr>
          <p:cNvPr id="10" name="Slide Number Placeholder 4"/>
          <p:cNvSpPr>
            <a:spLocks noGrp="1"/>
          </p:cNvSpPr>
          <p:nvPr>
            <p:ph type="sldNum" sz="quarter" idx="16"/>
          </p:nvPr>
        </p:nvSpPr>
        <p:spPr/>
        <p:txBody>
          <a:bodyPr/>
          <a:lstStyle>
            <a:lvl1pPr>
              <a:defRPr/>
            </a:lvl1pPr>
          </a:lstStyle>
          <a:p>
            <a:pPr>
              <a:defRPr/>
            </a:pPr>
            <a:fld id="{4CD333A3-7515-47B8-9EDC-EE0892D9C86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875161A3-B757-4210-8554-6B2250A4A5D7}" type="datetime1">
              <a:rPr lang="en-US" smtClean="0"/>
              <a:pPr>
                <a:defRPr/>
              </a:pPr>
              <a:t>8/10/2025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875161A3-B757-4210-8554-6B2250A4A5D7}" type="datetime1">
              <a:rPr lang="en-US" smtClean="0"/>
              <a:pPr>
                <a:defRPr/>
              </a:pPr>
              <a:t>8/10/2025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875161A3-B757-4210-8554-6B2250A4A5D7}" type="datetime1">
              <a:rPr lang="en-US" smtClean="0"/>
              <a:pPr>
                <a:defRPr/>
              </a:pPr>
              <a:t>8/10/2025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875161A3-B757-4210-8554-6B2250A4A5D7}" type="datetime1">
              <a:rPr lang="en-US" smtClean="0"/>
              <a:pPr>
                <a:defRPr/>
              </a:pPr>
              <a:t>8/10/2025</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875161A3-B757-4210-8554-6B2250A4A5D7}" type="datetime1">
              <a:rPr lang="en-US" smtClean="0"/>
              <a:pPr>
                <a:defRPr/>
              </a:pPr>
              <a:t>8/10/2025</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75161A3-B757-4210-8554-6B2250A4A5D7}" type="datetime1">
              <a:rPr lang="en-US" smtClean="0"/>
              <a:pPr>
                <a:defRPr/>
              </a:pPr>
              <a:t>8/10/2025</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875161A3-B757-4210-8554-6B2250A4A5D7}" type="datetime1">
              <a:rPr lang="en-US" smtClean="0"/>
              <a:pPr>
                <a:defRPr/>
              </a:pPr>
              <a:t>8/10/2025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875161A3-B757-4210-8554-6B2250A4A5D7}" type="datetime1">
              <a:rPr lang="en-US" smtClean="0"/>
              <a:pPr>
                <a:defRPr/>
              </a:pPr>
              <a:t>8/10/2025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75161A3-B757-4210-8554-6B2250A4A5D7}" type="datetime1">
              <a:rPr lang="en-US" smtClean="0"/>
              <a:pPr>
                <a:defRPr/>
              </a:pPr>
              <a:t>8/10/2025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201EAB7-4B8F-4B70-B0ED-2782ACD77B02}"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58"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rtlCol="0">
            <a:noAutofit/>
          </a:bodyPr>
          <a:lstStyle/>
          <a:p>
            <a:pPr>
              <a:defRPr/>
            </a:pPr>
            <a:r>
              <a:rPr lang="en-US" sz="3200" dirty="0">
                <a:solidFill>
                  <a:srgbClr val="7030A0"/>
                </a:solidFill>
                <a:effectLst/>
                <a:latin typeface="Times New Roman" panose="02020603050405020304" pitchFamily="18" charset="0"/>
              </a:rPr>
              <a:t>Automated Detection and Classification of Leaf Diseases in Black Gram Using Deep Learning Techniques</a:t>
            </a:r>
            <a:endParaRPr lang="en-US" sz="2400" dirty="0">
              <a:solidFill>
                <a:srgbClr val="7030A0"/>
              </a:solidFill>
              <a:latin typeface="Times New Roman" panose="02020603050405020304" pitchFamily="18" charset="0"/>
            </a:endParaRPr>
          </a:p>
        </p:txBody>
      </p:sp>
      <p:sp>
        <p:nvSpPr>
          <p:cNvPr id="5" name="Subtitle 4"/>
          <p:cNvSpPr>
            <a:spLocks noGrp="1"/>
          </p:cNvSpPr>
          <p:nvPr>
            <p:ph type="subTitle" idx="1"/>
          </p:nvPr>
        </p:nvSpPr>
        <p:spPr>
          <a:xfrm>
            <a:off x="1066800" y="3810000"/>
            <a:ext cx="4800600" cy="3048000"/>
          </a:xfrm>
        </p:spPr>
        <p:txBody>
          <a:bodyPr rtlCol="0">
            <a:normAutofit/>
          </a:bodyPr>
          <a:lstStyle/>
          <a:p>
            <a:endParaRPr lang="en-US" sz="600" b="1" dirty="0">
              <a:solidFill>
                <a:schemeClr val="tx1"/>
              </a:solidFill>
              <a:latin typeface="Times New Roman" panose="02020603050405020304" pitchFamily="18" charset="0"/>
              <a:cs typeface="Times New Roman" panose="02020603050405020304" pitchFamily="18" charset="0"/>
            </a:endParaRPr>
          </a:p>
          <a:p>
            <a:r>
              <a:rPr lang="en-US" sz="2200" b="1" dirty="0" err="1">
                <a:solidFill>
                  <a:schemeClr val="tx1"/>
                </a:solidFill>
                <a:latin typeface="Times New Roman" panose="02020603050405020304" pitchFamily="18" charset="0"/>
                <a:cs typeface="Times New Roman" panose="02020603050405020304" pitchFamily="18" charset="0"/>
              </a:rPr>
              <a:t>Nurjahan</a:t>
            </a:r>
            <a:r>
              <a:rPr lang="en-US" sz="2200" b="1" dirty="0">
                <a:solidFill>
                  <a:schemeClr val="tx1"/>
                </a:solidFill>
                <a:latin typeface="Times New Roman" panose="02020603050405020304" pitchFamily="18" charset="0"/>
                <a:cs typeface="Times New Roman" panose="02020603050405020304" pitchFamily="18" charset="0"/>
              </a:rPr>
              <a:t> Akther Mim</a:t>
            </a:r>
          </a:p>
          <a:p>
            <a:r>
              <a:rPr lang="en-US" sz="2200" b="1" dirty="0">
                <a:solidFill>
                  <a:schemeClr val="tx1"/>
                </a:solidFill>
                <a:latin typeface="Times New Roman" panose="02020603050405020304" pitchFamily="18" charset="0"/>
                <a:cs typeface="Times New Roman" panose="02020603050405020304" pitchFamily="18" charset="0"/>
              </a:rPr>
              <a:t>ID : 221-15-4782</a:t>
            </a:r>
            <a:endParaRPr lang="en-US" sz="2200" dirty="0">
              <a:solidFill>
                <a:schemeClr val="tx1"/>
              </a:solidFill>
              <a:latin typeface="Times New Roman" panose="02020603050405020304" pitchFamily="18" charset="0"/>
              <a:cs typeface="Times New Roman" panose="02020603050405020304" pitchFamily="18" charset="0"/>
            </a:endParaRPr>
          </a:p>
          <a:p>
            <a:r>
              <a:rPr lang="en-US" sz="2200" b="1" dirty="0">
                <a:solidFill>
                  <a:schemeClr val="tx1"/>
                </a:solidFill>
                <a:latin typeface="Times New Roman" panose="02020603050405020304" pitchFamily="18" charset="0"/>
                <a:cs typeface="Times New Roman" panose="02020603050405020304" pitchFamily="18" charset="0"/>
              </a:rPr>
              <a:t>Department of  </a:t>
            </a:r>
            <a:r>
              <a:rPr lang="en-US" sz="2200" dirty="0">
                <a:solidFill>
                  <a:schemeClr val="tx1"/>
                </a:solidFill>
                <a:latin typeface="Times New Roman" panose="02020603050405020304" pitchFamily="18" charset="0"/>
                <a:cs typeface="Times New Roman" panose="02020603050405020304" pitchFamily="18" charset="0"/>
              </a:rPr>
              <a:t>CSE</a:t>
            </a:r>
          </a:p>
          <a:p>
            <a:r>
              <a:rPr lang="en-US" sz="2200" dirty="0">
                <a:solidFill>
                  <a:schemeClr val="tx1"/>
                </a:solidFill>
                <a:latin typeface="Times New Roman" panose="02020603050405020304" pitchFamily="18" charset="0"/>
                <a:cs typeface="Times New Roman" panose="02020603050405020304" pitchFamily="18" charset="0"/>
              </a:rPr>
              <a:t>Daffodil International University</a:t>
            </a:r>
          </a:p>
          <a:p>
            <a:pPr>
              <a:defRPr/>
            </a:pPr>
            <a:endParaRPr lang="en-US" sz="2800" dirty="0">
              <a:solidFill>
                <a:schemeClr val="tx1"/>
              </a:solidFill>
              <a:latin typeface="Times New Roman" pitchFamily="18" charset="0"/>
              <a:cs typeface="Times New Roman" pitchFamily="18" charset="0"/>
            </a:endParaRPr>
          </a:p>
          <a:p>
            <a:pPr>
              <a:defRPr/>
            </a:pPr>
            <a:endParaRPr lang="en-US" dirty="0"/>
          </a:p>
        </p:txBody>
      </p:sp>
      <p:sp>
        <p:nvSpPr>
          <p:cNvPr id="4100" name="Text Placeholder 5"/>
          <p:cNvSpPr>
            <a:spLocks noGrp="1"/>
          </p:cNvSpPr>
          <p:nvPr>
            <p:ph type="body" sz="quarter" idx="13"/>
          </p:nvPr>
        </p:nvSpPr>
        <p:spPr>
          <a:xfrm>
            <a:off x="6858000" y="3810000"/>
            <a:ext cx="4495800" cy="2590800"/>
          </a:xfrm>
        </p:spPr>
        <p:txBody>
          <a:bodyPr>
            <a:normAutofit/>
          </a:bodyPr>
          <a:lstStyle/>
          <a:p>
            <a:pPr eaLnBrk="1" hangingPunct="1"/>
            <a:endParaRPr lang="en-US" sz="600" dirty="0">
              <a:solidFill>
                <a:schemeClr val="tx1"/>
              </a:solidFill>
              <a:latin typeface="Times New Roman" pitchFamily="18" charset="0"/>
              <a:cs typeface="Times New Roman" pitchFamily="18" charset="0"/>
            </a:endParaRPr>
          </a:p>
          <a:p>
            <a:r>
              <a:rPr lang="en-US" sz="2200" b="1" dirty="0">
                <a:solidFill>
                  <a:schemeClr val="tx1"/>
                </a:solidFill>
                <a:latin typeface="Times New Roman" pitchFamily="18" charset="0"/>
                <a:cs typeface="Times New Roman" pitchFamily="18" charset="0"/>
              </a:rPr>
              <a:t>Mr. Mayen Uddin </a:t>
            </a:r>
            <a:r>
              <a:rPr lang="en-US" sz="2200" b="1" dirty="0" err="1">
                <a:solidFill>
                  <a:schemeClr val="tx1"/>
                </a:solidFill>
                <a:latin typeface="Times New Roman" panose="02020603050405020304" pitchFamily="18" charset="0"/>
                <a:cs typeface="Times New Roman" panose="02020603050405020304" pitchFamily="18" charset="0"/>
              </a:rPr>
              <a:t>Mojumdar</a:t>
            </a:r>
            <a:endParaRPr lang="en-US" sz="2200" b="1" dirty="0">
              <a:solidFill>
                <a:schemeClr val="tx1"/>
              </a:solidFill>
              <a:latin typeface="Times New Roman" pitchFamily="18" charset="0"/>
              <a:cs typeface="Times New Roman" pitchFamily="18" charset="0"/>
            </a:endParaRPr>
          </a:p>
          <a:p>
            <a:r>
              <a:rPr lang="en-US" sz="2200" b="1" dirty="0">
                <a:solidFill>
                  <a:schemeClr val="tx1"/>
                </a:solidFill>
                <a:latin typeface="Times New Roman" pitchFamily="18" charset="0"/>
                <a:cs typeface="Times New Roman" pitchFamily="18" charset="0"/>
              </a:rPr>
              <a:t>Sr. Lecturer </a:t>
            </a:r>
          </a:p>
          <a:p>
            <a:r>
              <a:rPr lang="en-US" sz="2200" dirty="0">
                <a:solidFill>
                  <a:schemeClr val="tx1"/>
                </a:solidFill>
                <a:latin typeface="Times New Roman" pitchFamily="18" charset="0"/>
                <a:cs typeface="Times New Roman" pitchFamily="18" charset="0"/>
              </a:rPr>
              <a:t>Department Of  </a:t>
            </a:r>
            <a:r>
              <a:rPr lang="en-US" sz="2200" b="1" dirty="0">
                <a:solidFill>
                  <a:schemeClr val="tx1"/>
                </a:solidFill>
                <a:latin typeface="Times New Roman" pitchFamily="18" charset="0"/>
                <a:cs typeface="Times New Roman" pitchFamily="18" charset="0"/>
              </a:rPr>
              <a:t>CSE</a:t>
            </a:r>
          </a:p>
          <a:p>
            <a:r>
              <a:rPr lang="en-US" sz="2200" dirty="0">
                <a:solidFill>
                  <a:schemeClr val="tx1"/>
                </a:solidFill>
                <a:latin typeface="Times New Roman" pitchFamily="18" charset="0"/>
                <a:cs typeface="Times New Roman" pitchFamily="18" charset="0"/>
              </a:rPr>
              <a:t>Daffodil International University</a:t>
            </a:r>
          </a:p>
          <a:p>
            <a:pPr eaLnBrk="1" hangingPunct="1"/>
            <a:endParaRPr lang="en-US" sz="2800"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marL="0" indent="0" algn="ctr">
              <a:buNone/>
            </a:pPr>
            <a:endParaRPr lang="en-US" sz="6000" b="1" dirty="0">
              <a:solidFill>
                <a:srgbClr val="7030A0"/>
              </a:solidFill>
              <a:latin typeface="Times New Roman" pitchFamily="18" charset="0"/>
              <a:cs typeface="Times New Roman" pitchFamily="18" charset="0"/>
            </a:endParaRPr>
          </a:p>
          <a:p>
            <a:pPr marL="0" indent="0" algn="ctr">
              <a:buNone/>
            </a:pPr>
            <a:r>
              <a:rPr lang="en-US" sz="6000" b="1" dirty="0">
                <a:solidFill>
                  <a:srgbClr val="7030A0"/>
                </a:solidFill>
                <a:latin typeface="Times New Roman" pitchFamily="18" charset="0"/>
                <a:cs typeface="Times New Roman" pitchFamily="18" charset="0"/>
              </a:rPr>
              <a:t>THANK YOU</a:t>
            </a:r>
          </a:p>
          <a:p>
            <a:pPr marL="0" indent="0" algn="r">
              <a:buNone/>
            </a:pPr>
            <a:endParaRPr lang="en-US" sz="30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6"/>
          </p:nvPr>
        </p:nvSpPr>
        <p:spPr/>
        <p:txBody>
          <a:bodyPr/>
          <a:lstStyle/>
          <a:p>
            <a:pPr>
              <a:defRPr/>
            </a:pPr>
            <a:fld id="{4CD333A3-7515-47B8-9EDC-EE0892D9C861}" type="slidenum">
              <a:rPr lang="en-US" smtClean="0"/>
              <a:pPr>
                <a:defRPr/>
              </a:pPr>
              <a:t>10</a:t>
            </a:fld>
            <a:endParaRPr lang="en-US" dirty="0"/>
          </a:p>
        </p:txBody>
      </p:sp>
    </p:spTree>
    <p:extLst>
      <p:ext uri="{BB962C8B-B14F-4D97-AF65-F5344CB8AC3E}">
        <p14:creationId xmlns:p14="http://schemas.microsoft.com/office/powerpoint/2010/main" val="2459516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Outline</a:t>
            </a:r>
            <a:endParaRPr lang="en-US" dirty="0">
              <a:solidFill>
                <a:srgbClr val="7030A0"/>
              </a:solidFill>
            </a:endParaRP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Introduction</a:t>
            </a:r>
          </a:p>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Problem Statement</a:t>
            </a:r>
          </a:p>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Motivation and Objective</a:t>
            </a:r>
          </a:p>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Related Works</a:t>
            </a:r>
          </a:p>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Comparison Between Existing Works </a:t>
            </a:r>
          </a:p>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Gap Analysis</a:t>
            </a:r>
          </a:p>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Proposed Methodology</a:t>
            </a:r>
          </a:p>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Q &amp; A</a:t>
            </a:r>
          </a:p>
          <a:p>
            <a:pPr>
              <a:buNone/>
            </a:pPr>
            <a:endParaRPr lang="en-US" dirty="0"/>
          </a:p>
        </p:txBody>
      </p:sp>
      <p:sp>
        <p:nvSpPr>
          <p:cNvPr id="4" name="Slide Number Placeholder 3"/>
          <p:cNvSpPr>
            <a:spLocks noGrp="1"/>
          </p:cNvSpPr>
          <p:nvPr>
            <p:ph type="sldNum" sz="quarter" idx="16"/>
          </p:nvPr>
        </p:nvSpPr>
        <p:spPr/>
        <p:txBody>
          <a:bodyPr/>
          <a:lstStyle/>
          <a:p>
            <a:pPr>
              <a:defRPr/>
            </a:pPr>
            <a:fld id="{4CD333A3-7515-47B8-9EDC-EE0892D9C861}" type="slidenum">
              <a:rPr lang="en-US" smtClean="0"/>
              <a:pPr>
                <a:defRPr/>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Introduction</a:t>
            </a:r>
          </a:p>
        </p:txBody>
      </p:sp>
      <p:sp>
        <p:nvSpPr>
          <p:cNvPr id="4" name="Slide Number Placeholder 3"/>
          <p:cNvSpPr>
            <a:spLocks noGrp="1"/>
          </p:cNvSpPr>
          <p:nvPr>
            <p:ph type="sldNum" sz="quarter" idx="16"/>
          </p:nvPr>
        </p:nvSpPr>
        <p:spPr/>
        <p:txBody>
          <a:bodyPr/>
          <a:lstStyle/>
          <a:p>
            <a:pPr>
              <a:defRPr/>
            </a:pPr>
            <a:fld id="{4CD333A3-7515-47B8-9EDC-EE0892D9C861}" type="slidenum">
              <a:rPr lang="en-US" smtClean="0"/>
              <a:pPr>
                <a:defRPr/>
              </a:pPr>
              <a:t>3</a:t>
            </a:fld>
            <a:endParaRPr lang="en-US" dirty="0"/>
          </a:p>
        </p:txBody>
      </p:sp>
      <p:sp>
        <p:nvSpPr>
          <p:cNvPr id="6" name="TextBox 5">
            <a:extLst>
              <a:ext uri="{FF2B5EF4-FFF2-40B4-BE49-F238E27FC236}">
                <a16:creationId xmlns:a16="http://schemas.microsoft.com/office/drawing/2014/main" id="{1C5BE53A-125E-678E-4658-4C6DB649BD91}"/>
              </a:ext>
            </a:extLst>
          </p:cNvPr>
          <p:cNvSpPr txBox="1"/>
          <p:nvPr/>
        </p:nvSpPr>
        <p:spPr>
          <a:xfrm>
            <a:off x="762000" y="1122471"/>
            <a:ext cx="10668000" cy="4613058"/>
          </a:xfrm>
          <a:prstGeom prst="rect">
            <a:avLst/>
          </a:prstGeom>
          <a:noFill/>
        </p:spPr>
        <p:txBody>
          <a:bodyPr wrap="square">
            <a:spAutoFit/>
          </a:bodyPr>
          <a:lstStyle/>
          <a:p>
            <a:pPr marL="285750" indent="-285750" algn="just">
              <a:lnSpc>
                <a:spcPct val="150000"/>
              </a:lnSpc>
              <a:buFont typeface="Wingdings" panose="05000000000000000000" pitchFamily="2" charset="2"/>
              <a:buChar char="q"/>
            </a:pPr>
            <a:r>
              <a:rPr lang="en-GB" dirty="0">
                <a:latin typeface="Times New Roman" panose="02020603050405020304" pitchFamily="18" charset="0"/>
                <a:cs typeface="Times New Roman" panose="02020603050405020304" pitchFamily="18" charset="0"/>
              </a:rPr>
              <a:t>Black gram is an important pulse crop in South Asia, including Bangladesh, valued for its nutritional benefits, soil fertility improvement, and economic importance. However, diseases like Yellow Mosaic Virus (YMV), </a:t>
            </a:r>
            <a:r>
              <a:rPr lang="en-GB" dirty="0" err="1">
                <a:latin typeface="Times New Roman" panose="02020603050405020304" pitchFamily="18" charset="0"/>
                <a:cs typeface="Times New Roman" panose="02020603050405020304" pitchFamily="18" charset="0"/>
              </a:rPr>
              <a:t>Cercospora</a:t>
            </a:r>
            <a:r>
              <a:rPr lang="en-GB" dirty="0">
                <a:latin typeface="Times New Roman" panose="02020603050405020304" pitchFamily="18" charset="0"/>
                <a:cs typeface="Times New Roman" panose="02020603050405020304" pitchFamily="18" charset="0"/>
              </a:rPr>
              <a:t> Leaf Spot, Leaf Crinkle, Anthracnose, and Powdery Mildew significantly reduce yield and quality.</a:t>
            </a:r>
          </a:p>
          <a:p>
            <a:pPr marL="285750" indent="-285750" algn="just">
              <a:lnSpc>
                <a:spcPct val="150000"/>
              </a:lnSpc>
              <a:buFont typeface="Wingdings" panose="05000000000000000000" pitchFamily="2" charset="2"/>
              <a:buChar char="q"/>
            </a:pPr>
            <a:r>
              <a:rPr lang="en-GB" dirty="0">
                <a:latin typeface="Times New Roman" panose="02020603050405020304" pitchFamily="18" charset="0"/>
                <a:cs typeface="Times New Roman" panose="02020603050405020304" pitchFamily="18" charset="0"/>
              </a:rPr>
              <a:t>Traditional detection methods rely on farmers or experts visually inspecting leaves, which is slow, subjective, and often inaccurate in real farming conditions.</a:t>
            </a:r>
          </a:p>
          <a:p>
            <a:pPr marL="285750" indent="-285750" algn="just">
              <a:lnSpc>
                <a:spcPct val="150000"/>
              </a:lnSpc>
              <a:buFont typeface="Wingdings" panose="05000000000000000000" pitchFamily="2" charset="2"/>
              <a:buChar char="q"/>
            </a:pPr>
            <a:r>
              <a:rPr lang="en-GB" dirty="0">
                <a:latin typeface="Times New Roman" panose="02020603050405020304" pitchFamily="18" charset="0"/>
                <a:cs typeface="Times New Roman" panose="02020603050405020304" pitchFamily="18" charset="0"/>
              </a:rPr>
              <a:t>Recent research shows that Deep Learning, especially Convolutional Neural Networks (CNNs), can detect plant diseases from images with high accuracy. However, many existing models are large, require high computing power, and are not suitable for rural areas with limited internet and hardware resources.</a:t>
            </a:r>
          </a:p>
          <a:p>
            <a:pPr marL="285750" indent="-285750" algn="just">
              <a:lnSpc>
                <a:spcPct val="150000"/>
              </a:lnSpc>
              <a:buFont typeface="Wingdings" panose="05000000000000000000" pitchFamily="2" charset="2"/>
              <a:buChar char="q"/>
            </a:pPr>
            <a:r>
              <a:rPr lang="en-GB" dirty="0">
                <a:latin typeface="Times New Roman" panose="02020603050405020304" pitchFamily="18" charset="0"/>
                <a:cs typeface="Times New Roman" panose="02020603050405020304" pitchFamily="18" charset="0"/>
              </a:rPr>
              <a:t>This research develops a lightweight CNN model for detecting five types of black gram leaf diseases using a custom, expert-</a:t>
            </a:r>
            <a:r>
              <a:rPr lang="en-GB" dirty="0" err="1">
                <a:latin typeface="Times New Roman" panose="02020603050405020304" pitchFamily="18" charset="0"/>
                <a:cs typeface="Times New Roman" panose="02020603050405020304" pitchFamily="18" charset="0"/>
              </a:rPr>
              <a:t>labeled</a:t>
            </a:r>
            <a:r>
              <a:rPr lang="en-GB" dirty="0">
                <a:latin typeface="Times New Roman" panose="02020603050405020304" pitchFamily="18" charset="0"/>
                <a:cs typeface="Times New Roman" panose="02020603050405020304" pitchFamily="18" charset="0"/>
              </a:rPr>
              <a:t> dataset collected from fields in Bangladesh. The dataset was </a:t>
            </a:r>
            <a:r>
              <a:rPr lang="en-GB" dirty="0" err="1">
                <a:latin typeface="Times New Roman" panose="02020603050405020304" pitchFamily="18" charset="0"/>
                <a:cs typeface="Times New Roman" panose="02020603050405020304" pitchFamily="18" charset="0"/>
              </a:rPr>
              <a:t>preprocessed</a:t>
            </a:r>
            <a:r>
              <a:rPr lang="en-GB" dirty="0">
                <a:latin typeface="Times New Roman" panose="02020603050405020304" pitchFamily="18" charset="0"/>
                <a:cs typeface="Times New Roman" panose="02020603050405020304" pitchFamily="18" charset="0"/>
              </a:rPr>
              <a:t> using resizing, CLAHE contrast enhancement, and normalization, and balanced through data augmentation.</a:t>
            </a:r>
          </a:p>
        </p:txBody>
      </p:sp>
    </p:spTree>
    <p:extLst>
      <p:ext uri="{BB962C8B-B14F-4D97-AF65-F5344CB8AC3E}">
        <p14:creationId xmlns:p14="http://schemas.microsoft.com/office/powerpoint/2010/main" val="1295605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a:solidFill>
                  <a:srgbClr val="7030A0"/>
                </a:solidFill>
                <a:latin typeface="Times New Roman" pitchFamily="18" charset="0"/>
                <a:cs typeface="Times New Roman" pitchFamily="18" charset="0"/>
              </a:rPr>
              <a:t>Problem Statement</a:t>
            </a:r>
            <a:endParaRPr lang="en-US" dirty="0">
              <a:solidFill>
                <a:srgbClr val="7030A0"/>
              </a:solidFill>
              <a:latin typeface="Times New Roman" pitchFamily="18" charset="0"/>
              <a:cs typeface="Times New Roman" pitchFamily="18" charset="0"/>
            </a:endParaRPr>
          </a:p>
        </p:txBody>
      </p:sp>
      <p:sp>
        <p:nvSpPr>
          <p:cNvPr id="4" name="Slide Number Placeholder 3"/>
          <p:cNvSpPr>
            <a:spLocks noGrp="1"/>
          </p:cNvSpPr>
          <p:nvPr>
            <p:ph type="sldNum" sz="quarter" idx="16"/>
          </p:nvPr>
        </p:nvSpPr>
        <p:spPr/>
        <p:txBody>
          <a:bodyPr/>
          <a:lstStyle/>
          <a:p>
            <a:pPr>
              <a:defRPr/>
            </a:pPr>
            <a:fld id="{4CD333A3-7515-47B8-9EDC-EE0892D9C861}" type="slidenum">
              <a:rPr lang="en-US" smtClean="0"/>
              <a:pPr>
                <a:defRPr/>
              </a:pPr>
              <a:t>4</a:t>
            </a:fld>
            <a:endParaRPr lang="en-US" dirty="0"/>
          </a:p>
        </p:txBody>
      </p:sp>
      <p:sp>
        <p:nvSpPr>
          <p:cNvPr id="10" name="Rectangle 5">
            <a:extLst>
              <a:ext uri="{FF2B5EF4-FFF2-40B4-BE49-F238E27FC236}">
                <a16:creationId xmlns:a16="http://schemas.microsoft.com/office/drawing/2014/main" id="{FE1AAA13-E9FF-4CB6-3D45-E70F419C3126}"/>
              </a:ext>
            </a:extLst>
          </p:cNvPr>
          <p:cNvSpPr>
            <a:spLocks noChangeArrowheads="1"/>
          </p:cNvSpPr>
          <p:nvPr/>
        </p:nvSpPr>
        <p:spPr bwMode="auto">
          <a:xfrm rot="10800000" flipV="1">
            <a:off x="761999" y="1145552"/>
            <a:ext cx="10744199" cy="4566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r>
              <a:rPr lang="en-GB" sz="1600" b="1" dirty="0">
                <a:latin typeface="Times New Roman" panose="02020603050405020304" pitchFamily="18" charset="0"/>
                <a:cs typeface="Times New Roman" panose="02020603050405020304" pitchFamily="18" charset="0"/>
              </a:rPr>
              <a:t>High Crop Losses</a:t>
            </a:r>
            <a:r>
              <a:rPr lang="en-GB" sz="1600" dirty="0">
                <a:latin typeface="Times New Roman" panose="02020603050405020304" pitchFamily="18" charset="0"/>
                <a:cs typeface="Times New Roman" panose="02020603050405020304" pitchFamily="18" charset="0"/>
              </a:rPr>
              <a:t> – Black gram yield and quality are heavily affected by diseases such as Yellow Mosaic Virus (YMV), </a:t>
            </a:r>
            <a:r>
              <a:rPr lang="en-GB" sz="1600" dirty="0" err="1">
                <a:latin typeface="Times New Roman" panose="02020603050405020304" pitchFamily="18" charset="0"/>
                <a:cs typeface="Times New Roman" panose="02020603050405020304" pitchFamily="18" charset="0"/>
              </a:rPr>
              <a:t>Cercospora</a:t>
            </a:r>
            <a:r>
              <a:rPr lang="en-GB" sz="1600" dirty="0">
                <a:latin typeface="Times New Roman" panose="02020603050405020304" pitchFamily="18" charset="0"/>
                <a:cs typeface="Times New Roman" panose="02020603050405020304" pitchFamily="18" charset="0"/>
              </a:rPr>
              <a:t> Leaf Spot, Leaf Crinkle, Anthracnose, and Powdery Mildew.</a:t>
            </a:r>
          </a:p>
          <a:p>
            <a:pPr algn="just">
              <a:lnSpc>
                <a:spcPct val="150000"/>
              </a:lnSpc>
            </a:pPr>
            <a:r>
              <a:rPr lang="en-GB" sz="1600" b="1" dirty="0">
                <a:latin typeface="Times New Roman" panose="02020603050405020304" pitchFamily="18" charset="0"/>
                <a:cs typeface="Times New Roman" panose="02020603050405020304" pitchFamily="18" charset="0"/>
              </a:rPr>
              <a:t>Limitations of Manual Inspection</a:t>
            </a:r>
            <a:r>
              <a:rPr lang="en-GB" sz="1600" dirty="0">
                <a:latin typeface="Times New Roman" panose="02020603050405020304" pitchFamily="18" charset="0"/>
                <a:cs typeface="Times New Roman" panose="02020603050405020304" pitchFamily="18" charset="0"/>
              </a:rPr>
              <a:t> – Current detection methods depend on farmers or experts visually checking leaves, which is slow, subjective, and often inaccurate in real farming conditions with varying lighting and complex backgrounds.</a:t>
            </a:r>
          </a:p>
          <a:p>
            <a:pPr algn="just">
              <a:lnSpc>
                <a:spcPct val="150000"/>
              </a:lnSpc>
            </a:pPr>
            <a:r>
              <a:rPr lang="en-GB" sz="1600" b="1" dirty="0">
                <a:latin typeface="Times New Roman" panose="02020603050405020304" pitchFamily="18" charset="0"/>
                <a:cs typeface="Times New Roman" panose="02020603050405020304" pitchFamily="18" charset="0"/>
              </a:rPr>
              <a:t>Lack of Lightweight AI Solutions</a:t>
            </a:r>
            <a:r>
              <a:rPr lang="en-GB" sz="1600" dirty="0">
                <a:latin typeface="Times New Roman" panose="02020603050405020304" pitchFamily="18" charset="0"/>
                <a:cs typeface="Times New Roman" panose="02020603050405020304" pitchFamily="18" charset="0"/>
              </a:rPr>
              <a:t> – Many deep learning approaches for plant disease detection are computationally heavy, require high-end hardware, and are not suitable for rural farming areas with limited resources.</a:t>
            </a:r>
          </a:p>
          <a:p>
            <a:pPr algn="just">
              <a:lnSpc>
                <a:spcPct val="150000"/>
              </a:lnSpc>
            </a:pPr>
            <a:r>
              <a:rPr lang="en-GB" sz="1600" b="1" dirty="0">
                <a:latin typeface="Times New Roman" panose="02020603050405020304" pitchFamily="18" charset="0"/>
                <a:cs typeface="Times New Roman" panose="02020603050405020304" pitchFamily="18" charset="0"/>
              </a:rPr>
              <a:t>Limited Multi-Disease Field Performance</a:t>
            </a:r>
            <a:r>
              <a:rPr lang="en-GB" sz="1600" dirty="0">
                <a:latin typeface="Times New Roman" panose="02020603050405020304" pitchFamily="18" charset="0"/>
                <a:cs typeface="Times New Roman" panose="02020603050405020304" pitchFamily="18" charset="0"/>
              </a:rPr>
              <a:t> – Few existing systems can accurately detect and classify multiple black gram diseases from field-captured images with high accuracy.</a:t>
            </a:r>
          </a:p>
          <a:p>
            <a:pPr algn="just">
              <a:lnSpc>
                <a:spcPct val="150000"/>
              </a:lnSpc>
            </a:pPr>
            <a:r>
              <a:rPr lang="en-GB" sz="1600" b="1" dirty="0">
                <a:latin typeface="Times New Roman" panose="02020603050405020304" pitchFamily="18" charset="0"/>
                <a:cs typeface="Times New Roman" panose="02020603050405020304" pitchFamily="18" charset="0"/>
              </a:rPr>
              <a:t>Dataset Imbalance</a:t>
            </a:r>
            <a:r>
              <a:rPr lang="en-GB" sz="1600" dirty="0">
                <a:latin typeface="Times New Roman" panose="02020603050405020304" pitchFamily="18" charset="0"/>
                <a:cs typeface="Times New Roman" panose="02020603050405020304" pitchFamily="18" charset="0"/>
              </a:rPr>
              <a:t> – The collected dataset showed uneven class distribution, which can bias model learning and reduce generalization.</a:t>
            </a:r>
          </a:p>
          <a:p>
            <a:pPr algn="just">
              <a:lnSpc>
                <a:spcPct val="150000"/>
              </a:lnSpc>
            </a:pPr>
            <a:r>
              <a:rPr lang="en-GB" sz="1600" b="1" dirty="0">
                <a:latin typeface="Times New Roman" panose="02020603050405020304" pitchFamily="18" charset="0"/>
                <a:cs typeface="Times New Roman" panose="02020603050405020304" pitchFamily="18" charset="0"/>
              </a:rPr>
              <a:t>Deployment Limitations</a:t>
            </a:r>
            <a:r>
              <a:rPr lang="en-GB" sz="1600" dirty="0">
                <a:latin typeface="Times New Roman" panose="02020603050405020304" pitchFamily="18" charset="0"/>
                <a:cs typeface="Times New Roman" panose="02020603050405020304" pitchFamily="18" charset="0"/>
              </a:rPr>
              <a:t> – Many current solutions are not optimized for offline, mobile-based use, preventing instant diagnosis in areas without stable internet.</a:t>
            </a:r>
          </a:p>
        </p:txBody>
      </p:sp>
    </p:spTree>
    <p:extLst>
      <p:ext uri="{BB962C8B-B14F-4D97-AF65-F5344CB8AC3E}">
        <p14:creationId xmlns:p14="http://schemas.microsoft.com/office/powerpoint/2010/main" val="825664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34B76-A45A-EFBE-32F7-F62D2B6865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8086F0-6782-2459-AE74-53EF31F54A0B}"/>
              </a:ext>
            </a:extLst>
          </p:cNvPr>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Motivation and Objective</a:t>
            </a:r>
          </a:p>
        </p:txBody>
      </p:sp>
      <p:sp>
        <p:nvSpPr>
          <p:cNvPr id="4" name="Slide Number Placeholder 3">
            <a:extLst>
              <a:ext uri="{FF2B5EF4-FFF2-40B4-BE49-F238E27FC236}">
                <a16:creationId xmlns:a16="http://schemas.microsoft.com/office/drawing/2014/main" id="{8886A8A8-A8F9-16ED-5EEC-3A20C54BD96F}"/>
              </a:ext>
            </a:extLst>
          </p:cNvPr>
          <p:cNvSpPr>
            <a:spLocks noGrp="1"/>
          </p:cNvSpPr>
          <p:nvPr>
            <p:ph type="sldNum" sz="quarter" idx="16"/>
          </p:nvPr>
        </p:nvSpPr>
        <p:spPr/>
        <p:txBody>
          <a:bodyPr/>
          <a:lstStyle/>
          <a:p>
            <a:pPr>
              <a:defRPr/>
            </a:pPr>
            <a:fld id="{4CD333A3-7515-47B8-9EDC-EE0892D9C861}" type="slidenum">
              <a:rPr lang="en-US" smtClean="0"/>
              <a:pPr>
                <a:defRPr/>
              </a:pPr>
              <a:t>5</a:t>
            </a:fld>
            <a:endParaRPr lang="en-US" dirty="0"/>
          </a:p>
        </p:txBody>
      </p:sp>
      <p:graphicFrame>
        <p:nvGraphicFramePr>
          <p:cNvPr id="3" name="Table 2">
            <a:extLst>
              <a:ext uri="{FF2B5EF4-FFF2-40B4-BE49-F238E27FC236}">
                <a16:creationId xmlns:a16="http://schemas.microsoft.com/office/drawing/2014/main" id="{F1FA98FF-D27D-4809-9A63-39B2AD5A0389}"/>
              </a:ext>
            </a:extLst>
          </p:cNvPr>
          <p:cNvGraphicFramePr>
            <a:graphicFrameLocks noGrp="1"/>
          </p:cNvGraphicFramePr>
          <p:nvPr>
            <p:extLst>
              <p:ext uri="{D42A27DB-BD31-4B8C-83A1-F6EECF244321}">
                <p14:modId xmlns:p14="http://schemas.microsoft.com/office/powerpoint/2010/main" val="3649648934"/>
              </p:ext>
            </p:extLst>
          </p:nvPr>
        </p:nvGraphicFramePr>
        <p:xfrm>
          <a:off x="457200" y="1371600"/>
          <a:ext cx="11430000" cy="4651128"/>
        </p:xfrm>
        <a:graphic>
          <a:graphicData uri="http://schemas.openxmlformats.org/drawingml/2006/table">
            <a:tbl>
              <a:tblPr firstRow="1" bandRow="1">
                <a:tableStyleId>{616DA210-FB5B-4158-B5E0-FEB733F419BA}</a:tableStyleId>
              </a:tblPr>
              <a:tblGrid>
                <a:gridCol w="5486400">
                  <a:extLst>
                    <a:ext uri="{9D8B030D-6E8A-4147-A177-3AD203B41FA5}">
                      <a16:colId xmlns:a16="http://schemas.microsoft.com/office/drawing/2014/main" val="4009210071"/>
                    </a:ext>
                  </a:extLst>
                </a:gridCol>
                <a:gridCol w="5943600">
                  <a:extLst>
                    <a:ext uri="{9D8B030D-6E8A-4147-A177-3AD203B41FA5}">
                      <a16:colId xmlns:a16="http://schemas.microsoft.com/office/drawing/2014/main" val="2720193408"/>
                    </a:ext>
                  </a:extLst>
                </a:gridCol>
              </a:tblGrid>
              <a:tr h="580143">
                <a:tc>
                  <a:txBody>
                    <a:bodyPr/>
                    <a:lstStyle/>
                    <a:p>
                      <a:pPr algn="ctr">
                        <a:lnSpc>
                          <a:spcPct val="150000"/>
                        </a:lnSpc>
                      </a:pPr>
                      <a:r>
                        <a:rPr lang="en-BD" sz="1600" dirty="0">
                          <a:solidFill>
                            <a:schemeClr val="bg1"/>
                          </a:solidFill>
                          <a:latin typeface="Times New Roman" panose="02020603050405020304" pitchFamily="18" charset="0"/>
                          <a:cs typeface="Times New Roman" panose="02020603050405020304" pitchFamily="18" charset="0"/>
                        </a:rPr>
                        <a:t>Motivation</a:t>
                      </a:r>
                    </a:p>
                  </a:txBody>
                  <a:tcPr>
                    <a:solidFill>
                      <a:schemeClr val="tx2">
                        <a:lumMod val="60000"/>
                        <a:lumOff val="40000"/>
                      </a:schemeClr>
                    </a:solidFill>
                  </a:tcPr>
                </a:tc>
                <a:tc>
                  <a:txBody>
                    <a:bodyPr/>
                    <a:lstStyle/>
                    <a:p>
                      <a:pPr algn="ctr">
                        <a:lnSpc>
                          <a:spcPct val="150000"/>
                        </a:lnSpc>
                      </a:pPr>
                      <a:r>
                        <a:rPr lang="en-BD" sz="1600" dirty="0">
                          <a:solidFill>
                            <a:schemeClr val="bg1"/>
                          </a:solidFill>
                          <a:latin typeface="Times New Roman" panose="02020603050405020304" pitchFamily="18" charset="0"/>
                          <a:cs typeface="Times New Roman" panose="02020603050405020304" pitchFamily="18" charset="0"/>
                        </a:rPr>
                        <a:t>Objective</a:t>
                      </a:r>
                    </a:p>
                  </a:txBody>
                  <a:tcPr>
                    <a:solidFill>
                      <a:schemeClr val="tx2">
                        <a:lumMod val="60000"/>
                        <a:lumOff val="40000"/>
                      </a:schemeClr>
                    </a:solidFill>
                  </a:tcPr>
                </a:tc>
                <a:extLst>
                  <a:ext uri="{0D108BD9-81ED-4DB2-BD59-A6C34878D82A}">
                    <a16:rowId xmlns:a16="http://schemas.microsoft.com/office/drawing/2014/main" val="3046414861"/>
                  </a:ext>
                </a:extLst>
              </a:tr>
              <a:tr h="3726396">
                <a:tc>
                  <a:txBody>
                    <a:bodyPr/>
                    <a:lstStyle/>
                    <a:p>
                      <a:pPr marL="285750" indent="-285750" algn="just">
                        <a:lnSpc>
                          <a:spcPct val="150000"/>
                        </a:lnSpc>
                        <a:buFont typeface="Wingdings" panose="05000000000000000000" pitchFamily="2" charset="2"/>
                        <a:buChar char="§"/>
                      </a:pPr>
                      <a:r>
                        <a:rPr lang="en-GB" sz="1600" dirty="0">
                          <a:latin typeface="Times New Roman" panose="02020603050405020304" pitchFamily="18" charset="0"/>
                          <a:cs typeface="Times New Roman" panose="02020603050405020304" pitchFamily="18" charset="0"/>
                        </a:rPr>
                        <a:t>Black gram is a vital crop in Bangladesh, important for nutrition, soil fertility, and rural livelihoods.</a:t>
                      </a:r>
                    </a:p>
                    <a:p>
                      <a:pPr marL="285750" indent="-285750" algn="just">
                        <a:lnSpc>
                          <a:spcPct val="150000"/>
                        </a:lnSpc>
                        <a:buFont typeface="Wingdings" panose="05000000000000000000" pitchFamily="2" charset="2"/>
                        <a:buChar char="§"/>
                      </a:pPr>
                      <a:r>
                        <a:rPr lang="en-GB" sz="1600" dirty="0">
                          <a:latin typeface="Times New Roman" panose="02020603050405020304" pitchFamily="18" charset="0"/>
                          <a:cs typeface="Times New Roman" panose="02020603050405020304" pitchFamily="18" charset="0"/>
                        </a:rPr>
                        <a:t>Leaf diseases like YMV, </a:t>
                      </a:r>
                      <a:r>
                        <a:rPr lang="en-GB" sz="1600" dirty="0" err="1">
                          <a:latin typeface="Times New Roman" panose="02020603050405020304" pitchFamily="18" charset="0"/>
                          <a:cs typeface="Times New Roman" panose="02020603050405020304" pitchFamily="18" charset="0"/>
                        </a:rPr>
                        <a:t>Cercospora</a:t>
                      </a:r>
                      <a:r>
                        <a:rPr lang="en-GB" sz="1600" dirty="0">
                          <a:latin typeface="Times New Roman" panose="02020603050405020304" pitchFamily="18" charset="0"/>
                          <a:cs typeface="Times New Roman" panose="02020603050405020304" pitchFamily="18" charset="0"/>
                        </a:rPr>
                        <a:t> Leaf Spot, Leaf Crinkle, Anthracnose, and Powdery Mildew cause major yield loss.</a:t>
                      </a:r>
                    </a:p>
                    <a:p>
                      <a:pPr marL="285750" indent="-285750" algn="just">
                        <a:lnSpc>
                          <a:spcPct val="150000"/>
                        </a:lnSpc>
                        <a:buFont typeface="Wingdings" panose="05000000000000000000" pitchFamily="2" charset="2"/>
                        <a:buChar char="§"/>
                      </a:pPr>
                      <a:r>
                        <a:rPr lang="en-GB" sz="1600" dirty="0">
                          <a:latin typeface="Times New Roman" panose="02020603050405020304" pitchFamily="18" charset="0"/>
                          <a:cs typeface="Times New Roman" panose="02020603050405020304" pitchFamily="18" charset="0"/>
                        </a:rPr>
                        <a:t>Traditional visual detection is slow, subjective, and often inaccurate in real farming conditions.</a:t>
                      </a:r>
                    </a:p>
                    <a:p>
                      <a:pPr marL="285750" indent="-285750" algn="just">
                        <a:lnSpc>
                          <a:spcPct val="150000"/>
                        </a:lnSpc>
                        <a:buFont typeface="Wingdings" panose="05000000000000000000" pitchFamily="2" charset="2"/>
                        <a:buChar char="§"/>
                      </a:pPr>
                      <a:r>
                        <a:rPr lang="en-GB" sz="1600" dirty="0">
                          <a:latin typeface="Times New Roman" panose="02020603050405020304" pitchFamily="18" charset="0"/>
                          <a:cs typeface="Times New Roman" panose="02020603050405020304" pitchFamily="18" charset="0"/>
                        </a:rPr>
                        <a:t>Deep Learning (CNNs) can detect diseases from images, but existing models are too large and resource-heavy.</a:t>
                      </a:r>
                    </a:p>
                    <a:p>
                      <a:pPr marL="285750" indent="-285750" algn="just">
                        <a:lnSpc>
                          <a:spcPct val="150000"/>
                        </a:lnSpc>
                        <a:buFont typeface="Wingdings" panose="05000000000000000000" pitchFamily="2" charset="2"/>
                        <a:buChar char="§"/>
                      </a:pPr>
                      <a:r>
                        <a:rPr lang="en-GB" sz="1600" dirty="0">
                          <a:latin typeface="Times New Roman" panose="02020603050405020304" pitchFamily="18" charset="0"/>
                          <a:cs typeface="Times New Roman" panose="02020603050405020304" pitchFamily="18" charset="0"/>
                        </a:rPr>
                        <a:t>A lightweight, offline-capable mobile solution can provide farmers with instant, accurate diagnosis in the field.</a:t>
                      </a:r>
                    </a:p>
                  </a:txBody>
                  <a:tcPr>
                    <a:solidFill>
                      <a:schemeClr val="bg1">
                        <a:alpha val="20000"/>
                      </a:schemeClr>
                    </a:solidFill>
                  </a:tcPr>
                </a:tc>
                <a:tc>
                  <a:txBody>
                    <a:bodyPr/>
                    <a:lstStyle/>
                    <a:p>
                      <a:pPr marL="285750" indent="-285750"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Develop a lightweight CNN model to detect and classify five black gram leaf diseases.</a:t>
                      </a:r>
                    </a:p>
                    <a:p>
                      <a:pPr marL="285750" indent="-285750"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Preprocess images using resizing, CLAHE contrast enhancement, and normalization.</a:t>
                      </a:r>
                    </a:p>
                    <a:p>
                      <a:pPr marL="285750" indent="-285750"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Balance dataset classes through </a:t>
                      </a:r>
                      <a:r>
                        <a:rPr lang="en-US" sz="1600" dirty="0" err="1">
                          <a:latin typeface="Times New Roman" panose="02020603050405020304" pitchFamily="18" charset="0"/>
                          <a:cs typeface="Times New Roman" panose="02020603050405020304" pitchFamily="18" charset="0"/>
                        </a:rPr>
                        <a:t>Keras</a:t>
                      </a:r>
                      <a:r>
                        <a:rPr lang="en-US" sz="1600" dirty="0">
                          <a:latin typeface="Times New Roman" panose="02020603050405020304" pitchFamily="18" charset="0"/>
                          <a:cs typeface="Times New Roman" panose="02020603050405020304" pitchFamily="18" charset="0"/>
                        </a:rPr>
                        <a:t>-based augmentation techniques.</a:t>
                      </a:r>
                    </a:p>
                    <a:p>
                      <a:pPr marL="285750" indent="-285750"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Evaluate multiple CNN architectures to select the most efficient and accurate model.</a:t>
                      </a:r>
                    </a:p>
                    <a:p>
                      <a:pPr marL="285750" indent="-285750"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Deploy the final model via TensorFlow Lite in a Flutter mobile app for offline, real-time use.</a:t>
                      </a:r>
                    </a:p>
                    <a:p>
                      <a:pPr marL="0" indent="0" algn="just">
                        <a:lnSpc>
                          <a:spcPct val="150000"/>
                        </a:lnSpc>
                        <a:buFont typeface="Wingdings" pitchFamily="2" charset="2"/>
                        <a:buNone/>
                      </a:pPr>
                      <a:endParaRPr lang="en-GB" sz="1600" dirty="0">
                        <a:latin typeface="Times New Roman" panose="02020603050405020304" pitchFamily="18" charset="0"/>
                        <a:cs typeface="Times New Roman" panose="02020603050405020304" pitchFamily="18" charset="0"/>
                      </a:endParaRPr>
                    </a:p>
                  </a:txBody>
                  <a:tcPr>
                    <a:solidFill>
                      <a:schemeClr val="bg1">
                        <a:alpha val="20000"/>
                      </a:schemeClr>
                    </a:solidFill>
                  </a:tcPr>
                </a:tc>
                <a:extLst>
                  <a:ext uri="{0D108BD9-81ED-4DB2-BD59-A6C34878D82A}">
                    <a16:rowId xmlns:a16="http://schemas.microsoft.com/office/drawing/2014/main" val="2152512446"/>
                  </a:ext>
                </a:extLst>
              </a:tr>
            </a:tbl>
          </a:graphicData>
        </a:graphic>
      </p:graphicFrame>
    </p:spTree>
    <p:extLst>
      <p:ext uri="{BB962C8B-B14F-4D97-AF65-F5344CB8AC3E}">
        <p14:creationId xmlns:p14="http://schemas.microsoft.com/office/powerpoint/2010/main" val="3011361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7D7963-5E83-1ED3-106C-70223D0A6C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545561-8C72-6804-E4E6-A84D47F104D0}"/>
              </a:ext>
            </a:extLst>
          </p:cNvPr>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Related Works</a:t>
            </a:r>
          </a:p>
        </p:txBody>
      </p:sp>
      <p:sp>
        <p:nvSpPr>
          <p:cNvPr id="4" name="Slide Number Placeholder 3">
            <a:extLst>
              <a:ext uri="{FF2B5EF4-FFF2-40B4-BE49-F238E27FC236}">
                <a16:creationId xmlns:a16="http://schemas.microsoft.com/office/drawing/2014/main" id="{30D063EB-E6DC-C0C0-0768-E8865B808301}"/>
              </a:ext>
            </a:extLst>
          </p:cNvPr>
          <p:cNvSpPr>
            <a:spLocks noGrp="1"/>
          </p:cNvSpPr>
          <p:nvPr>
            <p:ph type="sldNum" sz="quarter" idx="16"/>
          </p:nvPr>
        </p:nvSpPr>
        <p:spPr/>
        <p:txBody>
          <a:bodyPr/>
          <a:lstStyle/>
          <a:p>
            <a:pPr>
              <a:defRPr/>
            </a:pPr>
            <a:fld id="{4CD333A3-7515-47B8-9EDC-EE0892D9C861}" type="slidenum">
              <a:rPr lang="en-US" smtClean="0"/>
              <a:pPr>
                <a:defRPr/>
              </a:pPr>
              <a:t>6</a:t>
            </a:fld>
            <a:endParaRPr lang="en-US" dirty="0"/>
          </a:p>
        </p:txBody>
      </p:sp>
      <p:sp>
        <p:nvSpPr>
          <p:cNvPr id="3" name="Rectangle 1">
            <a:extLst>
              <a:ext uri="{FF2B5EF4-FFF2-40B4-BE49-F238E27FC236}">
                <a16:creationId xmlns:a16="http://schemas.microsoft.com/office/drawing/2014/main" id="{59630A4E-5249-F031-0FBA-DF6AB20FF1C6}"/>
              </a:ext>
            </a:extLst>
          </p:cNvPr>
          <p:cNvSpPr>
            <a:spLocks noChangeArrowheads="1"/>
          </p:cNvSpPr>
          <p:nvPr/>
        </p:nvSpPr>
        <p:spPr bwMode="auto">
          <a:xfrm>
            <a:off x="761999" y="1447800"/>
            <a:ext cx="10829827" cy="4613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Hajare</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&amp; Rajawat (2025)</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Proposed a deep ensemble model combining DBN, RNN, and CNN optimized with the SIDMO algorithm for black gram disease classification, improving feature learning but with high computational cost.</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Jyothi &amp; Prasad (2025)</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Developed a Deep-Transformation Algorithm (DTA) with CLAHE preprocessing and Watershed segmentation for accurate Cuscuta detection in black gram leaves.</a:t>
            </a:r>
          </a:p>
          <a:p>
            <a:pPr marL="285750" lvl="0" indent="-285750" algn="just" eaLnBrk="0" hangingPunct="0">
              <a:lnSpc>
                <a:spcPct val="150000"/>
              </a:lnSpc>
              <a:buFont typeface="Wingdings" panose="05000000000000000000" pitchFamily="2" charset="2"/>
              <a:buChar char="§"/>
            </a:pPr>
            <a:r>
              <a:rPr lang="en-US" altLang="en-US" b="1" dirty="0">
                <a:latin typeface="Times New Roman" panose="02020603050405020304" pitchFamily="18" charset="0"/>
                <a:cs typeface="Times New Roman" panose="02020603050405020304" pitchFamily="18" charset="0"/>
              </a:rPr>
              <a:t>Thangaraj et al. (2024)</a:t>
            </a:r>
            <a:r>
              <a:rPr lang="en-US" altLang="en-US" dirty="0">
                <a:latin typeface="Times New Roman" panose="02020603050405020304" pitchFamily="18" charset="0"/>
                <a:cs typeface="Times New Roman" panose="02020603050405020304" pitchFamily="18" charset="0"/>
              </a:rPr>
              <a:t> – Compared multiple transfer learning architectures such as </a:t>
            </a:r>
            <a:r>
              <a:rPr lang="en-US" altLang="en-US" dirty="0" err="1">
                <a:latin typeface="Times New Roman" panose="02020603050405020304" pitchFamily="18" charset="0"/>
                <a:cs typeface="Times New Roman" panose="02020603050405020304" pitchFamily="18" charset="0"/>
              </a:rPr>
              <a:t>NASNet</a:t>
            </a:r>
            <a:r>
              <a:rPr lang="en-US" altLang="en-US" dirty="0">
                <a:latin typeface="Times New Roman" panose="02020603050405020304" pitchFamily="18" charset="0"/>
                <a:cs typeface="Times New Roman" panose="02020603050405020304" pitchFamily="18" charset="0"/>
              </a:rPr>
              <a:t> and ResNet50 for black gram leaf disease identification, highlighting architecture complexity and dataset requirements.</a:t>
            </a:r>
          </a:p>
          <a:p>
            <a:pPr marL="285750" lvl="0" indent="-285750" algn="just" eaLnBrk="0" hangingPunct="0">
              <a:lnSpc>
                <a:spcPct val="150000"/>
              </a:lnSpc>
              <a:buFont typeface="Wingdings" panose="05000000000000000000" pitchFamily="2" charset="2"/>
              <a:buChar char="§"/>
            </a:pPr>
            <a:r>
              <a:rPr lang="en-US" altLang="en-US" b="1" dirty="0">
                <a:latin typeface="Times New Roman" panose="02020603050405020304" pitchFamily="18" charset="0"/>
                <a:cs typeface="Times New Roman" panose="02020603050405020304" pitchFamily="18" charset="0"/>
              </a:rPr>
              <a:t>Prasanth et al. (2023)</a:t>
            </a:r>
            <a:r>
              <a:rPr lang="en-US" altLang="en-US" dirty="0">
                <a:latin typeface="Times New Roman" panose="02020603050405020304" pitchFamily="18" charset="0"/>
                <a:cs typeface="Times New Roman" panose="02020603050405020304" pitchFamily="18" charset="0"/>
              </a:rPr>
              <a:t> – Combined CNN with Local Binary Pattern (LBP) and SVM for enhanced disease classification in black gram leaves.</a:t>
            </a:r>
          </a:p>
          <a:p>
            <a:pPr marL="285750" lvl="0" indent="-285750" algn="just" eaLnBrk="0" hangingPunct="0">
              <a:lnSpc>
                <a:spcPct val="150000"/>
              </a:lnSpc>
              <a:buFont typeface="Wingdings" panose="05000000000000000000" pitchFamily="2" charset="2"/>
              <a:buChar char="§"/>
            </a:pPr>
            <a:r>
              <a:rPr lang="en-US" altLang="en-US" b="1" dirty="0">
                <a:latin typeface="Times New Roman" panose="02020603050405020304" pitchFamily="18" charset="0"/>
                <a:cs typeface="Times New Roman" panose="02020603050405020304" pitchFamily="18" charset="0"/>
              </a:rPr>
              <a:t>Pandey et al. (2021)</a:t>
            </a:r>
            <a:r>
              <a:rPr lang="en-US" altLang="en-US" dirty="0">
                <a:latin typeface="Times New Roman" panose="02020603050405020304" pitchFamily="18" charset="0"/>
                <a:cs typeface="Times New Roman" panose="02020603050405020304" pitchFamily="18" charset="0"/>
              </a:rPr>
              <a:t> – Applied SVM with spatial features for automated chlorosis detection in Vigna mungo, emphasizing low computational cost for real-time use.</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320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DBC7AD-9C97-23E1-7CCC-1BD92A6E13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5850B3-F19E-7C6E-5F6E-3BD95AE44560}"/>
              </a:ext>
            </a:extLst>
          </p:cNvPr>
          <p:cNvSpPr>
            <a:spLocks noGrp="1"/>
          </p:cNvSpPr>
          <p:nvPr>
            <p:ph type="title"/>
          </p:nvPr>
        </p:nvSpPr>
        <p:spPr>
          <a:xfrm>
            <a:off x="609601" y="173100"/>
            <a:ext cx="10972800" cy="1143000"/>
          </a:xfrm>
        </p:spPr>
        <p:txBody>
          <a:bodyPr anchor="ctr">
            <a:normAutofit/>
          </a:bodyPr>
          <a:lstStyle/>
          <a:p>
            <a:r>
              <a:rPr lang="en-US" dirty="0">
                <a:solidFill>
                  <a:srgbClr val="7030A0"/>
                </a:solidFill>
              </a:rPr>
              <a:t>Comparison Between Existing Works </a:t>
            </a:r>
          </a:p>
        </p:txBody>
      </p:sp>
      <p:sp>
        <p:nvSpPr>
          <p:cNvPr id="4" name="Slide Number Placeholder 3">
            <a:extLst>
              <a:ext uri="{FF2B5EF4-FFF2-40B4-BE49-F238E27FC236}">
                <a16:creationId xmlns:a16="http://schemas.microsoft.com/office/drawing/2014/main" id="{D09F2EFF-F92F-B5AA-C42F-5484AB53EBD2}"/>
              </a:ext>
            </a:extLst>
          </p:cNvPr>
          <p:cNvSpPr>
            <a:spLocks noGrp="1"/>
          </p:cNvSpPr>
          <p:nvPr>
            <p:ph type="sldNum" sz="quarter" idx="16"/>
          </p:nvPr>
        </p:nvSpPr>
        <p:spPr>
          <a:xfrm>
            <a:off x="8737600" y="6356351"/>
            <a:ext cx="2844800" cy="365125"/>
          </a:xfrm>
        </p:spPr>
        <p:txBody>
          <a:bodyPr anchor="ctr">
            <a:normAutofit/>
          </a:bodyPr>
          <a:lstStyle/>
          <a:p>
            <a:pPr>
              <a:spcAft>
                <a:spcPts val="600"/>
              </a:spcAft>
              <a:defRPr/>
            </a:pPr>
            <a:fld id="{4CD333A3-7515-47B8-9EDC-EE0892D9C861}" type="slidenum">
              <a:rPr lang="en-US" smtClean="0"/>
              <a:pPr>
                <a:spcAft>
                  <a:spcPts val="600"/>
                </a:spcAft>
                <a:defRPr/>
              </a:pPr>
              <a:t>7</a:t>
            </a:fld>
            <a:endParaRPr lang="en-US"/>
          </a:p>
        </p:txBody>
      </p:sp>
      <p:graphicFrame>
        <p:nvGraphicFramePr>
          <p:cNvPr id="6" name="Table 5">
            <a:extLst>
              <a:ext uri="{FF2B5EF4-FFF2-40B4-BE49-F238E27FC236}">
                <a16:creationId xmlns:a16="http://schemas.microsoft.com/office/drawing/2014/main" id="{6491B3E9-2242-82D0-BD25-5BAD3A5CF8F8}"/>
              </a:ext>
            </a:extLst>
          </p:cNvPr>
          <p:cNvGraphicFramePr>
            <a:graphicFrameLocks noGrp="1"/>
          </p:cNvGraphicFramePr>
          <p:nvPr>
            <p:extLst>
              <p:ext uri="{D42A27DB-BD31-4B8C-83A1-F6EECF244321}">
                <p14:modId xmlns:p14="http://schemas.microsoft.com/office/powerpoint/2010/main" val="3016142836"/>
              </p:ext>
            </p:extLst>
          </p:nvPr>
        </p:nvGraphicFramePr>
        <p:xfrm>
          <a:off x="838201" y="1447800"/>
          <a:ext cx="10744199" cy="4464801"/>
        </p:xfrm>
        <a:graphic>
          <a:graphicData uri="http://schemas.openxmlformats.org/drawingml/2006/table">
            <a:tbl>
              <a:tblPr>
                <a:tableStyleId>{5940675A-B579-460E-94D1-54222C63F5DA}</a:tableStyleId>
              </a:tblPr>
              <a:tblGrid>
                <a:gridCol w="2663399">
                  <a:extLst>
                    <a:ext uri="{9D8B030D-6E8A-4147-A177-3AD203B41FA5}">
                      <a16:colId xmlns:a16="http://schemas.microsoft.com/office/drawing/2014/main" val="692970394"/>
                    </a:ext>
                  </a:extLst>
                </a:gridCol>
                <a:gridCol w="3117622">
                  <a:extLst>
                    <a:ext uri="{9D8B030D-6E8A-4147-A177-3AD203B41FA5}">
                      <a16:colId xmlns:a16="http://schemas.microsoft.com/office/drawing/2014/main" val="1686660506"/>
                    </a:ext>
                  </a:extLst>
                </a:gridCol>
                <a:gridCol w="1229379">
                  <a:extLst>
                    <a:ext uri="{9D8B030D-6E8A-4147-A177-3AD203B41FA5}">
                      <a16:colId xmlns:a16="http://schemas.microsoft.com/office/drawing/2014/main" val="14112275"/>
                    </a:ext>
                  </a:extLst>
                </a:gridCol>
                <a:gridCol w="3733799">
                  <a:extLst>
                    <a:ext uri="{9D8B030D-6E8A-4147-A177-3AD203B41FA5}">
                      <a16:colId xmlns:a16="http://schemas.microsoft.com/office/drawing/2014/main" val="4111497388"/>
                    </a:ext>
                  </a:extLst>
                </a:gridCol>
              </a:tblGrid>
              <a:tr h="514967">
                <a:tc>
                  <a:txBody>
                    <a:bodyPr/>
                    <a:lstStyle/>
                    <a:p>
                      <a:pPr algn="just">
                        <a:buNone/>
                      </a:pPr>
                      <a:r>
                        <a:rPr lang="en-US" sz="1600" b="1" dirty="0">
                          <a:solidFill>
                            <a:schemeClr val="bg1"/>
                          </a:solidFill>
                          <a:latin typeface="Times New Roman" panose="02020603050405020304" pitchFamily="18" charset="0"/>
                          <a:cs typeface="Times New Roman" panose="02020603050405020304" pitchFamily="18" charset="0"/>
                        </a:rPr>
                        <a:t>Author &amp; Year</a:t>
                      </a:r>
                      <a:endParaRPr lang="en-US" sz="1600" dirty="0">
                        <a:solidFill>
                          <a:schemeClr val="bg1"/>
                        </a:solidFill>
                        <a:latin typeface="Times New Roman" panose="02020603050405020304" pitchFamily="18" charset="0"/>
                        <a:cs typeface="Times New Roman" panose="02020603050405020304" pitchFamily="18" charset="0"/>
                      </a:endParaRPr>
                    </a:p>
                  </a:txBody>
                  <a:tcPr marL="49736" marR="49736" marT="24868" marB="24868" anchor="ctr">
                    <a:solidFill>
                      <a:schemeClr val="tx2">
                        <a:lumMod val="60000"/>
                        <a:lumOff val="40000"/>
                      </a:schemeClr>
                    </a:solidFill>
                  </a:tcPr>
                </a:tc>
                <a:tc>
                  <a:txBody>
                    <a:bodyPr/>
                    <a:lstStyle/>
                    <a:p>
                      <a:pPr algn="just">
                        <a:buNone/>
                      </a:pPr>
                      <a:r>
                        <a:rPr lang="en-US" sz="1600" b="1" dirty="0">
                          <a:solidFill>
                            <a:schemeClr val="bg1"/>
                          </a:solidFill>
                          <a:latin typeface="Times New Roman" panose="02020603050405020304" pitchFamily="18" charset="0"/>
                          <a:cs typeface="Times New Roman" panose="02020603050405020304" pitchFamily="18" charset="0"/>
                        </a:rPr>
                        <a:t>Method / Approach</a:t>
                      </a:r>
                      <a:endParaRPr lang="en-US" sz="1600" dirty="0">
                        <a:solidFill>
                          <a:schemeClr val="bg1"/>
                        </a:solidFill>
                        <a:latin typeface="Times New Roman" panose="02020603050405020304" pitchFamily="18" charset="0"/>
                        <a:cs typeface="Times New Roman" panose="02020603050405020304" pitchFamily="18" charset="0"/>
                      </a:endParaRPr>
                    </a:p>
                  </a:txBody>
                  <a:tcPr marL="49736" marR="49736" marT="24868" marB="24868" anchor="ctr">
                    <a:solidFill>
                      <a:schemeClr val="tx2">
                        <a:lumMod val="60000"/>
                        <a:lumOff val="40000"/>
                      </a:schemeClr>
                    </a:solidFill>
                  </a:tcPr>
                </a:tc>
                <a:tc>
                  <a:txBody>
                    <a:bodyPr/>
                    <a:lstStyle/>
                    <a:p>
                      <a:pPr algn="just">
                        <a:buNone/>
                      </a:pPr>
                      <a:r>
                        <a:rPr lang="en-US" sz="1600" b="1">
                          <a:solidFill>
                            <a:schemeClr val="bg1"/>
                          </a:solidFill>
                          <a:latin typeface="Times New Roman" panose="02020603050405020304" pitchFamily="18" charset="0"/>
                          <a:cs typeface="Times New Roman" panose="02020603050405020304" pitchFamily="18" charset="0"/>
                        </a:rPr>
                        <a:t>Accuracy</a:t>
                      </a:r>
                      <a:endParaRPr lang="en-US" sz="1600">
                        <a:solidFill>
                          <a:schemeClr val="bg1"/>
                        </a:solidFill>
                        <a:latin typeface="Times New Roman" panose="02020603050405020304" pitchFamily="18" charset="0"/>
                        <a:cs typeface="Times New Roman" panose="02020603050405020304" pitchFamily="18" charset="0"/>
                      </a:endParaRPr>
                    </a:p>
                  </a:txBody>
                  <a:tcPr marL="49736" marR="49736" marT="24868" marB="24868" anchor="ctr">
                    <a:solidFill>
                      <a:schemeClr val="tx2">
                        <a:lumMod val="60000"/>
                        <a:lumOff val="40000"/>
                      </a:schemeClr>
                    </a:solidFill>
                  </a:tcPr>
                </a:tc>
                <a:tc>
                  <a:txBody>
                    <a:bodyPr/>
                    <a:lstStyle/>
                    <a:p>
                      <a:pPr algn="just">
                        <a:buNone/>
                      </a:pPr>
                      <a:r>
                        <a:rPr lang="en-US" sz="1600" b="1" dirty="0">
                          <a:solidFill>
                            <a:schemeClr val="bg1"/>
                          </a:solidFill>
                          <a:latin typeface="Times New Roman" panose="02020603050405020304" pitchFamily="18" charset="0"/>
                          <a:cs typeface="Times New Roman" panose="02020603050405020304" pitchFamily="18" charset="0"/>
                        </a:rPr>
                        <a:t>Contribution</a:t>
                      </a:r>
                      <a:endParaRPr lang="en-US" sz="1600" dirty="0">
                        <a:solidFill>
                          <a:schemeClr val="bg1"/>
                        </a:solidFill>
                        <a:latin typeface="Times New Roman" panose="02020603050405020304" pitchFamily="18" charset="0"/>
                        <a:cs typeface="Times New Roman" panose="02020603050405020304" pitchFamily="18" charset="0"/>
                      </a:endParaRPr>
                    </a:p>
                  </a:txBody>
                  <a:tcPr marL="49736" marR="49736" marT="24868" marB="24868" anchor="ctr">
                    <a:solidFill>
                      <a:schemeClr val="tx2">
                        <a:lumMod val="60000"/>
                        <a:lumOff val="40000"/>
                      </a:schemeClr>
                    </a:solidFill>
                  </a:tcPr>
                </a:tc>
                <a:extLst>
                  <a:ext uri="{0D108BD9-81ED-4DB2-BD59-A6C34878D82A}">
                    <a16:rowId xmlns:a16="http://schemas.microsoft.com/office/drawing/2014/main" val="3758902252"/>
                  </a:ext>
                </a:extLst>
              </a:tr>
              <a:tr h="795774">
                <a:tc>
                  <a:txBody>
                    <a:bodyPr/>
                    <a:lstStyle/>
                    <a:p>
                      <a:pPr algn="just">
                        <a:buNone/>
                      </a:pPr>
                      <a:r>
                        <a:rPr lang="en-US" sz="1600" dirty="0" err="1">
                          <a:latin typeface="Times New Roman" panose="02020603050405020304" pitchFamily="18" charset="0"/>
                          <a:cs typeface="Times New Roman" panose="02020603050405020304" pitchFamily="18" charset="0"/>
                        </a:rPr>
                        <a:t>Hajare</a:t>
                      </a:r>
                      <a:r>
                        <a:rPr lang="en-US" sz="1600" dirty="0">
                          <a:latin typeface="Times New Roman" panose="02020603050405020304" pitchFamily="18" charset="0"/>
                          <a:cs typeface="Times New Roman" panose="02020603050405020304" pitchFamily="18" charset="0"/>
                        </a:rPr>
                        <a:t> &amp; Rajawat (2025)</a:t>
                      </a:r>
                    </a:p>
                  </a:txBody>
                  <a:tcPr marL="49736" marR="49736" marT="24868" marB="24868" anchor="ctr"/>
                </a:tc>
                <a:tc>
                  <a:txBody>
                    <a:bodyPr/>
                    <a:lstStyle/>
                    <a:p>
                      <a:pPr algn="just">
                        <a:buNone/>
                      </a:pPr>
                      <a:r>
                        <a:rPr lang="en-US" sz="1600">
                          <a:latin typeface="Times New Roman" panose="02020603050405020304" pitchFamily="18" charset="0"/>
                          <a:cs typeface="Times New Roman" panose="02020603050405020304" pitchFamily="18" charset="0"/>
                        </a:rPr>
                        <a:t>Deep ensemble (DBN, RNN, CNN) + SIDMO</a:t>
                      </a:r>
                    </a:p>
                  </a:txBody>
                  <a:tcPr marL="49736" marR="49736" marT="24868" marB="24868" anchor="ctr"/>
                </a:tc>
                <a:tc>
                  <a:txBody>
                    <a:bodyPr/>
                    <a:lstStyle/>
                    <a:p>
                      <a:pPr algn="just">
                        <a:buNone/>
                      </a:pPr>
                      <a:r>
                        <a:rPr lang="en-US" sz="1600">
                          <a:latin typeface="Times New Roman" panose="02020603050405020304" pitchFamily="18" charset="0"/>
                          <a:cs typeface="Times New Roman" panose="02020603050405020304" pitchFamily="18" charset="0"/>
                        </a:rPr>
                        <a:t>94.82%</a:t>
                      </a:r>
                    </a:p>
                  </a:txBody>
                  <a:tcPr marL="49736" marR="49736" marT="24868" marB="24868" anchor="ctr"/>
                </a:tc>
                <a:tc>
                  <a:txBody>
                    <a:bodyPr/>
                    <a:lstStyle/>
                    <a:p>
                      <a:pPr algn="just">
                        <a:buNone/>
                      </a:pPr>
                      <a:r>
                        <a:rPr lang="en-GB" sz="1600" dirty="0">
                          <a:latin typeface="Times New Roman" panose="02020603050405020304" pitchFamily="18" charset="0"/>
                          <a:cs typeface="Times New Roman" panose="02020603050405020304" pitchFamily="18" charset="0"/>
                        </a:rPr>
                        <a:t>Used different deep learning models together with an optimization method to detect black gram diseases better.</a:t>
                      </a:r>
                    </a:p>
                  </a:txBody>
                  <a:tcPr marL="49736" marR="49736" marT="24868" marB="24868" anchor="ctr"/>
                </a:tc>
                <a:extLst>
                  <a:ext uri="{0D108BD9-81ED-4DB2-BD59-A6C34878D82A}">
                    <a16:rowId xmlns:a16="http://schemas.microsoft.com/office/drawing/2014/main" val="4164273812"/>
                  </a:ext>
                </a:extLst>
              </a:tr>
              <a:tr h="646566">
                <a:tc>
                  <a:txBody>
                    <a:bodyPr/>
                    <a:lstStyle/>
                    <a:p>
                      <a:pPr algn="just">
                        <a:buNone/>
                      </a:pPr>
                      <a:r>
                        <a:rPr lang="en-US" sz="1600" dirty="0">
                          <a:latin typeface="Times New Roman" panose="02020603050405020304" pitchFamily="18" charset="0"/>
                          <a:cs typeface="Times New Roman" panose="02020603050405020304" pitchFamily="18" charset="0"/>
                        </a:rPr>
                        <a:t>Jyothi &amp; Prasad (2025)</a:t>
                      </a:r>
                    </a:p>
                  </a:txBody>
                  <a:tcPr marL="49736" marR="49736" marT="24868" marB="24868" anchor="ctr"/>
                </a:tc>
                <a:tc>
                  <a:txBody>
                    <a:bodyPr/>
                    <a:lstStyle/>
                    <a:p>
                      <a:pPr algn="just">
                        <a:buNone/>
                      </a:pPr>
                      <a:r>
                        <a:rPr lang="en-US" sz="1600" dirty="0" err="1">
                          <a:latin typeface="Times New Roman" panose="02020603050405020304" pitchFamily="18" charset="0"/>
                          <a:cs typeface="Times New Roman" panose="02020603050405020304" pitchFamily="18" charset="0"/>
                        </a:rPr>
                        <a:t>VGGNet</a:t>
                      </a:r>
                      <a:r>
                        <a:rPr lang="en-US" sz="1600" dirty="0">
                          <a:latin typeface="Times New Roman" panose="02020603050405020304" pitchFamily="18" charset="0"/>
                          <a:cs typeface="Times New Roman" panose="02020603050405020304" pitchFamily="18" charset="0"/>
                        </a:rPr>
                        <a:t> + CLAHE + Watershed segmentation</a:t>
                      </a:r>
                    </a:p>
                  </a:txBody>
                  <a:tcPr marL="49736" marR="49736" marT="24868" marB="24868" anchor="ctr"/>
                </a:tc>
                <a:tc>
                  <a:txBody>
                    <a:bodyPr/>
                    <a:lstStyle/>
                    <a:p>
                      <a:pPr algn="just">
                        <a:buNone/>
                      </a:pPr>
                      <a:r>
                        <a:rPr lang="en-US" sz="1600">
                          <a:latin typeface="Times New Roman" panose="02020603050405020304" pitchFamily="18" charset="0"/>
                          <a:cs typeface="Times New Roman" panose="02020603050405020304" pitchFamily="18" charset="0"/>
                        </a:rPr>
                        <a:t>99.78%</a:t>
                      </a:r>
                    </a:p>
                  </a:txBody>
                  <a:tcPr marL="49736" marR="49736" marT="24868" marB="24868" anchor="ctr"/>
                </a:tc>
                <a:tc>
                  <a:txBody>
                    <a:bodyPr/>
                    <a:lstStyle/>
                    <a:p>
                      <a:pPr algn="just">
                        <a:buNone/>
                      </a:pPr>
                      <a:r>
                        <a:rPr lang="en-GB" sz="1600" dirty="0">
                          <a:latin typeface="Times New Roman" panose="02020603050405020304" pitchFamily="18" charset="0"/>
                          <a:cs typeface="Times New Roman" panose="02020603050405020304" pitchFamily="18" charset="0"/>
                        </a:rPr>
                        <a:t>Created a preprocessing method to find and identify Cuscuta disease in black gram leaves more accurately.</a:t>
                      </a:r>
                    </a:p>
                  </a:txBody>
                  <a:tcPr marL="49736" marR="49736" marT="24868" marB="24868" anchor="ctr"/>
                </a:tc>
                <a:extLst>
                  <a:ext uri="{0D108BD9-81ED-4DB2-BD59-A6C34878D82A}">
                    <a16:rowId xmlns:a16="http://schemas.microsoft.com/office/drawing/2014/main" val="1668276394"/>
                  </a:ext>
                </a:extLst>
              </a:tr>
              <a:tr h="795774">
                <a:tc>
                  <a:txBody>
                    <a:bodyPr/>
                    <a:lstStyle/>
                    <a:p>
                      <a:pPr algn="just">
                        <a:buNone/>
                      </a:pPr>
                      <a:r>
                        <a:rPr lang="en-US" sz="1600" dirty="0">
                          <a:latin typeface="Times New Roman" panose="02020603050405020304" pitchFamily="18" charset="0"/>
                          <a:cs typeface="Times New Roman" panose="02020603050405020304" pitchFamily="18" charset="0"/>
                        </a:rPr>
                        <a:t>Talasila et al. (2025)</a:t>
                      </a:r>
                    </a:p>
                  </a:txBody>
                  <a:tcPr marL="49736" marR="49736" marT="24868" marB="24868" anchor="ctr"/>
                </a:tc>
                <a:tc>
                  <a:txBody>
                    <a:bodyPr/>
                    <a:lstStyle/>
                    <a:p>
                      <a:pPr algn="just">
                        <a:buNone/>
                      </a:pPr>
                      <a:r>
                        <a:rPr lang="en-US" sz="1600" dirty="0">
                          <a:latin typeface="Times New Roman" panose="02020603050405020304" pitchFamily="18" charset="0"/>
                          <a:cs typeface="Times New Roman" panose="02020603050405020304" pitchFamily="18" charset="0"/>
                        </a:rPr>
                        <a:t>DeepLabv3+ (ResNet-18) + EfficientNet-B0</a:t>
                      </a:r>
                    </a:p>
                  </a:txBody>
                  <a:tcPr marL="49736" marR="49736" marT="24868" marB="24868" anchor="ctr"/>
                </a:tc>
                <a:tc>
                  <a:txBody>
                    <a:bodyPr/>
                    <a:lstStyle/>
                    <a:p>
                      <a:pPr algn="just">
                        <a:buNone/>
                      </a:pPr>
                      <a:r>
                        <a:rPr lang="en-US" sz="1600">
                          <a:latin typeface="Times New Roman" panose="02020603050405020304" pitchFamily="18" charset="0"/>
                          <a:cs typeface="Times New Roman" panose="02020603050405020304" pitchFamily="18" charset="0"/>
                        </a:rPr>
                        <a:t>99.72%</a:t>
                      </a:r>
                    </a:p>
                  </a:txBody>
                  <a:tcPr marL="49736" marR="49736" marT="24868" marB="24868" anchor="ctr"/>
                </a:tc>
                <a:tc>
                  <a:txBody>
                    <a:bodyPr/>
                    <a:lstStyle/>
                    <a:p>
                      <a:pPr algn="just">
                        <a:buNone/>
                      </a:pPr>
                      <a:r>
                        <a:rPr lang="en-GB" sz="1600" dirty="0">
                          <a:latin typeface="Times New Roman" panose="02020603050405020304" pitchFamily="18" charset="0"/>
                          <a:cs typeface="Times New Roman" panose="02020603050405020304" pitchFamily="18" charset="0"/>
                        </a:rPr>
                        <a:t>Combined image segmentation and classification to detect diseases in real farming conditions.</a:t>
                      </a:r>
                    </a:p>
                  </a:txBody>
                  <a:tcPr marL="49736" marR="49736" marT="24868" marB="24868" anchor="ctr"/>
                </a:tc>
                <a:extLst>
                  <a:ext uri="{0D108BD9-81ED-4DB2-BD59-A6C34878D82A}">
                    <a16:rowId xmlns:a16="http://schemas.microsoft.com/office/drawing/2014/main" val="2830048874"/>
                  </a:ext>
                </a:extLst>
              </a:tr>
              <a:tr h="795774">
                <a:tc>
                  <a:txBody>
                    <a:bodyPr/>
                    <a:lstStyle/>
                    <a:p>
                      <a:pPr algn="just">
                        <a:buNone/>
                      </a:pPr>
                      <a:r>
                        <a:rPr lang="en-US" sz="1600">
                          <a:latin typeface="Times New Roman" panose="02020603050405020304" pitchFamily="18" charset="0"/>
                          <a:cs typeface="Times New Roman" panose="02020603050405020304" pitchFamily="18" charset="0"/>
                        </a:rPr>
                        <a:t>Sangar &amp; Rajasekar (2025)</a:t>
                      </a:r>
                    </a:p>
                  </a:txBody>
                  <a:tcPr marL="49736" marR="49736" marT="24868" marB="24868" anchor="ctr"/>
                </a:tc>
                <a:tc>
                  <a:txBody>
                    <a:bodyPr/>
                    <a:lstStyle/>
                    <a:p>
                      <a:pPr algn="just">
                        <a:buNone/>
                      </a:pPr>
                      <a:r>
                        <a:rPr lang="en-US" sz="1600" dirty="0">
                          <a:latin typeface="Times New Roman" panose="02020603050405020304" pitchFamily="18" charset="0"/>
                          <a:cs typeface="Times New Roman" panose="02020603050405020304" pitchFamily="18" charset="0"/>
                        </a:rPr>
                        <a:t>Wavelet-transformed </a:t>
                      </a:r>
                      <a:r>
                        <a:rPr lang="en-US" sz="1600" dirty="0" err="1">
                          <a:latin typeface="Times New Roman" panose="02020603050405020304" pitchFamily="18" charset="0"/>
                          <a:cs typeface="Times New Roman" panose="02020603050405020304" pitchFamily="18" charset="0"/>
                        </a:rPr>
                        <a:t>AttentionNet</a:t>
                      </a:r>
                      <a:r>
                        <a:rPr lang="en-US" sz="1600" dirty="0">
                          <a:latin typeface="Times New Roman" panose="02020603050405020304" pitchFamily="18" charset="0"/>
                          <a:cs typeface="Times New Roman" panose="02020603050405020304" pitchFamily="18" charset="0"/>
                        </a:rPr>
                        <a:t> + SVM</a:t>
                      </a:r>
                    </a:p>
                  </a:txBody>
                  <a:tcPr marL="49736" marR="49736" marT="24868" marB="24868" anchor="ctr"/>
                </a:tc>
                <a:tc>
                  <a:txBody>
                    <a:bodyPr/>
                    <a:lstStyle/>
                    <a:p>
                      <a:pPr algn="just">
                        <a:buNone/>
                      </a:pPr>
                      <a:r>
                        <a:rPr lang="en-US" sz="1600" dirty="0">
                          <a:latin typeface="Times New Roman" panose="02020603050405020304" pitchFamily="18" charset="0"/>
                          <a:cs typeface="Times New Roman" panose="02020603050405020304" pitchFamily="18" charset="0"/>
                        </a:rPr>
                        <a:t>99.50%</a:t>
                      </a:r>
                    </a:p>
                  </a:txBody>
                  <a:tcPr marL="49736" marR="49736" marT="24868" marB="24868" anchor="ctr"/>
                </a:tc>
                <a:tc>
                  <a:txBody>
                    <a:bodyPr/>
                    <a:lstStyle/>
                    <a:p>
                      <a:pPr algn="just">
                        <a:buNone/>
                      </a:pPr>
                      <a:r>
                        <a:rPr lang="en-GB" sz="1600" dirty="0">
                          <a:latin typeface="Times New Roman" panose="02020603050405020304" pitchFamily="18" charset="0"/>
                          <a:cs typeface="Times New Roman" panose="02020603050405020304" pitchFamily="18" charset="0"/>
                        </a:rPr>
                        <a:t>Used wavelet techniques and attention methods to improve how the model understands disease features.</a:t>
                      </a:r>
                    </a:p>
                  </a:txBody>
                  <a:tcPr marL="49736" marR="49736" marT="24868" marB="24868" anchor="ctr"/>
                </a:tc>
                <a:extLst>
                  <a:ext uri="{0D108BD9-81ED-4DB2-BD59-A6C34878D82A}">
                    <a16:rowId xmlns:a16="http://schemas.microsoft.com/office/drawing/2014/main" val="509508775"/>
                  </a:ext>
                </a:extLst>
              </a:tr>
              <a:tr h="646566">
                <a:tc>
                  <a:txBody>
                    <a:bodyPr/>
                    <a:lstStyle/>
                    <a:p>
                      <a:pPr algn="just">
                        <a:buNone/>
                      </a:pPr>
                      <a:r>
                        <a:rPr lang="en-US" sz="1600">
                          <a:latin typeface="Times New Roman" panose="02020603050405020304" pitchFamily="18" charset="0"/>
                          <a:cs typeface="Times New Roman" panose="02020603050405020304" pitchFamily="18" charset="0"/>
                        </a:rPr>
                        <a:t>Sharma &amp; Kumar (2024)</a:t>
                      </a:r>
                    </a:p>
                  </a:txBody>
                  <a:tcPr marL="49736" marR="49736" marT="24868" marB="24868" anchor="ctr"/>
                </a:tc>
                <a:tc>
                  <a:txBody>
                    <a:bodyPr/>
                    <a:lstStyle/>
                    <a:p>
                      <a:pPr algn="just">
                        <a:buNone/>
                      </a:pPr>
                      <a:r>
                        <a:rPr lang="en-US" sz="1600">
                          <a:latin typeface="Times New Roman" panose="02020603050405020304" pitchFamily="18" charset="0"/>
                          <a:cs typeface="Times New Roman" panose="02020603050405020304" pitchFamily="18" charset="0"/>
                        </a:rPr>
                        <a:t>Hybrid CNN–Transformer</a:t>
                      </a:r>
                    </a:p>
                  </a:txBody>
                  <a:tcPr marL="49736" marR="49736" marT="24868" marB="24868" anchor="ctr"/>
                </a:tc>
                <a:tc>
                  <a:txBody>
                    <a:bodyPr/>
                    <a:lstStyle/>
                    <a:p>
                      <a:pPr algn="just">
                        <a:buNone/>
                      </a:pPr>
                      <a:r>
                        <a:rPr lang="en-US" sz="1600">
                          <a:latin typeface="Times New Roman" panose="02020603050405020304" pitchFamily="18" charset="0"/>
                          <a:cs typeface="Times New Roman" panose="02020603050405020304" pitchFamily="18" charset="0"/>
                        </a:rPr>
                        <a:t>99.56%</a:t>
                      </a:r>
                    </a:p>
                  </a:txBody>
                  <a:tcPr marL="49736" marR="49736" marT="24868" marB="24868" anchor="ctr"/>
                </a:tc>
                <a:tc>
                  <a:txBody>
                    <a:bodyPr/>
                    <a:lstStyle/>
                    <a:p>
                      <a:pPr algn="just">
                        <a:buNone/>
                      </a:pPr>
                      <a:r>
                        <a:rPr lang="en-GB" sz="1600" dirty="0">
                          <a:latin typeface="Times New Roman" panose="02020603050405020304" pitchFamily="18" charset="0"/>
                          <a:cs typeface="Times New Roman" panose="02020603050405020304" pitchFamily="18" charset="0"/>
                        </a:rPr>
                        <a:t>Combined CNN with Transformer architecture for robust multi-disease classification.</a:t>
                      </a:r>
                    </a:p>
                  </a:txBody>
                  <a:tcPr marL="49736" marR="49736" marT="24868" marB="24868" anchor="ctr"/>
                </a:tc>
                <a:extLst>
                  <a:ext uri="{0D108BD9-81ED-4DB2-BD59-A6C34878D82A}">
                    <a16:rowId xmlns:a16="http://schemas.microsoft.com/office/drawing/2014/main" val="2197620377"/>
                  </a:ext>
                </a:extLst>
              </a:tr>
            </a:tbl>
          </a:graphicData>
        </a:graphic>
      </p:graphicFrame>
    </p:spTree>
    <p:extLst>
      <p:ext uri="{BB962C8B-B14F-4D97-AF65-F5344CB8AC3E}">
        <p14:creationId xmlns:p14="http://schemas.microsoft.com/office/powerpoint/2010/main" val="2884450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43A606-7A4D-49E8-FD3D-682102C964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A71064-DDC2-8140-E554-385A791B352E}"/>
              </a:ext>
            </a:extLst>
          </p:cNvPr>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Gap Analysis</a:t>
            </a:r>
          </a:p>
        </p:txBody>
      </p:sp>
      <p:sp>
        <p:nvSpPr>
          <p:cNvPr id="4" name="Slide Number Placeholder 3">
            <a:extLst>
              <a:ext uri="{FF2B5EF4-FFF2-40B4-BE49-F238E27FC236}">
                <a16:creationId xmlns:a16="http://schemas.microsoft.com/office/drawing/2014/main" id="{D7B6A18D-A965-E706-08E3-07D58DEAE30B}"/>
              </a:ext>
            </a:extLst>
          </p:cNvPr>
          <p:cNvSpPr>
            <a:spLocks noGrp="1"/>
          </p:cNvSpPr>
          <p:nvPr>
            <p:ph type="sldNum" sz="quarter" idx="16"/>
          </p:nvPr>
        </p:nvSpPr>
        <p:spPr/>
        <p:txBody>
          <a:bodyPr/>
          <a:lstStyle/>
          <a:p>
            <a:pPr>
              <a:defRPr/>
            </a:pPr>
            <a:fld id="{4CD333A3-7515-47B8-9EDC-EE0892D9C861}" type="slidenum">
              <a:rPr lang="en-US" smtClean="0"/>
              <a:pPr>
                <a:defRPr/>
              </a:pPr>
              <a:t>8</a:t>
            </a:fld>
            <a:endParaRPr lang="en-US" dirty="0"/>
          </a:p>
        </p:txBody>
      </p:sp>
      <p:sp>
        <p:nvSpPr>
          <p:cNvPr id="5" name="Rectangle 1">
            <a:extLst>
              <a:ext uri="{FF2B5EF4-FFF2-40B4-BE49-F238E27FC236}">
                <a16:creationId xmlns:a16="http://schemas.microsoft.com/office/drawing/2014/main" id="{8F116F1F-D89C-D997-18A0-F01B31E2E747}"/>
              </a:ext>
            </a:extLst>
          </p:cNvPr>
          <p:cNvSpPr>
            <a:spLocks noChangeArrowheads="1"/>
          </p:cNvSpPr>
          <p:nvPr/>
        </p:nvSpPr>
        <p:spPr bwMode="auto">
          <a:xfrm rot="10800000" flipV="1">
            <a:off x="1527048" y="1723123"/>
            <a:ext cx="8912352" cy="373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Models achieve high accuracy in lab datasets but fail in real-field conditions.</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Small and unbalanced datasets limit generalization.</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Complex hybrid models not suitable for mobile or low-resource devices.</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early-stage disease and severity level detection.</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Segmentation methods struggle with low contrast or overlapping leaves.</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Augmentation cannot replicate true environmental diversity.</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 large-scale, multi-location field validation.</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Minimal integration with real-time farmer feedback or IoT systems.</a:t>
            </a:r>
          </a:p>
        </p:txBody>
      </p:sp>
    </p:spTree>
    <p:extLst>
      <p:ext uri="{BB962C8B-B14F-4D97-AF65-F5344CB8AC3E}">
        <p14:creationId xmlns:p14="http://schemas.microsoft.com/office/powerpoint/2010/main" val="121828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FC423E-7F8D-0DF0-FEA1-1B25B89ACD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8529A4-43BD-CC77-7F19-34228C3DF8D1}"/>
              </a:ext>
            </a:extLst>
          </p:cNvPr>
          <p:cNvSpPr>
            <a:spLocks noGrp="1"/>
          </p:cNvSpPr>
          <p:nvPr>
            <p:ph type="title"/>
          </p:nvPr>
        </p:nvSpPr>
        <p:spPr>
          <a:xfrm>
            <a:off x="1981200" y="274638"/>
            <a:ext cx="8229600" cy="868362"/>
          </a:xfrm>
        </p:spPr>
        <p:txBody>
          <a:bodyPr/>
          <a:lstStyle/>
          <a:p>
            <a:r>
              <a:rPr lang="en-US">
                <a:solidFill>
                  <a:srgbClr val="7030A0"/>
                </a:solidFill>
                <a:latin typeface="Times New Roman" pitchFamily="18" charset="0"/>
                <a:cs typeface="Times New Roman" pitchFamily="18" charset="0"/>
              </a:rPr>
              <a:t>Proposed Methodology</a:t>
            </a:r>
            <a:endParaRPr lang="en-US" dirty="0">
              <a:solidFill>
                <a:srgbClr val="7030A0"/>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DAA53EBF-97A8-D64D-9C7B-B1394F03F209}"/>
              </a:ext>
            </a:extLst>
          </p:cNvPr>
          <p:cNvSpPr>
            <a:spLocks noGrp="1"/>
          </p:cNvSpPr>
          <p:nvPr>
            <p:ph type="sldNum" sz="quarter" idx="16"/>
          </p:nvPr>
        </p:nvSpPr>
        <p:spPr/>
        <p:txBody>
          <a:bodyPr/>
          <a:lstStyle/>
          <a:p>
            <a:pPr>
              <a:defRPr/>
            </a:pPr>
            <a:fld id="{4CD333A3-7515-47B8-9EDC-EE0892D9C861}" type="slidenum">
              <a:rPr lang="en-US" smtClean="0"/>
              <a:pPr>
                <a:defRPr/>
              </a:pPr>
              <a:t>9</a:t>
            </a:fld>
            <a:endParaRPr lang="en-US" dirty="0"/>
          </a:p>
        </p:txBody>
      </p:sp>
      <p:pic>
        <p:nvPicPr>
          <p:cNvPr id="6" name="Picture 5" descr="A diagram of a software process&#10;&#10;AI-generated content may be incorrect.">
            <a:extLst>
              <a:ext uri="{FF2B5EF4-FFF2-40B4-BE49-F238E27FC236}">
                <a16:creationId xmlns:a16="http://schemas.microsoft.com/office/drawing/2014/main" id="{43C4D96C-E86B-3D4E-3CDB-09A5DB5965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213" y="1295400"/>
            <a:ext cx="8632667" cy="4781490"/>
          </a:xfrm>
          <a:prstGeom prst="rect">
            <a:avLst/>
          </a:prstGeom>
        </p:spPr>
      </p:pic>
    </p:spTree>
    <p:extLst>
      <p:ext uri="{BB962C8B-B14F-4D97-AF65-F5344CB8AC3E}">
        <p14:creationId xmlns:p14="http://schemas.microsoft.com/office/powerpoint/2010/main" val="1206655495"/>
      </p:ext>
    </p:extLst>
  </p:cSld>
  <p:clrMapOvr>
    <a:masterClrMapping/>
  </p:clrMapOvr>
</p:sld>
</file>

<file path=ppt/theme/theme1.xml><?xml version="1.0" encoding="utf-8"?>
<a:theme xmlns:a="http://schemas.openxmlformats.org/drawingml/2006/main" name="New Microsoft PowerPoint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 Microsoft PowerPoint Presentation</Template>
  <TotalTime>958</TotalTime>
  <Words>990</Words>
  <Application>Microsoft Office PowerPoint</Application>
  <PresentationFormat>Widescreen</PresentationFormat>
  <Paragraphs>97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Wingdings</vt:lpstr>
      <vt:lpstr>New Microsoft PowerPoint Presentation</vt:lpstr>
      <vt:lpstr>Automated Detection and Classification of Leaf Diseases in Black Gram Using Deep Learning Techniques</vt:lpstr>
      <vt:lpstr>Outline</vt:lpstr>
      <vt:lpstr>Introduction</vt:lpstr>
      <vt:lpstr>Problem Statement</vt:lpstr>
      <vt:lpstr>Motivation and Objective</vt:lpstr>
      <vt:lpstr>Related Works</vt:lpstr>
      <vt:lpstr>Comparison Between Existing Works </vt:lpstr>
      <vt:lpstr>Gap Analysis</vt:lpstr>
      <vt:lpstr>Proposed Methodology</vt:lpstr>
      <vt:lpstr>PowerPoint Presentation</vt:lpstr>
    </vt:vector>
  </TitlesOfParts>
  <Company>Acer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Valued Acer Customer</dc:creator>
  <cp:lastModifiedBy>Abu Zahed</cp:lastModifiedBy>
  <cp:revision>258</cp:revision>
  <dcterms:created xsi:type="dcterms:W3CDTF">2011-07-17T02:56:35Z</dcterms:created>
  <dcterms:modified xsi:type="dcterms:W3CDTF">2025-08-09T19:14:10Z</dcterms:modified>
</cp:coreProperties>
</file>