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2"/>
  </p:notesMasterIdLst>
  <p:sldIdLst>
    <p:sldId id="256" r:id="rId2"/>
    <p:sldId id="264" r:id="rId3"/>
    <p:sldId id="280" r:id="rId4"/>
    <p:sldId id="293" r:id="rId5"/>
    <p:sldId id="299" r:id="rId6"/>
    <p:sldId id="300" r:id="rId7"/>
    <p:sldId id="304" r:id="rId8"/>
    <p:sldId id="302" r:id="rId9"/>
    <p:sldId id="298" r:id="rId10"/>
    <p:sldId id="295" r:id="rId11"/>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105" d="100"/>
          <a:sy n="105" d="100"/>
        </p:scale>
        <p:origin x="780"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F2D6876-F133-46D3-95E2-A34AD9BDC8CB}" type="datetimeFigureOut">
              <a:rPr lang="en-US"/>
              <a:pPr>
                <a:defRPr/>
              </a:pPr>
              <a:t>8/9/2025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DA40400-4F5E-4E00-9BB5-F457594CE77A}" type="slidenum">
              <a:rPr lang="en-US"/>
              <a:pPr>
                <a:defRPr/>
              </a:pPr>
              <a:t>‹#›</a:t>
            </a:fld>
            <a:endParaRPr lang="en-US"/>
          </a:p>
        </p:txBody>
      </p:sp>
    </p:spTree>
    <p:extLst>
      <p:ext uri="{BB962C8B-B14F-4D97-AF65-F5344CB8AC3E}">
        <p14:creationId xmlns:p14="http://schemas.microsoft.com/office/powerpoint/2010/main" val="3133564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6" name="Rectangle 5"/>
          <p:cNvSpPr/>
          <p:nvPr/>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smtClean="0"/>
              <a:pPr>
                <a:defRPr/>
              </a:pPr>
              <a:t>8/9/2025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smtClean="0"/>
              <a:pPr>
                <a:defRPr/>
              </a:pPr>
              <a:t>‹#›</a:t>
            </a:fld>
            <a:endParaRPr lang="en-US"/>
          </a:p>
        </p:txBody>
      </p:sp>
      <p:pic>
        <p:nvPicPr>
          <p:cNvPr id="11" name="Picture 1"/>
          <p:cNvPicPr>
            <a:picLocks noChangeAspect="1" noChangeArrowheads="1"/>
          </p:cNvPicPr>
          <p:nvPr userDrawn="1"/>
        </p:nvPicPr>
        <p:blipFill>
          <a:blip r:embed="rId2"/>
          <a:srcRect/>
          <a:stretch>
            <a:fillRect/>
          </a:stretch>
        </p:blipFill>
        <p:spPr bwMode="auto">
          <a:xfrm>
            <a:off x="609600" y="6356351"/>
            <a:ext cx="1538817" cy="471487"/>
          </a:xfrm>
          <a:prstGeom prst="rect">
            <a:avLst/>
          </a:prstGeom>
          <a:noFill/>
          <a:ln w="9525">
            <a:noFill/>
            <a:miter lim="800000"/>
            <a:headEnd/>
            <a:tailEnd/>
          </a:ln>
        </p:spPr>
      </p:pic>
      <p:sp>
        <p:nvSpPr>
          <p:cNvPr id="12" name="Rectangle 11"/>
          <p:cNvSpPr/>
          <p:nvPr userDrawn="1"/>
        </p:nvSpPr>
        <p:spPr>
          <a:xfrm>
            <a:off x="2336801" y="6356351"/>
            <a:ext cx="9842500" cy="465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Phase-I Evaluation</a:t>
            </a:r>
            <a:endParaRPr lang="en-US" b="1" dirty="0"/>
          </a:p>
        </p:txBody>
      </p:sp>
      <p:sp>
        <p:nvSpPr>
          <p:cNvPr id="13" name="Rectangle 12"/>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2026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3759200" y="0"/>
            <a:ext cx="84328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Phase-I Evaluation</a:t>
            </a:r>
            <a:endParaRPr lang="en-US" b="1" dirty="0"/>
          </a:p>
        </p:txBody>
      </p:sp>
      <p:pic>
        <p:nvPicPr>
          <p:cNvPr id="6" name="Picture 1"/>
          <p:cNvPicPr>
            <a:picLocks noChangeAspect="1" noChangeArrowheads="1"/>
          </p:cNvPicPr>
          <p:nvPr userDrawn="1"/>
        </p:nvPicPr>
        <p:blipFill>
          <a:blip r:embed="rId2"/>
          <a:srcRect/>
          <a:stretch>
            <a:fillRect/>
          </a:stretch>
        </p:blipFill>
        <p:spPr bwMode="auto">
          <a:xfrm>
            <a:off x="146051" y="76200"/>
            <a:ext cx="2444749" cy="685800"/>
          </a:xfrm>
          <a:prstGeom prst="rect">
            <a:avLst/>
          </a:prstGeom>
          <a:noFill/>
          <a:ln w="9525">
            <a:noFill/>
            <a:miter lim="800000"/>
            <a:headEnd/>
            <a:tailEnd/>
          </a:ln>
        </p:spPr>
      </p:pic>
      <p:sp>
        <p:nvSpPr>
          <p:cNvPr id="7" name="Rectangle 6"/>
          <p:cNvSpPr/>
          <p:nvPr userDrawn="1"/>
        </p:nvSpPr>
        <p:spPr>
          <a:xfrm>
            <a:off x="914400" y="3200400"/>
            <a:ext cx="508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Presented by</a:t>
            </a:r>
          </a:p>
        </p:txBody>
      </p:sp>
      <p:sp>
        <p:nvSpPr>
          <p:cNvPr id="8" name="Rectangle 7"/>
          <p:cNvSpPr/>
          <p:nvPr userDrawn="1"/>
        </p:nvSpPr>
        <p:spPr>
          <a:xfrm>
            <a:off x="6400800" y="3200400"/>
            <a:ext cx="52832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Supervised by</a:t>
            </a:r>
          </a:p>
        </p:txBody>
      </p:sp>
      <p:sp>
        <p:nvSpPr>
          <p:cNvPr id="2" name="Title 1"/>
          <p:cNvSpPr>
            <a:spLocks noGrp="1"/>
          </p:cNvSpPr>
          <p:nvPr>
            <p:ph type="ctrTitle"/>
          </p:nvPr>
        </p:nvSpPr>
        <p:spPr>
          <a:xfrm>
            <a:off x="914400" y="1143000"/>
            <a:ext cx="103632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51816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6400800" y="3886200"/>
            <a:ext cx="52832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p:cNvSpPr>
            <a:spLocks noGrp="1"/>
          </p:cNvSpPr>
          <p:nvPr>
            <p:ph type="dt" sz="half" idx="14"/>
          </p:nvPr>
        </p:nvSpPr>
        <p:spPr/>
        <p:txBody>
          <a:bodyPr/>
          <a:lstStyle>
            <a:lvl1pPr>
              <a:defRPr/>
            </a:lvl1pPr>
          </a:lstStyle>
          <a:p>
            <a:pPr>
              <a:defRPr/>
            </a:pPr>
            <a:fld id="{BCC254C3-6D07-4044-A98A-C7B9FCC216AA}" type="datetime1">
              <a:rPr lang="en-US"/>
              <a:pPr>
                <a:defRPr/>
              </a:pPr>
              <a:t>8/9/2025</a:t>
            </a:fld>
            <a:endParaRPr lang="en-US"/>
          </a:p>
        </p:txBody>
      </p:sp>
      <p:sp>
        <p:nvSpPr>
          <p:cNvPr id="10"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E62AF6E4-9F0F-4D32-8D8E-755B2E69BAD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srcRect/>
          <a:stretch>
            <a:fillRect/>
          </a:stretch>
        </p:blipFill>
        <p:spPr bwMode="auto">
          <a:xfrm>
            <a:off x="304801" y="5943600"/>
            <a:ext cx="1538817" cy="304800"/>
          </a:xfrm>
          <a:prstGeom prst="rect">
            <a:avLst/>
          </a:prstGeom>
          <a:noFill/>
          <a:ln w="9525">
            <a:noFill/>
            <a:miter lim="800000"/>
            <a:headEnd/>
            <a:tailEnd/>
          </a:ln>
        </p:spPr>
      </p:pic>
      <p:sp>
        <p:nvSpPr>
          <p:cNvPr id="5" name="Rectangle 4"/>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b="1" dirty="0"/>
          </a:p>
        </p:txBody>
      </p:sp>
      <p:sp>
        <p:nvSpPr>
          <p:cNvPr id="6" name="Rectangle 5"/>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a:pPr>
                <a:defRPr/>
              </a:pPr>
              <a:t>8/9/2025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8/9/2025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5161A3-B757-4210-8554-6B2250A4A5D7}" type="datetime1">
              <a:rPr lang="en-US" smtClean="0"/>
              <a:pPr>
                <a:defRPr/>
              </a:pPr>
              <a:t>8/9/2025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01EAB7-4B8F-4B70-B0ED-2782ACD77B0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58"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rtlCol="0">
            <a:normAutofit/>
          </a:bodyPr>
          <a:lstStyle/>
          <a:p>
            <a:pPr>
              <a:defRPr/>
            </a:pPr>
            <a:r>
              <a:rPr lang="en-US" sz="3600" dirty="0">
                <a:solidFill>
                  <a:srgbClr val="7030A0"/>
                </a:solidFill>
                <a:effectLst/>
                <a:latin typeface="Times New Roman" panose="02020603050405020304" pitchFamily="18" charset="0"/>
              </a:rPr>
              <a:t>Improved Methods for Automated Corn Leaf Disease Recognition</a:t>
            </a:r>
          </a:p>
        </p:txBody>
      </p:sp>
      <p:sp>
        <p:nvSpPr>
          <p:cNvPr id="5" name="Subtitle 4"/>
          <p:cNvSpPr>
            <a:spLocks noGrp="1"/>
          </p:cNvSpPr>
          <p:nvPr>
            <p:ph type="subTitle" idx="1"/>
          </p:nvPr>
        </p:nvSpPr>
        <p:spPr>
          <a:xfrm>
            <a:off x="1066800" y="3810000"/>
            <a:ext cx="4800600" cy="2057400"/>
          </a:xfrm>
        </p:spPr>
        <p:txBody>
          <a:bodyPr rtlCol="0">
            <a:normAutofit/>
          </a:bodyPr>
          <a:lstStyle/>
          <a:p>
            <a:r>
              <a:rPr lang="en-GB" sz="2200" b="1" dirty="0">
                <a:solidFill>
                  <a:schemeClr val="tx1"/>
                </a:solidFill>
                <a:latin typeface="Times New Roman" panose="02020603050405020304" pitchFamily="18" charset="0"/>
                <a:cs typeface="Times New Roman" panose="02020603050405020304" pitchFamily="18" charset="0"/>
              </a:rPr>
              <a:t>Abu Zahed</a:t>
            </a:r>
            <a:endParaRPr lang="en-GB" sz="2200" dirty="0">
              <a:solidFill>
                <a:schemeClr val="tx1"/>
              </a:solidFill>
              <a:latin typeface="Times New Roman" panose="02020603050405020304" pitchFamily="18" charset="0"/>
              <a:cs typeface="Times New Roman" panose="02020603050405020304" pitchFamily="18" charset="0"/>
            </a:endParaRPr>
          </a:p>
          <a:p>
            <a:r>
              <a:rPr lang="en-GB" sz="2200" b="1" dirty="0">
                <a:solidFill>
                  <a:schemeClr val="tx1"/>
                </a:solidFill>
                <a:latin typeface="Times New Roman" panose="02020603050405020304" pitchFamily="18" charset="0"/>
                <a:cs typeface="Times New Roman" panose="02020603050405020304" pitchFamily="18" charset="0"/>
              </a:rPr>
              <a:t>221-15-4716</a:t>
            </a:r>
            <a:endParaRPr lang="en-GB" sz="2200" dirty="0">
              <a:solidFill>
                <a:schemeClr val="tx1"/>
              </a:solidFill>
              <a:latin typeface="Times New Roman" panose="02020603050405020304" pitchFamily="18" charset="0"/>
              <a:cs typeface="Times New Roman" panose="02020603050405020304" pitchFamily="18" charset="0"/>
            </a:endParaRPr>
          </a:p>
          <a:p>
            <a:r>
              <a:rPr lang="en-GB" sz="2200" dirty="0">
                <a:solidFill>
                  <a:schemeClr val="tx1"/>
                </a:solidFill>
                <a:latin typeface="Times New Roman" panose="02020603050405020304" pitchFamily="18" charset="0"/>
                <a:cs typeface="Times New Roman" panose="02020603050405020304" pitchFamily="18" charset="0"/>
              </a:rPr>
              <a:t>Department of CSE </a:t>
            </a:r>
          </a:p>
          <a:p>
            <a:r>
              <a:rPr lang="en-GB" sz="2200" dirty="0">
                <a:solidFill>
                  <a:schemeClr val="tx1"/>
                </a:solidFill>
                <a:latin typeface="Times New Roman" panose="02020603050405020304" pitchFamily="18" charset="0"/>
                <a:cs typeface="Times New Roman" panose="02020603050405020304" pitchFamily="18" charset="0"/>
              </a:rPr>
              <a:t>Daffodil International University</a:t>
            </a:r>
          </a:p>
        </p:txBody>
      </p:sp>
      <p:sp>
        <p:nvSpPr>
          <p:cNvPr id="4100" name="Text Placeholder 5"/>
          <p:cNvSpPr>
            <a:spLocks noGrp="1"/>
          </p:cNvSpPr>
          <p:nvPr>
            <p:ph type="body" sz="quarter" idx="13"/>
          </p:nvPr>
        </p:nvSpPr>
        <p:spPr>
          <a:xfrm>
            <a:off x="6858000" y="3810000"/>
            <a:ext cx="4495800" cy="2590800"/>
          </a:xfrm>
        </p:spPr>
        <p:txBody>
          <a:bodyPr>
            <a:normAutofit/>
          </a:bodyPr>
          <a:lstStyle/>
          <a:p>
            <a:r>
              <a:rPr lang="en-US" sz="2200" b="1" dirty="0">
                <a:solidFill>
                  <a:schemeClr val="tx1"/>
                </a:solidFill>
                <a:latin typeface="Times New Roman" pitchFamily="18" charset="0"/>
                <a:cs typeface="Times New Roman" pitchFamily="18" charset="0"/>
              </a:rPr>
              <a:t>Mr. Mayen Uddin </a:t>
            </a:r>
            <a:r>
              <a:rPr lang="en-US" sz="2200" b="1" dirty="0" err="1">
                <a:solidFill>
                  <a:schemeClr val="tx1"/>
                </a:solidFill>
                <a:latin typeface="Times New Roman" pitchFamily="18" charset="0"/>
                <a:cs typeface="Times New Roman" pitchFamily="18" charset="0"/>
              </a:rPr>
              <a:t>Mojumdar</a:t>
            </a:r>
            <a:endParaRPr lang="en-US" sz="2200" b="1" dirty="0">
              <a:solidFill>
                <a:schemeClr val="tx1"/>
              </a:solidFill>
              <a:latin typeface="Times New Roman" pitchFamily="18" charset="0"/>
              <a:cs typeface="Times New Roman" pitchFamily="18" charset="0"/>
            </a:endParaRPr>
          </a:p>
          <a:p>
            <a:r>
              <a:rPr lang="en-US" sz="2200" b="1" dirty="0">
                <a:solidFill>
                  <a:schemeClr val="tx1"/>
                </a:solidFill>
                <a:latin typeface="Times New Roman" pitchFamily="18" charset="0"/>
                <a:cs typeface="Times New Roman" pitchFamily="18" charset="0"/>
              </a:rPr>
              <a:t>Sr. Lecturer </a:t>
            </a:r>
          </a:p>
          <a:p>
            <a:r>
              <a:rPr lang="en-US" sz="2200" dirty="0">
                <a:solidFill>
                  <a:schemeClr val="tx1"/>
                </a:solidFill>
                <a:latin typeface="Times New Roman" pitchFamily="18" charset="0"/>
                <a:cs typeface="Times New Roman" pitchFamily="18" charset="0"/>
              </a:rPr>
              <a:t>Department Of  </a:t>
            </a:r>
            <a:r>
              <a:rPr lang="en-US" sz="2200" b="1" dirty="0">
                <a:solidFill>
                  <a:schemeClr val="tx1"/>
                </a:solidFill>
                <a:latin typeface="Times New Roman" pitchFamily="18" charset="0"/>
                <a:cs typeface="Times New Roman" pitchFamily="18" charset="0"/>
              </a:rPr>
              <a:t>CSE</a:t>
            </a:r>
          </a:p>
          <a:p>
            <a:r>
              <a:rPr lang="en-US" sz="2200" dirty="0">
                <a:solidFill>
                  <a:schemeClr val="tx1"/>
                </a:solidFill>
                <a:latin typeface="Times New Roman" pitchFamily="18" charset="0"/>
                <a:cs typeface="Times New Roman" pitchFamily="18" charset="0"/>
              </a:rPr>
              <a:t>Daffodil International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pPr marL="0" indent="0" algn="ctr">
              <a:buNone/>
            </a:pPr>
            <a:endParaRPr lang="en-US" sz="6000" b="1" dirty="0">
              <a:solidFill>
                <a:srgbClr val="7030A0"/>
              </a:solidFill>
              <a:latin typeface="Times New Roman" pitchFamily="18" charset="0"/>
              <a:cs typeface="Times New Roman" pitchFamily="18" charset="0"/>
            </a:endParaRPr>
          </a:p>
          <a:p>
            <a:pPr marL="0" indent="0" algn="ctr">
              <a:buNone/>
            </a:pPr>
            <a:r>
              <a:rPr lang="en-US" sz="6000" b="1" dirty="0">
                <a:solidFill>
                  <a:srgbClr val="7030A0"/>
                </a:solidFill>
                <a:latin typeface="Times New Roman" pitchFamily="18" charset="0"/>
                <a:cs typeface="Times New Roman" pitchFamily="18" charset="0"/>
              </a:rPr>
              <a:t>THANK YOU</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10</a:t>
            </a:fld>
            <a:endParaRPr lang="en-US" dirty="0"/>
          </a:p>
        </p:txBody>
      </p:sp>
    </p:spTree>
    <p:extLst>
      <p:ext uri="{BB962C8B-B14F-4D97-AF65-F5344CB8AC3E}">
        <p14:creationId xmlns:p14="http://schemas.microsoft.com/office/powerpoint/2010/main" val="2459516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Outline</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Problem Statement</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Motivation and Objective</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Related Works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Comparison Between Existing Works </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Gap Analysis</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Proposed Methodology</a:t>
            </a:r>
          </a:p>
          <a:p>
            <a:pPr>
              <a:buFont typeface="Wingdings" pitchFamily="2" charset="2"/>
              <a:buChar char="Ø"/>
            </a:pPr>
            <a:r>
              <a:rPr lang="en-US" sz="2200" dirty="0">
                <a:solidFill>
                  <a:schemeClr val="tx1"/>
                </a:solidFill>
                <a:latin typeface="Times New Roman" panose="02020603050405020304" pitchFamily="18" charset="0"/>
                <a:cs typeface="Times New Roman" panose="02020603050405020304" pitchFamily="18" charset="0"/>
              </a:rPr>
              <a:t>Q &amp; A</a:t>
            </a:r>
          </a:p>
          <a:p>
            <a:pPr>
              <a:buNone/>
            </a:pPr>
            <a:endParaRPr lang="en-US" dirty="0"/>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Introduction</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3</a:t>
            </a:fld>
            <a:endParaRPr lang="en-US" dirty="0"/>
          </a:p>
        </p:txBody>
      </p:sp>
      <p:sp>
        <p:nvSpPr>
          <p:cNvPr id="6" name="TextBox 5">
            <a:extLst>
              <a:ext uri="{FF2B5EF4-FFF2-40B4-BE49-F238E27FC236}">
                <a16:creationId xmlns:a16="http://schemas.microsoft.com/office/drawing/2014/main" id="{93517646-C9B2-187A-0FC7-D0C34061E4EB}"/>
              </a:ext>
            </a:extLst>
          </p:cNvPr>
          <p:cNvSpPr txBox="1"/>
          <p:nvPr/>
        </p:nvSpPr>
        <p:spPr>
          <a:xfrm>
            <a:off x="571500" y="1219200"/>
            <a:ext cx="11049000" cy="4613058"/>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Corn is an important crop worldwide and in Bangladesh, </a:t>
            </a:r>
            <a:r>
              <a:rPr lang="en-US" dirty="0">
                <a:latin typeface="Times New Roman" panose="02020603050405020304" pitchFamily="18" charset="0"/>
                <a:cs typeface="Times New Roman" panose="02020603050405020304" pitchFamily="18" charset="0"/>
              </a:rPr>
              <a:t>People use it for</a:t>
            </a:r>
            <a:r>
              <a:rPr lang="en-GB" dirty="0">
                <a:latin typeface="Times New Roman" panose="02020603050405020304" pitchFamily="18" charset="0"/>
                <a:cs typeface="Times New Roman" panose="02020603050405020304" pitchFamily="18" charset="0"/>
              </a:rPr>
              <a:t> food, animal feed. but some diseases like Corn Leaf Blight, Common Rust, and Gray Leaf Spot damage the leaves and reduce the amount of crop yield and quality.</a:t>
            </a:r>
          </a:p>
          <a:p>
            <a:pPr marL="285750" indent="-285750"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Usually, farmers check the leaves by looking at them. This takes time and can be wrong sometimes, especially in real field conditions</a:t>
            </a:r>
          </a:p>
          <a:p>
            <a:pPr marL="285750" indent="-285750"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Recent research shows that Deep Learning, especially Convolutional Neural Networks (CNNs), can detect plant diseases from images with high accuracy. But many existing models are large, need powerful computers, and are not practical for use in rural farming areas without stable internet.</a:t>
            </a:r>
          </a:p>
          <a:p>
            <a:pPr marL="285750" indent="-285750" algn="just">
              <a:lnSpc>
                <a:spcPct val="150000"/>
              </a:lnSpc>
              <a:buFont typeface="Wingdings" panose="05000000000000000000" pitchFamily="2" charset="2"/>
              <a:buChar char="q"/>
            </a:pPr>
            <a:r>
              <a:rPr lang="en-GB" dirty="0">
                <a:latin typeface="Times New Roman" panose="02020603050405020304" pitchFamily="18" charset="0"/>
                <a:cs typeface="Times New Roman" panose="02020603050405020304" pitchFamily="18" charset="0"/>
              </a:rPr>
              <a:t>This research develops a lightweight CNN model for detecting six types of corn leaf diseases from a custom, field-collected dataset in Bangladesh. The dataset was </a:t>
            </a:r>
            <a:r>
              <a:rPr lang="en-GB" dirty="0" err="1">
                <a:latin typeface="Times New Roman" panose="02020603050405020304" pitchFamily="18" charset="0"/>
                <a:cs typeface="Times New Roman" panose="02020603050405020304" pitchFamily="18" charset="0"/>
              </a:rPr>
              <a:t>preprocessed</a:t>
            </a:r>
            <a:r>
              <a:rPr lang="en-GB" dirty="0">
                <a:latin typeface="Times New Roman" panose="02020603050405020304" pitchFamily="18" charset="0"/>
                <a:cs typeface="Times New Roman" panose="02020603050405020304" pitchFamily="18" charset="0"/>
              </a:rPr>
              <a:t> using resizing, denoising, normalization, and balanced using data augmentation.</a:t>
            </a:r>
          </a:p>
        </p:txBody>
      </p:sp>
    </p:spTree>
    <p:extLst>
      <p:ext uri="{BB962C8B-B14F-4D97-AF65-F5344CB8AC3E}">
        <p14:creationId xmlns:p14="http://schemas.microsoft.com/office/powerpoint/2010/main" val="129560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Problem Statement</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4</a:t>
            </a:fld>
            <a:endParaRPr lang="en-US" dirty="0"/>
          </a:p>
        </p:txBody>
      </p:sp>
      <p:sp>
        <p:nvSpPr>
          <p:cNvPr id="3" name="Rectangle 1">
            <a:extLst>
              <a:ext uri="{FF2B5EF4-FFF2-40B4-BE49-F238E27FC236}">
                <a16:creationId xmlns:a16="http://schemas.microsoft.com/office/drawing/2014/main" id="{6C4687C8-F98B-5470-2C1A-3974EA5944CC}"/>
              </a:ext>
            </a:extLst>
          </p:cNvPr>
          <p:cNvSpPr>
            <a:spLocks noChangeArrowheads="1"/>
          </p:cNvSpPr>
          <p:nvPr/>
        </p:nvSpPr>
        <p:spPr bwMode="auto">
          <a:xfrm rot="10800000" flipV="1">
            <a:off x="838200" y="1143000"/>
            <a:ext cx="10439400"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Crop Losses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Corn leaf diseases like Corn Leaf Blight, Common Rust, and Gray Leaf Spot cause severe yield and quality reduction.</a:t>
            </a:r>
          </a:p>
          <a:p>
            <a:pPr marL="285750" lvl="0" indent="-285750" algn="just" eaLnBrk="0" hangingPunct="0">
              <a:lnSpc>
                <a:spcPct val="150000"/>
              </a:lnSpc>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of Manual Inspection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armers check leaves by looking at them, which is slow, depends on their judgment, and can be wrong especially in different lighting or field conditions.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algn="just" eaLnBrk="0" hangingPunct="0">
              <a:lnSpc>
                <a:spcPct val="150000"/>
              </a:lnSpc>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Accessible AI Solutions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many AI models that can detect diseases are too large and need expensive hardware, so they are not practical for rural farmers.</a:t>
            </a:r>
          </a:p>
          <a:p>
            <a:pPr marL="285750" lvl="0" indent="-285750" algn="just" eaLnBrk="0" hangingPunct="0">
              <a:lnSpc>
                <a:spcPct val="150000"/>
              </a:lnSpc>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Multi-Disease Capability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Few lightweight systems can accurately detect and classify multiple corn leaf diseases from field images.</a:t>
            </a:r>
          </a:p>
          <a:p>
            <a:pPr marL="285750" lvl="0" indent="-285750" algn="just" eaLnBrk="0" hangingPunct="0">
              <a:lnSpc>
                <a:spcPct val="150000"/>
              </a:lnSpc>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Imbalance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Real-world datasets </a:t>
            </a:r>
            <a:r>
              <a:rPr lang="en-GB" dirty="0" err="1">
                <a:latin typeface="Times New Roman" panose="02020603050405020304" pitchFamily="18" charset="0"/>
                <a:cs typeface="Times New Roman" panose="02020603050405020304" pitchFamily="18" charset="0"/>
              </a:rPr>
              <a:t>ften</a:t>
            </a:r>
            <a:r>
              <a:rPr lang="en-GB" dirty="0">
                <a:latin typeface="Times New Roman" panose="02020603050405020304" pitchFamily="18" charset="0"/>
                <a:cs typeface="Times New Roman" panose="02020603050405020304" pitchFamily="18" charset="0"/>
              </a:rPr>
              <a:t> have unequal numbers of images for each disease, which reduces accuracy.</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Challenges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Existing solutions are rarely optimized for offline, low-resource environments like rural farms.</a:t>
            </a:r>
          </a:p>
        </p:txBody>
      </p:sp>
    </p:spTree>
    <p:extLst>
      <p:ext uri="{BB962C8B-B14F-4D97-AF65-F5344CB8AC3E}">
        <p14:creationId xmlns:p14="http://schemas.microsoft.com/office/powerpoint/2010/main" val="82566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D7E1D-7696-3342-8575-E29B24C51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06ACC6-4944-BAC2-F177-2B401DFE20DA}"/>
              </a:ext>
            </a:extLst>
          </p:cNvPr>
          <p:cNvSpPr>
            <a:spLocks noGrp="1"/>
          </p:cNvSpPr>
          <p:nvPr>
            <p:ph type="title"/>
          </p:nvPr>
        </p:nvSpPr>
        <p:spPr>
          <a:xfrm>
            <a:off x="1981200" y="274638"/>
            <a:ext cx="8229600" cy="868362"/>
          </a:xfrm>
        </p:spPr>
        <p:txBody>
          <a:bodyPr/>
          <a:lstStyle/>
          <a:p>
            <a:r>
              <a:rPr lang="en-US">
                <a:solidFill>
                  <a:srgbClr val="7030A0"/>
                </a:solidFill>
                <a:latin typeface="Times New Roman" pitchFamily="18" charset="0"/>
                <a:cs typeface="Times New Roman" pitchFamily="18" charset="0"/>
              </a:rPr>
              <a:t>Motivation and Objective</a:t>
            </a:r>
            <a:endParaRPr lang="en-US" dirty="0">
              <a:solidFill>
                <a:srgbClr val="7030A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E60CEF74-9626-B0FA-E21C-74A5BD2BB177}"/>
              </a:ext>
            </a:extLst>
          </p:cNvPr>
          <p:cNvSpPr>
            <a:spLocks noGrp="1"/>
          </p:cNvSpPr>
          <p:nvPr>
            <p:ph type="sldNum" sz="quarter" idx="16"/>
          </p:nvPr>
        </p:nvSpPr>
        <p:spPr/>
        <p:txBody>
          <a:bodyPr/>
          <a:lstStyle/>
          <a:p>
            <a:pPr>
              <a:defRPr/>
            </a:pPr>
            <a:fld id="{4CD333A3-7515-47B8-9EDC-EE0892D9C861}" type="slidenum">
              <a:rPr lang="en-US" smtClean="0"/>
              <a:pPr>
                <a:defRPr/>
              </a:pPr>
              <a:t>5</a:t>
            </a:fld>
            <a:endParaRPr lang="en-US" dirty="0"/>
          </a:p>
        </p:txBody>
      </p:sp>
      <p:graphicFrame>
        <p:nvGraphicFramePr>
          <p:cNvPr id="5" name="Table 4">
            <a:extLst>
              <a:ext uri="{FF2B5EF4-FFF2-40B4-BE49-F238E27FC236}">
                <a16:creationId xmlns:a16="http://schemas.microsoft.com/office/drawing/2014/main" id="{5B8043A9-DCDA-FC1B-E975-470BF43431CA}"/>
              </a:ext>
            </a:extLst>
          </p:cNvPr>
          <p:cNvGraphicFramePr>
            <a:graphicFrameLocks noGrp="1"/>
          </p:cNvGraphicFramePr>
          <p:nvPr>
            <p:extLst>
              <p:ext uri="{D42A27DB-BD31-4B8C-83A1-F6EECF244321}">
                <p14:modId xmlns:p14="http://schemas.microsoft.com/office/powerpoint/2010/main" val="3249789738"/>
              </p:ext>
            </p:extLst>
          </p:nvPr>
        </p:nvGraphicFramePr>
        <p:xfrm>
          <a:off x="609600" y="1332611"/>
          <a:ext cx="10972800" cy="4779264"/>
        </p:xfrm>
        <a:graphic>
          <a:graphicData uri="http://schemas.openxmlformats.org/drawingml/2006/table">
            <a:tbl>
              <a:tblPr>
                <a:tableStyleId>{2D5ABB26-0587-4C30-8999-92F81FD0307C}</a:tableStyleId>
              </a:tblPr>
              <a:tblGrid>
                <a:gridCol w="5486400">
                  <a:extLst>
                    <a:ext uri="{9D8B030D-6E8A-4147-A177-3AD203B41FA5}">
                      <a16:colId xmlns:a16="http://schemas.microsoft.com/office/drawing/2014/main" val="3061323663"/>
                    </a:ext>
                  </a:extLst>
                </a:gridCol>
                <a:gridCol w="5486400">
                  <a:extLst>
                    <a:ext uri="{9D8B030D-6E8A-4147-A177-3AD203B41FA5}">
                      <a16:colId xmlns:a16="http://schemas.microsoft.com/office/drawing/2014/main" val="2063928842"/>
                    </a:ext>
                  </a:extLst>
                </a:gridCol>
              </a:tblGrid>
              <a:tr h="0">
                <a:tc>
                  <a:txBody>
                    <a:bodyPr/>
                    <a:lstStyle/>
                    <a:p>
                      <a:pPr marL="0" indent="0" algn="ctr">
                        <a:lnSpc>
                          <a:spcPct val="150000"/>
                        </a:lnSpc>
                        <a:buFont typeface="Wingdings" panose="05000000000000000000" pitchFamily="2" charset="2"/>
                        <a:buNone/>
                      </a:pPr>
                      <a:r>
                        <a:rPr lang="en-US" b="1" dirty="0">
                          <a:solidFill>
                            <a:schemeClr val="bg1"/>
                          </a:solidFill>
                          <a:latin typeface="Times New Roman" panose="02020603050405020304" pitchFamily="18" charset="0"/>
                          <a:cs typeface="Times New Roman" panose="02020603050405020304" pitchFamily="18" charset="0"/>
                        </a:rPr>
                        <a:t>Motivation</a:t>
                      </a:r>
                      <a:endParaRPr lang="en-US" dirty="0">
                        <a:solidFill>
                          <a:schemeClr val="bg1"/>
                        </a:solidFill>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solidFill>
                      <a:schemeClr val="tx2">
                        <a:lumMod val="60000"/>
                        <a:lumOff val="40000"/>
                      </a:schemeClr>
                    </a:solidFill>
                  </a:tcPr>
                </a:tc>
                <a:tc>
                  <a:txBody>
                    <a:bodyPr/>
                    <a:lstStyle/>
                    <a:p>
                      <a:pPr marL="0" indent="0" algn="ctr">
                        <a:lnSpc>
                          <a:spcPct val="150000"/>
                        </a:lnSpc>
                        <a:buFont typeface="Wingdings" panose="05000000000000000000" pitchFamily="2" charset="2"/>
                        <a:buNone/>
                      </a:pPr>
                      <a:r>
                        <a:rPr lang="en-US" b="1" dirty="0">
                          <a:solidFill>
                            <a:schemeClr val="bg1"/>
                          </a:solidFill>
                          <a:latin typeface="Times New Roman" panose="02020603050405020304" pitchFamily="18" charset="0"/>
                          <a:cs typeface="Times New Roman" panose="02020603050405020304" pitchFamily="18" charset="0"/>
                        </a:rPr>
                        <a:t>Objectives</a:t>
                      </a:r>
                      <a:endParaRPr lang="en-US"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solidFill>
                      <a:schemeClr val="tx2">
                        <a:lumMod val="60000"/>
                        <a:lumOff val="40000"/>
                      </a:schemeClr>
                    </a:solidFill>
                  </a:tcPr>
                </a:tc>
                <a:extLst>
                  <a:ext uri="{0D108BD9-81ED-4DB2-BD59-A6C34878D82A}">
                    <a16:rowId xmlns:a16="http://schemas.microsoft.com/office/drawing/2014/main" val="3766628390"/>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Maize is a key food, feed, and biofuel crop worldwide, crucial for rural livelihoods and national economies.</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GB">
                          <a:latin typeface="Times New Roman" panose="02020603050405020304" pitchFamily="18" charset="0"/>
                          <a:cs typeface="Times New Roman" panose="02020603050405020304" pitchFamily="18" charset="0"/>
                        </a:rPr>
                        <a:t>Develop an AI-based system to detect and classify multiple maize leaf diseases accurately.</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1898599708"/>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Leaf diseases cause significant yield losses and threaten food security.</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GB">
                          <a:latin typeface="Times New Roman" panose="02020603050405020304" pitchFamily="18" charset="0"/>
                          <a:cs typeface="Times New Roman" panose="02020603050405020304" pitchFamily="18" charset="0"/>
                        </a:rPr>
                        <a:t>Ensure the system works in real field conditions with complex backgrounds and varying lighting.</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3976511488"/>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Farmers often lack quick and accurate tools to identify diseases in early stages.</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Use deep learning models (e.g., CNN, </a:t>
                      </a:r>
                      <a:r>
                        <a:rPr lang="en-US" dirty="0" err="1">
                          <a:latin typeface="Times New Roman" panose="02020603050405020304" pitchFamily="18" charset="0"/>
                          <a:cs typeface="Times New Roman" panose="02020603050405020304" pitchFamily="18" charset="0"/>
                        </a:rPr>
                        <a:t>DenseNet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MobileNet</a:t>
                      </a:r>
                      <a:r>
                        <a:rPr lang="en-US" dirty="0">
                          <a:latin typeface="Times New Roman" panose="02020603050405020304" pitchFamily="18" charset="0"/>
                          <a:cs typeface="Times New Roman" panose="02020603050405020304" pitchFamily="18" charset="0"/>
                        </a:rPr>
                        <a:t>) for automated disease recognition.</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3113144620"/>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Advances in AI and Deep Learning make it possible to detect diseases automatically from leaf images.</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Provide farmers with a fast, reliable, and user-friendly tool for early intervention.</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717158190"/>
                  </a:ext>
                </a:extLst>
              </a:tr>
              <a:tr h="0">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An intelligent detection system can save time, reduce costs, and prevent large-scale crop damage.</a:t>
                      </a:r>
                    </a:p>
                  </a:txBody>
                  <a:tcPr anchor="ctr">
                    <a:lnR w="12700" cap="flat" cmpd="sng" algn="ctr">
                      <a:solidFill>
                        <a:schemeClr val="tx1"/>
                      </a:solidFill>
                      <a:prstDash val="solid"/>
                      <a:round/>
                      <a:headEnd type="none" w="med" len="med"/>
                      <a:tailEnd type="none" w="med" len="med"/>
                    </a:lnR>
                    <a:solidFill>
                      <a:schemeClr val="accent1">
                        <a:lumMod val="20000"/>
                        <a:lumOff val="80000"/>
                      </a:schemeClr>
                    </a:solidFill>
                  </a:tcPr>
                </a:tc>
                <a:tc>
                  <a:txBody>
                    <a:bodyPr/>
                    <a:lstStyle/>
                    <a:p>
                      <a:pPr marL="285750" indent="-285750" algn="just">
                        <a:lnSpc>
                          <a:spcPct val="150000"/>
                        </a:lnSpc>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Contribute to sustainable agriculture and improved food security.</a:t>
                      </a:r>
                    </a:p>
                  </a:txBody>
                  <a:tcPr anchor="ctr">
                    <a:lnL w="12700" cap="flat" cmpd="sng" algn="ctr">
                      <a:solidFill>
                        <a:schemeClr val="tx1"/>
                      </a:solidFill>
                      <a:prstDash val="solid"/>
                      <a:round/>
                      <a:headEnd type="none" w="med" len="med"/>
                      <a:tailEnd type="none" w="med" len="med"/>
                    </a:lnL>
                    <a:solidFill>
                      <a:schemeClr val="accent1">
                        <a:lumMod val="20000"/>
                        <a:lumOff val="80000"/>
                      </a:schemeClr>
                    </a:solidFill>
                  </a:tcPr>
                </a:tc>
                <a:extLst>
                  <a:ext uri="{0D108BD9-81ED-4DB2-BD59-A6C34878D82A}">
                    <a16:rowId xmlns:a16="http://schemas.microsoft.com/office/drawing/2014/main" val="2562831847"/>
                  </a:ext>
                </a:extLst>
              </a:tr>
            </a:tbl>
          </a:graphicData>
        </a:graphic>
      </p:graphicFrame>
    </p:spTree>
    <p:extLst>
      <p:ext uri="{BB962C8B-B14F-4D97-AF65-F5344CB8AC3E}">
        <p14:creationId xmlns:p14="http://schemas.microsoft.com/office/powerpoint/2010/main" val="102654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D7963-5E83-1ED3-106C-70223D0A6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45561-8C72-6804-E4E6-A84D47F104D0}"/>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Related Works</a:t>
            </a:r>
          </a:p>
        </p:txBody>
      </p:sp>
      <p:sp>
        <p:nvSpPr>
          <p:cNvPr id="4" name="Slide Number Placeholder 3">
            <a:extLst>
              <a:ext uri="{FF2B5EF4-FFF2-40B4-BE49-F238E27FC236}">
                <a16:creationId xmlns:a16="http://schemas.microsoft.com/office/drawing/2014/main" id="{30D063EB-E6DC-C0C0-0768-E8865B808301}"/>
              </a:ext>
            </a:extLst>
          </p:cNvPr>
          <p:cNvSpPr>
            <a:spLocks noGrp="1"/>
          </p:cNvSpPr>
          <p:nvPr>
            <p:ph type="sldNum" sz="quarter" idx="16"/>
          </p:nvPr>
        </p:nvSpPr>
        <p:spPr/>
        <p:txBody>
          <a:bodyPr/>
          <a:lstStyle/>
          <a:p>
            <a:pPr>
              <a:defRPr/>
            </a:pPr>
            <a:fld id="{4CD333A3-7515-47B8-9EDC-EE0892D9C861}" type="slidenum">
              <a:rPr lang="en-US" smtClean="0"/>
              <a:pPr>
                <a:defRPr/>
              </a:pPr>
              <a:t>6</a:t>
            </a:fld>
            <a:endParaRPr lang="en-US" dirty="0"/>
          </a:p>
        </p:txBody>
      </p:sp>
      <p:sp>
        <p:nvSpPr>
          <p:cNvPr id="5" name="Rectangle 2">
            <a:extLst>
              <a:ext uri="{FF2B5EF4-FFF2-40B4-BE49-F238E27FC236}">
                <a16:creationId xmlns:a16="http://schemas.microsoft.com/office/drawing/2014/main" id="{7C993D58-63ED-2CD9-CF9C-14B9948CD2CF}"/>
              </a:ext>
            </a:extLst>
          </p:cNvPr>
          <p:cNvSpPr>
            <a:spLocks noChangeArrowheads="1"/>
          </p:cNvSpPr>
          <p:nvPr/>
        </p:nvSpPr>
        <p:spPr bwMode="auto">
          <a:xfrm>
            <a:off x="721120" y="1295400"/>
            <a:ext cx="10749760" cy="378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Fraiwan et al., 2022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Used TL-</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AlexNet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VGG16, and ResNet50 for corn leaf disease classification via transfer learning without preprocessing.</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 et al., 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Proposed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MDCDenseNet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(DenseNet121 + CBAM + multi-dilated) for improved feature extraction on small, complex datasets.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Xu et al., 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Applied ResNet50 + ECA for multi-task detection of both pests and diseases.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Dai et al., 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Introduced MTDL-EPDCLD (MobileNetV3-Attention) as a two-step pipeline for enhanced precision detection of corn leaf diseases.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Tariq et al., 2024</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Used VGG16 + LRP (with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referenced in methodology) for explainable AI.</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Gopalan et al., 2025</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Used ResNet152 + Grad-CAM for visual explanation of predictions.</a:t>
            </a:r>
          </a:p>
        </p:txBody>
      </p:sp>
    </p:spTree>
    <p:extLst>
      <p:ext uri="{BB962C8B-B14F-4D97-AF65-F5344CB8AC3E}">
        <p14:creationId xmlns:p14="http://schemas.microsoft.com/office/powerpoint/2010/main" val="64320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A381E-B1A2-E8F9-33FD-63C296165B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3E41B-488A-C364-B997-C8A2DA0B7910}"/>
              </a:ext>
            </a:extLst>
          </p:cNvPr>
          <p:cNvSpPr>
            <a:spLocks noGrp="1"/>
          </p:cNvSpPr>
          <p:nvPr>
            <p:ph type="title"/>
          </p:nvPr>
        </p:nvSpPr>
        <p:spPr>
          <a:xfrm>
            <a:off x="609600" y="274638"/>
            <a:ext cx="10972800" cy="1143000"/>
          </a:xfrm>
        </p:spPr>
        <p:txBody>
          <a:bodyPr anchor="ctr">
            <a:normAutofit/>
          </a:bodyPr>
          <a:lstStyle/>
          <a:p>
            <a:r>
              <a:rPr lang="en-US" dirty="0">
                <a:solidFill>
                  <a:srgbClr val="7030A0"/>
                </a:solidFill>
              </a:rPr>
              <a:t>Comparison Between Existing Works </a:t>
            </a:r>
          </a:p>
        </p:txBody>
      </p:sp>
      <p:sp>
        <p:nvSpPr>
          <p:cNvPr id="4" name="Slide Number Placeholder 3">
            <a:extLst>
              <a:ext uri="{FF2B5EF4-FFF2-40B4-BE49-F238E27FC236}">
                <a16:creationId xmlns:a16="http://schemas.microsoft.com/office/drawing/2014/main" id="{7C095BD9-034D-8DA4-A051-228004B241F1}"/>
              </a:ext>
            </a:extLst>
          </p:cNvPr>
          <p:cNvSpPr>
            <a:spLocks noGrp="1"/>
          </p:cNvSpPr>
          <p:nvPr>
            <p:ph type="sldNum" sz="quarter" idx="16"/>
          </p:nvPr>
        </p:nvSpPr>
        <p:spPr>
          <a:xfrm>
            <a:off x="8737600" y="6356351"/>
            <a:ext cx="2844800" cy="365125"/>
          </a:xfrm>
        </p:spPr>
        <p:txBody>
          <a:bodyPr anchor="ctr">
            <a:normAutofit/>
          </a:bodyPr>
          <a:lstStyle/>
          <a:p>
            <a:pPr>
              <a:spcAft>
                <a:spcPts val="600"/>
              </a:spcAft>
              <a:defRPr/>
            </a:pPr>
            <a:fld id="{4CD333A3-7515-47B8-9EDC-EE0892D9C861}" type="slidenum">
              <a:rPr lang="en-US" smtClean="0"/>
              <a:pPr>
                <a:spcAft>
                  <a:spcPts val="600"/>
                </a:spcAft>
                <a:defRPr/>
              </a:pPr>
              <a:t>7</a:t>
            </a:fld>
            <a:endParaRPr lang="en-US"/>
          </a:p>
        </p:txBody>
      </p:sp>
      <p:graphicFrame>
        <p:nvGraphicFramePr>
          <p:cNvPr id="5" name="Table 4">
            <a:extLst>
              <a:ext uri="{FF2B5EF4-FFF2-40B4-BE49-F238E27FC236}">
                <a16:creationId xmlns:a16="http://schemas.microsoft.com/office/drawing/2014/main" id="{1ED7A17E-52F7-7E9F-2744-F7A11735619F}"/>
              </a:ext>
            </a:extLst>
          </p:cNvPr>
          <p:cNvGraphicFramePr>
            <a:graphicFrameLocks noGrp="1"/>
          </p:cNvGraphicFramePr>
          <p:nvPr>
            <p:extLst>
              <p:ext uri="{D42A27DB-BD31-4B8C-83A1-F6EECF244321}">
                <p14:modId xmlns:p14="http://schemas.microsoft.com/office/powerpoint/2010/main" val="2185780511"/>
              </p:ext>
            </p:extLst>
          </p:nvPr>
        </p:nvGraphicFramePr>
        <p:xfrm>
          <a:off x="609599" y="1469910"/>
          <a:ext cx="10972801" cy="4321290"/>
        </p:xfrm>
        <a:graphic>
          <a:graphicData uri="http://schemas.openxmlformats.org/drawingml/2006/table">
            <a:tbl>
              <a:tblPr firstRow="1" bandRow="1">
                <a:tableStyleId>{616DA210-FB5B-4158-B5E0-FEB733F419BA}</a:tableStyleId>
              </a:tblPr>
              <a:tblGrid>
                <a:gridCol w="2681473">
                  <a:extLst>
                    <a:ext uri="{9D8B030D-6E8A-4147-A177-3AD203B41FA5}">
                      <a16:colId xmlns:a16="http://schemas.microsoft.com/office/drawing/2014/main" val="680076746"/>
                    </a:ext>
                  </a:extLst>
                </a:gridCol>
                <a:gridCol w="2805458">
                  <a:extLst>
                    <a:ext uri="{9D8B030D-6E8A-4147-A177-3AD203B41FA5}">
                      <a16:colId xmlns:a16="http://schemas.microsoft.com/office/drawing/2014/main" val="2738422837"/>
                    </a:ext>
                  </a:extLst>
                </a:gridCol>
                <a:gridCol w="1789321">
                  <a:extLst>
                    <a:ext uri="{9D8B030D-6E8A-4147-A177-3AD203B41FA5}">
                      <a16:colId xmlns:a16="http://schemas.microsoft.com/office/drawing/2014/main" val="2952682711"/>
                    </a:ext>
                  </a:extLst>
                </a:gridCol>
                <a:gridCol w="3696549">
                  <a:extLst>
                    <a:ext uri="{9D8B030D-6E8A-4147-A177-3AD203B41FA5}">
                      <a16:colId xmlns:a16="http://schemas.microsoft.com/office/drawing/2014/main" val="3559703993"/>
                    </a:ext>
                  </a:extLst>
                </a:gridCol>
              </a:tblGrid>
              <a:tr h="457200">
                <a:tc>
                  <a:txBody>
                    <a:bodyPr/>
                    <a:lstStyle/>
                    <a:p>
                      <a:pPr>
                        <a:buNone/>
                      </a:pPr>
                      <a:r>
                        <a:rPr lang="en-US" sz="1600" b="1" dirty="0">
                          <a:solidFill>
                            <a:schemeClr val="bg1"/>
                          </a:solidFill>
                          <a:latin typeface="Times New Roman" panose="02020603050405020304" pitchFamily="18" charset="0"/>
                          <a:cs typeface="Times New Roman" panose="02020603050405020304" pitchFamily="18" charset="0"/>
                        </a:rPr>
                        <a:t>Author(s)</a:t>
                      </a:r>
                    </a:p>
                  </a:txBody>
                  <a:tcPr marL="41297" marR="41297" marT="20649" marB="20649" anchor="ctr">
                    <a:lnL w="12700" cmpd="sng">
                      <a:noFill/>
                    </a:lnL>
                    <a:lnR w="12700" cap="flat" cmpd="sng" algn="ctr">
                      <a:solidFill>
                        <a:schemeClr val="bg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buNone/>
                      </a:pPr>
                      <a:r>
                        <a:rPr lang="en-US" sz="1600" b="1" dirty="0">
                          <a:solidFill>
                            <a:schemeClr val="bg1"/>
                          </a:solidFill>
                          <a:latin typeface="Times New Roman" panose="02020603050405020304" pitchFamily="18" charset="0"/>
                          <a:cs typeface="Times New Roman" panose="02020603050405020304" pitchFamily="18" charset="0"/>
                        </a:rPr>
                        <a:t>Model(s)</a:t>
                      </a:r>
                    </a:p>
                  </a:txBody>
                  <a:tcPr marL="41297" marR="41297" marT="20649" marB="20649"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buNone/>
                      </a:pPr>
                      <a:r>
                        <a:rPr lang="en-US" sz="1600" b="1">
                          <a:solidFill>
                            <a:schemeClr val="bg1"/>
                          </a:solidFill>
                          <a:latin typeface="Times New Roman" panose="02020603050405020304" pitchFamily="18" charset="0"/>
                          <a:cs typeface="Times New Roman" panose="02020603050405020304" pitchFamily="18" charset="0"/>
                        </a:rPr>
                        <a:t>Accuracy</a:t>
                      </a:r>
                    </a:p>
                  </a:txBody>
                  <a:tcPr marL="41297" marR="41297" marT="20649" marB="20649"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tc>
                  <a:txBody>
                    <a:bodyPr/>
                    <a:lstStyle/>
                    <a:p>
                      <a:pPr>
                        <a:buNone/>
                      </a:pPr>
                      <a:r>
                        <a:rPr lang="en-US" sz="1600" b="1">
                          <a:solidFill>
                            <a:schemeClr val="bg1"/>
                          </a:solidFill>
                          <a:latin typeface="Times New Roman" panose="02020603050405020304" pitchFamily="18" charset="0"/>
                          <a:cs typeface="Times New Roman" panose="02020603050405020304" pitchFamily="18" charset="0"/>
                        </a:rPr>
                        <a:t>Contribution</a:t>
                      </a:r>
                    </a:p>
                  </a:txBody>
                  <a:tcPr marL="41297" marR="41297" marT="20649" marB="20649"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60000"/>
                        <a:lumOff val="40000"/>
                      </a:schemeClr>
                    </a:solidFill>
                  </a:tcPr>
                </a:tc>
                <a:extLst>
                  <a:ext uri="{0D108BD9-81ED-4DB2-BD59-A6C34878D82A}">
                    <a16:rowId xmlns:a16="http://schemas.microsoft.com/office/drawing/2014/main" val="3271375459"/>
                  </a:ext>
                </a:extLst>
              </a:tr>
              <a:tr h="462256">
                <a:tc>
                  <a:txBody>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rPr>
                        <a:t>Fraiwan et al., 2022</a:t>
                      </a:r>
                    </a:p>
                  </a:txBody>
                  <a:tcPr marL="41297" marR="41297" marT="20649" marB="20649"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just">
                        <a:buNone/>
                      </a:pPr>
                      <a:r>
                        <a:rPr lang="en-US" sz="1600" dirty="0">
                          <a:latin typeface="Times New Roman" panose="02020603050405020304" pitchFamily="18" charset="0"/>
                          <a:cs typeface="Times New Roman" panose="02020603050405020304" pitchFamily="18" charset="0"/>
                        </a:rPr>
                        <a:t>TL-</a:t>
                      </a:r>
                      <a:r>
                        <a:rPr lang="en-US" sz="1600" dirty="0" err="1">
                          <a:latin typeface="Times New Roman" panose="02020603050405020304" pitchFamily="18" charset="0"/>
                          <a:cs typeface="Times New Roman" panose="02020603050405020304" pitchFamily="18" charset="0"/>
                        </a:rPr>
                        <a:t>AlexNet</a:t>
                      </a:r>
                      <a:r>
                        <a:rPr lang="en-US" sz="1600" dirty="0">
                          <a:latin typeface="Times New Roman" panose="02020603050405020304" pitchFamily="18" charset="0"/>
                          <a:cs typeface="Times New Roman" panose="02020603050405020304" pitchFamily="18" charset="0"/>
                        </a:rPr>
                        <a:t> /VGG16 / ResNet50</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US" sz="1600">
                          <a:latin typeface="Times New Roman" panose="02020603050405020304" pitchFamily="18" charset="0"/>
                          <a:cs typeface="Times New Roman" panose="02020603050405020304" pitchFamily="18" charset="0"/>
                        </a:rPr>
                        <a:t>98.6%</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GB" sz="1600">
                          <a:latin typeface="Times New Roman" panose="02020603050405020304" pitchFamily="18" charset="0"/>
                          <a:cs typeface="Times New Roman" panose="02020603050405020304" pitchFamily="18" charset="0"/>
                        </a:rPr>
                        <a:t>Used transfer learning without preprocessing; achieved high accuracy on corn disease classification.</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48046330"/>
                  </a:ext>
                </a:extLst>
              </a:tr>
              <a:tr h="658050">
                <a:tc>
                  <a:txBody>
                    <a:bodyPr/>
                    <a:lstStyle/>
                    <a:p>
                      <a:pPr algn="just">
                        <a:buNone/>
                      </a:pPr>
                      <a:r>
                        <a:rPr lang="en-US" sz="1600" b="1" dirty="0">
                          <a:solidFill>
                            <a:schemeClr val="bg1"/>
                          </a:solidFill>
                          <a:latin typeface="Times New Roman" panose="02020603050405020304" pitchFamily="18" charset="0"/>
                          <a:cs typeface="Times New Roman" panose="02020603050405020304" pitchFamily="18" charset="0"/>
                        </a:rPr>
                        <a:t>Li et al., 2023</a:t>
                      </a:r>
                    </a:p>
                  </a:txBody>
                  <a:tcPr marL="41297" marR="41297" marT="20649" marB="20649"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just">
                        <a:buNone/>
                      </a:pPr>
                      <a:r>
                        <a:rPr lang="en-US" sz="1600" err="1">
                          <a:latin typeface="Times New Roman" panose="02020603050405020304" pitchFamily="18" charset="0"/>
                          <a:cs typeface="Times New Roman" panose="02020603050405020304" pitchFamily="18" charset="0"/>
                        </a:rPr>
                        <a:t>MDCDenseNet</a:t>
                      </a:r>
                      <a:r>
                        <a:rPr lang="en-US" sz="1600">
                          <a:latin typeface="Times New Roman" panose="02020603050405020304" pitchFamily="18" charset="0"/>
                          <a:cs typeface="Times New Roman" panose="02020603050405020304" pitchFamily="18" charset="0"/>
                        </a:rPr>
                        <a:t> (DenseNet121 + CBAM + multi-dilated)</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US" sz="1600">
                          <a:latin typeface="Times New Roman" panose="02020603050405020304" pitchFamily="18" charset="0"/>
                          <a:cs typeface="Times New Roman" panose="02020603050405020304" pitchFamily="18" charset="0"/>
                        </a:rPr>
                        <a:t>97.9%</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GB" sz="1600">
                          <a:latin typeface="Times New Roman" panose="02020603050405020304" pitchFamily="18" charset="0"/>
                          <a:cs typeface="Times New Roman" panose="02020603050405020304" pitchFamily="18" charset="0"/>
                        </a:rPr>
                        <a:t>Proposed an improved </a:t>
                      </a:r>
                      <a:r>
                        <a:rPr lang="en-GB" sz="1600" err="1">
                          <a:latin typeface="Times New Roman" panose="02020603050405020304" pitchFamily="18" charset="0"/>
                          <a:cs typeface="Times New Roman" panose="02020603050405020304" pitchFamily="18" charset="0"/>
                        </a:rPr>
                        <a:t>DenseNet</a:t>
                      </a:r>
                      <a:r>
                        <a:rPr lang="en-GB" sz="1600">
                          <a:latin typeface="Times New Roman" panose="02020603050405020304" pitchFamily="18" charset="0"/>
                          <a:cs typeface="Times New Roman" panose="02020603050405020304" pitchFamily="18" charset="0"/>
                        </a:rPr>
                        <a:t> with attention modules for better feature extraction on small, complex datasets.</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99620353"/>
                  </a:ext>
                </a:extLst>
              </a:tr>
              <a:tr h="462256">
                <a:tc>
                  <a:txBody>
                    <a:bodyPr/>
                    <a:lstStyle/>
                    <a:p>
                      <a:pPr algn="just">
                        <a:buNone/>
                      </a:pPr>
                      <a:r>
                        <a:rPr lang="en-US" sz="1600" b="1">
                          <a:solidFill>
                            <a:schemeClr val="bg1"/>
                          </a:solidFill>
                          <a:latin typeface="Times New Roman" panose="02020603050405020304" pitchFamily="18" charset="0"/>
                          <a:cs typeface="Times New Roman" panose="02020603050405020304" pitchFamily="18" charset="0"/>
                        </a:rPr>
                        <a:t>Khan et al., 2023</a:t>
                      </a:r>
                    </a:p>
                  </a:txBody>
                  <a:tcPr marL="41297" marR="41297" marT="20649" marB="20649"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just">
                        <a:buNone/>
                      </a:pPr>
                      <a:r>
                        <a:rPr lang="en-US" sz="1600">
                          <a:latin typeface="Times New Roman" panose="02020603050405020304" pitchFamily="18" charset="0"/>
                          <a:cs typeface="Times New Roman" panose="02020603050405020304" pitchFamily="18" charset="0"/>
                        </a:rPr>
                        <a:t>YOLOv8n detector (mobile)</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US" sz="1600">
                          <a:latin typeface="Times New Roman" panose="02020603050405020304" pitchFamily="18" charset="0"/>
                          <a:cs typeface="Times New Roman" panose="02020603050405020304" pitchFamily="18" charset="0"/>
                        </a:rPr>
                        <a:t>99.04%</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GB" sz="1600" dirty="0">
                          <a:latin typeface="Times New Roman" panose="02020603050405020304" pitchFamily="18" charset="0"/>
                          <a:cs typeface="Times New Roman" panose="02020603050405020304" pitchFamily="18" charset="0"/>
                        </a:rPr>
                        <a:t>Built a mobile-based detection system for multiple corn diseases with real-time performance.</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9670803"/>
                  </a:ext>
                </a:extLst>
              </a:tr>
              <a:tr h="462256">
                <a:tc>
                  <a:txBody>
                    <a:bodyPr/>
                    <a:lstStyle/>
                    <a:p>
                      <a:pPr algn="just">
                        <a:buNone/>
                      </a:pPr>
                      <a:r>
                        <a:rPr lang="en-US" sz="1600" b="1">
                          <a:solidFill>
                            <a:schemeClr val="bg1"/>
                          </a:solidFill>
                          <a:latin typeface="Times New Roman" panose="02020603050405020304" pitchFamily="18" charset="0"/>
                          <a:cs typeface="Times New Roman" panose="02020603050405020304" pitchFamily="18" charset="0"/>
                        </a:rPr>
                        <a:t>Waheed et al., 2020</a:t>
                      </a:r>
                    </a:p>
                  </a:txBody>
                  <a:tcPr marL="41297" marR="41297" marT="20649" marB="20649"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just">
                        <a:buNone/>
                      </a:pPr>
                      <a:r>
                        <a:rPr lang="en-US" sz="1600">
                          <a:latin typeface="Times New Roman" panose="02020603050405020304" pitchFamily="18" charset="0"/>
                          <a:cs typeface="Times New Roman" panose="02020603050405020304" pitchFamily="18" charset="0"/>
                        </a:rPr>
                        <a:t>Pruned </a:t>
                      </a:r>
                      <a:r>
                        <a:rPr lang="en-US" sz="1600" err="1">
                          <a:latin typeface="Times New Roman" panose="02020603050405020304" pitchFamily="18" charset="0"/>
                          <a:cs typeface="Times New Roman" panose="02020603050405020304" pitchFamily="18" charset="0"/>
                        </a:rPr>
                        <a:t>DenseNet</a:t>
                      </a:r>
                      <a:endParaRPr lang="en-US" sz="1600">
                        <a:latin typeface="Times New Roman" panose="02020603050405020304" pitchFamily="18" charset="0"/>
                        <a:cs typeface="Times New Roman" panose="02020603050405020304" pitchFamily="18" charset="0"/>
                      </a:endParaRP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US" sz="1600">
                          <a:latin typeface="Times New Roman" panose="02020603050405020304" pitchFamily="18" charset="0"/>
                          <a:cs typeface="Times New Roman" panose="02020603050405020304" pitchFamily="18" charset="0"/>
                        </a:rPr>
                        <a:t>98.06%</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GB" sz="1600">
                          <a:latin typeface="Times New Roman" panose="02020603050405020304" pitchFamily="18" charset="0"/>
                          <a:cs typeface="Times New Roman" panose="02020603050405020304" pitchFamily="18" charset="0"/>
                        </a:rPr>
                        <a:t>Optimized </a:t>
                      </a:r>
                      <a:r>
                        <a:rPr lang="en-GB" sz="1600" err="1">
                          <a:latin typeface="Times New Roman" panose="02020603050405020304" pitchFamily="18" charset="0"/>
                          <a:cs typeface="Times New Roman" panose="02020603050405020304" pitchFamily="18" charset="0"/>
                        </a:rPr>
                        <a:t>DenseNet</a:t>
                      </a:r>
                      <a:r>
                        <a:rPr lang="en-GB" sz="1600">
                          <a:latin typeface="Times New Roman" panose="02020603050405020304" pitchFamily="18" charset="0"/>
                          <a:cs typeface="Times New Roman" panose="02020603050405020304" pitchFamily="18" charset="0"/>
                        </a:rPr>
                        <a:t> for reduced computation while maintaining high accuracy.</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73458696"/>
                  </a:ext>
                </a:extLst>
              </a:tr>
              <a:tr h="655464">
                <a:tc>
                  <a:txBody>
                    <a:bodyPr/>
                    <a:lstStyle/>
                    <a:p>
                      <a:pPr algn="just">
                        <a:buNone/>
                      </a:pPr>
                      <a:r>
                        <a:rPr lang="en-US" sz="1600" b="1">
                          <a:solidFill>
                            <a:schemeClr val="bg1"/>
                          </a:solidFill>
                          <a:latin typeface="Times New Roman" panose="02020603050405020304" pitchFamily="18" charset="0"/>
                          <a:cs typeface="Times New Roman" panose="02020603050405020304" pitchFamily="18" charset="0"/>
                        </a:rPr>
                        <a:t>Mohanty et al., 2023</a:t>
                      </a:r>
                    </a:p>
                  </a:txBody>
                  <a:tcPr marL="41297" marR="41297" marT="20649" marB="20649"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tx2">
                        <a:lumMod val="60000"/>
                        <a:lumOff val="40000"/>
                      </a:schemeClr>
                    </a:solidFill>
                  </a:tcPr>
                </a:tc>
                <a:tc>
                  <a:txBody>
                    <a:bodyPr/>
                    <a:lstStyle/>
                    <a:p>
                      <a:pPr algn="just">
                        <a:buNone/>
                      </a:pPr>
                      <a:r>
                        <a:rPr lang="en-US" sz="1600" dirty="0">
                          <a:latin typeface="Times New Roman" panose="02020603050405020304" pitchFamily="18" charset="0"/>
                          <a:cs typeface="Times New Roman" panose="02020603050405020304" pitchFamily="18" charset="0"/>
                        </a:rPr>
                        <a:t>ResNet50-GAP + VGG19 fusion</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US" sz="1600">
                          <a:latin typeface="Times New Roman" panose="02020603050405020304" pitchFamily="18" charset="0"/>
                          <a:cs typeface="Times New Roman" panose="02020603050405020304" pitchFamily="18" charset="0"/>
                        </a:rPr>
                        <a:t>99.65%</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just">
                        <a:buNone/>
                      </a:pPr>
                      <a:r>
                        <a:rPr lang="en-GB" sz="1600" dirty="0">
                          <a:latin typeface="Times New Roman" panose="02020603050405020304" pitchFamily="18" charset="0"/>
                          <a:cs typeface="Times New Roman" panose="02020603050405020304" pitchFamily="18" charset="0"/>
                        </a:rPr>
                        <a:t>Combined two CNN architectures for enhanced feature fusion and improved classification accuracy.</a:t>
                      </a:r>
                    </a:p>
                  </a:txBody>
                  <a:tcPr marL="41297" marR="41297" marT="20649" marB="2064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64911199"/>
                  </a:ext>
                </a:extLst>
              </a:tr>
            </a:tbl>
          </a:graphicData>
        </a:graphic>
      </p:graphicFrame>
      <p:graphicFrame>
        <p:nvGraphicFramePr>
          <p:cNvPr id="10" name="Table 9">
            <a:extLst>
              <a:ext uri="{FF2B5EF4-FFF2-40B4-BE49-F238E27FC236}">
                <a16:creationId xmlns:a16="http://schemas.microsoft.com/office/drawing/2014/main" id="{AC50E3E9-722B-F45E-43FC-5EC82D54BF20}"/>
              </a:ext>
            </a:extLst>
          </p:cNvPr>
          <p:cNvGraphicFramePr>
            <a:graphicFrameLocks noGrp="1"/>
          </p:cNvGraphicFramePr>
          <p:nvPr>
            <p:extLst>
              <p:ext uri="{D42A27DB-BD31-4B8C-83A1-F6EECF244321}">
                <p14:modId xmlns:p14="http://schemas.microsoft.com/office/powerpoint/2010/main" val="4214676623"/>
              </p:ext>
            </p:extLst>
          </p:nvPr>
        </p:nvGraphicFramePr>
        <p:xfrm>
          <a:off x="585216" y="1469910"/>
          <a:ext cx="10991088" cy="438912"/>
        </p:xfrm>
        <a:graphic>
          <a:graphicData uri="http://schemas.openxmlformats.org/drawingml/2006/table">
            <a:tbl>
              <a:tblPr/>
              <a:tblGrid>
                <a:gridCol w="10991088">
                  <a:extLst>
                    <a:ext uri="{9D8B030D-6E8A-4147-A177-3AD203B41FA5}">
                      <a16:colId xmlns:a16="http://schemas.microsoft.com/office/drawing/2014/main" val="1265945456"/>
                    </a:ext>
                  </a:extLst>
                </a:gridCol>
              </a:tblGrid>
              <a:tr h="438912">
                <a:tc>
                  <a:txBody>
                    <a:bodyPr/>
                    <a:lstStyle/>
                    <a:p>
                      <a:endParaRPr 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1738216564"/>
                  </a:ext>
                </a:extLst>
              </a:tr>
            </a:tbl>
          </a:graphicData>
        </a:graphic>
      </p:graphicFrame>
      <p:graphicFrame>
        <p:nvGraphicFramePr>
          <p:cNvPr id="11" name="Table 10">
            <a:extLst>
              <a:ext uri="{FF2B5EF4-FFF2-40B4-BE49-F238E27FC236}">
                <a16:creationId xmlns:a16="http://schemas.microsoft.com/office/drawing/2014/main" id="{C14D4B08-A0BF-D0B5-4575-47FD7FE4F771}"/>
              </a:ext>
            </a:extLst>
          </p:cNvPr>
          <p:cNvGraphicFramePr>
            <a:graphicFrameLocks noGrp="1"/>
          </p:cNvGraphicFramePr>
          <p:nvPr>
            <p:extLst>
              <p:ext uri="{D42A27DB-BD31-4B8C-83A1-F6EECF244321}">
                <p14:modId xmlns:p14="http://schemas.microsoft.com/office/powerpoint/2010/main" val="468333053"/>
              </p:ext>
            </p:extLst>
          </p:nvPr>
        </p:nvGraphicFramePr>
        <p:xfrm>
          <a:off x="609599" y="2689110"/>
          <a:ext cx="11021569" cy="795528"/>
        </p:xfrm>
        <a:graphic>
          <a:graphicData uri="http://schemas.openxmlformats.org/drawingml/2006/table">
            <a:tbl>
              <a:tblPr/>
              <a:tblGrid>
                <a:gridCol w="11021569">
                  <a:extLst>
                    <a:ext uri="{9D8B030D-6E8A-4147-A177-3AD203B41FA5}">
                      <a16:colId xmlns:a16="http://schemas.microsoft.com/office/drawing/2014/main" val="2417094851"/>
                    </a:ext>
                  </a:extLst>
                </a:gridCol>
              </a:tblGrid>
              <a:tr h="795528">
                <a:tc>
                  <a:txBody>
                    <a:bodyPr/>
                    <a:lstStyle/>
                    <a:p>
                      <a:endParaRPr 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915687355"/>
                  </a:ext>
                </a:extLst>
              </a:tr>
            </a:tbl>
          </a:graphicData>
        </a:graphic>
      </p:graphicFrame>
      <p:graphicFrame>
        <p:nvGraphicFramePr>
          <p:cNvPr id="12" name="Table 11">
            <a:extLst>
              <a:ext uri="{FF2B5EF4-FFF2-40B4-BE49-F238E27FC236}">
                <a16:creationId xmlns:a16="http://schemas.microsoft.com/office/drawing/2014/main" id="{B64C877B-2D27-5DB2-12FB-D6F7FC0E7E24}"/>
              </a:ext>
            </a:extLst>
          </p:cNvPr>
          <p:cNvGraphicFramePr>
            <a:graphicFrameLocks noGrp="1"/>
          </p:cNvGraphicFramePr>
          <p:nvPr>
            <p:extLst>
              <p:ext uri="{D42A27DB-BD31-4B8C-83A1-F6EECF244321}">
                <p14:modId xmlns:p14="http://schemas.microsoft.com/office/powerpoint/2010/main" val="3093373726"/>
              </p:ext>
            </p:extLst>
          </p:nvPr>
        </p:nvGraphicFramePr>
        <p:xfrm>
          <a:off x="603504" y="4267200"/>
          <a:ext cx="10945368" cy="762000"/>
        </p:xfrm>
        <a:graphic>
          <a:graphicData uri="http://schemas.openxmlformats.org/drawingml/2006/table">
            <a:tbl>
              <a:tblPr/>
              <a:tblGrid>
                <a:gridCol w="10945368">
                  <a:extLst>
                    <a:ext uri="{9D8B030D-6E8A-4147-A177-3AD203B41FA5}">
                      <a16:colId xmlns:a16="http://schemas.microsoft.com/office/drawing/2014/main" val="3888135869"/>
                    </a:ext>
                  </a:extLst>
                </a:gridCol>
              </a:tblGrid>
              <a:tr h="762000">
                <a:tc>
                  <a:txBody>
                    <a:bodyPr/>
                    <a:lstStyle/>
                    <a:p>
                      <a:endParaRPr 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1877516979"/>
                  </a:ext>
                </a:extLst>
              </a:tr>
            </a:tbl>
          </a:graphicData>
        </a:graphic>
      </p:graphicFrame>
      <p:graphicFrame>
        <p:nvGraphicFramePr>
          <p:cNvPr id="14" name="Table 13">
            <a:extLst>
              <a:ext uri="{FF2B5EF4-FFF2-40B4-BE49-F238E27FC236}">
                <a16:creationId xmlns:a16="http://schemas.microsoft.com/office/drawing/2014/main" id="{B0B7C6E8-B7E0-41CB-6A25-B5D5A5540672}"/>
              </a:ext>
            </a:extLst>
          </p:cNvPr>
          <p:cNvGraphicFramePr>
            <a:graphicFrameLocks noGrp="1"/>
          </p:cNvGraphicFramePr>
          <p:nvPr>
            <p:extLst>
              <p:ext uri="{D42A27DB-BD31-4B8C-83A1-F6EECF244321}">
                <p14:modId xmlns:p14="http://schemas.microsoft.com/office/powerpoint/2010/main" val="1224036675"/>
              </p:ext>
            </p:extLst>
          </p:nvPr>
        </p:nvGraphicFramePr>
        <p:xfrm>
          <a:off x="3279648" y="1143000"/>
          <a:ext cx="2798064" cy="4828032"/>
        </p:xfrm>
        <a:graphic>
          <a:graphicData uri="http://schemas.openxmlformats.org/drawingml/2006/table">
            <a:tbl>
              <a:tblPr/>
              <a:tblGrid>
                <a:gridCol w="2798064">
                  <a:extLst>
                    <a:ext uri="{9D8B030D-6E8A-4147-A177-3AD203B41FA5}">
                      <a16:colId xmlns:a16="http://schemas.microsoft.com/office/drawing/2014/main" val="2417760682"/>
                    </a:ext>
                  </a:extLst>
                </a:gridCol>
              </a:tblGrid>
              <a:tr h="4828032">
                <a:tc>
                  <a:txBody>
                    <a:bodyPr/>
                    <a:lstStyle/>
                    <a:p>
                      <a:endParaRPr 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4199411276"/>
                  </a:ext>
                </a:extLst>
              </a:tr>
            </a:tbl>
          </a:graphicData>
        </a:graphic>
      </p:graphicFrame>
      <p:graphicFrame>
        <p:nvGraphicFramePr>
          <p:cNvPr id="15" name="Table 14">
            <a:extLst>
              <a:ext uri="{FF2B5EF4-FFF2-40B4-BE49-F238E27FC236}">
                <a16:creationId xmlns:a16="http://schemas.microsoft.com/office/drawing/2014/main" id="{3F7FF779-8DE6-A89C-9C4D-946086426066}"/>
              </a:ext>
            </a:extLst>
          </p:cNvPr>
          <p:cNvGraphicFramePr>
            <a:graphicFrameLocks noGrp="1"/>
          </p:cNvGraphicFramePr>
          <p:nvPr>
            <p:extLst>
              <p:ext uri="{D42A27DB-BD31-4B8C-83A1-F6EECF244321}">
                <p14:modId xmlns:p14="http://schemas.microsoft.com/office/powerpoint/2010/main" val="3410454307"/>
              </p:ext>
            </p:extLst>
          </p:nvPr>
        </p:nvGraphicFramePr>
        <p:xfrm>
          <a:off x="7872984" y="1152144"/>
          <a:ext cx="3709416" cy="4818888"/>
        </p:xfrm>
        <a:graphic>
          <a:graphicData uri="http://schemas.openxmlformats.org/drawingml/2006/table">
            <a:tbl>
              <a:tblPr/>
              <a:tblGrid>
                <a:gridCol w="3709416">
                  <a:extLst>
                    <a:ext uri="{9D8B030D-6E8A-4147-A177-3AD203B41FA5}">
                      <a16:colId xmlns:a16="http://schemas.microsoft.com/office/drawing/2014/main" val="926500882"/>
                    </a:ext>
                  </a:extLst>
                </a:gridCol>
              </a:tblGrid>
              <a:tr h="4818888">
                <a:tc>
                  <a:txBody>
                    <a:bodyPr/>
                    <a:lstStyle/>
                    <a:p>
                      <a:endParaRPr lang="en-US" dirty="0"/>
                    </a:p>
                  </a:txBody>
                  <a:tcPr>
                    <a:lnL w="12700" cmpd="sng">
                      <a:solidFill>
                        <a:schemeClr val="bg1"/>
                      </a:solidFill>
                      <a:prstDash val="solid"/>
                    </a:lnL>
                    <a:lnR w="12700" cmpd="sng">
                      <a:solidFill>
                        <a:schemeClr val="bg1"/>
                      </a:solidFill>
                      <a:prstDash val="solid"/>
                    </a:lnR>
                    <a:lnT w="12700" cmpd="sng">
                      <a:solidFill>
                        <a:schemeClr val="bg1"/>
                      </a:solidFill>
                      <a:prstDash val="solid"/>
                    </a:lnT>
                    <a:lnB w="12700" cmpd="sng">
                      <a:solidFill>
                        <a:schemeClr val="bg1"/>
                      </a:solidFill>
                      <a:prstDash val="solid"/>
                    </a:lnB>
                  </a:tcPr>
                </a:tc>
                <a:extLst>
                  <a:ext uri="{0D108BD9-81ED-4DB2-BD59-A6C34878D82A}">
                    <a16:rowId xmlns:a16="http://schemas.microsoft.com/office/drawing/2014/main" val="903510019"/>
                  </a:ext>
                </a:extLst>
              </a:tr>
            </a:tbl>
          </a:graphicData>
        </a:graphic>
      </p:graphicFrame>
    </p:spTree>
    <p:extLst>
      <p:ext uri="{BB962C8B-B14F-4D97-AF65-F5344CB8AC3E}">
        <p14:creationId xmlns:p14="http://schemas.microsoft.com/office/powerpoint/2010/main" val="55424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3A606-7A4D-49E8-FD3D-682102C96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A71064-DDC2-8140-E554-385A791B352E}"/>
              </a:ext>
            </a:extLst>
          </p:cNvPr>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Gap Analysis</a:t>
            </a:r>
          </a:p>
        </p:txBody>
      </p:sp>
      <p:sp>
        <p:nvSpPr>
          <p:cNvPr id="4" name="Slide Number Placeholder 3">
            <a:extLst>
              <a:ext uri="{FF2B5EF4-FFF2-40B4-BE49-F238E27FC236}">
                <a16:creationId xmlns:a16="http://schemas.microsoft.com/office/drawing/2014/main" id="{D7B6A18D-A965-E706-08E3-07D58DEAE30B}"/>
              </a:ext>
            </a:extLst>
          </p:cNvPr>
          <p:cNvSpPr>
            <a:spLocks noGrp="1"/>
          </p:cNvSpPr>
          <p:nvPr>
            <p:ph type="sldNum" sz="quarter" idx="16"/>
          </p:nvPr>
        </p:nvSpPr>
        <p:spPr/>
        <p:txBody>
          <a:bodyPr/>
          <a:lstStyle/>
          <a:p>
            <a:pPr>
              <a:defRPr/>
            </a:pPr>
            <a:fld id="{4CD333A3-7515-47B8-9EDC-EE0892D9C861}" type="slidenum">
              <a:rPr lang="en-US" smtClean="0"/>
              <a:pPr>
                <a:defRPr/>
              </a:pPr>
              <a:t>8</a:t>
            </a:fld>
            <a:endParaRPr lang="en-US" dirty="0"/>
          </a:p>
        </p:txBody>
      </p:sp>
      <p:sp>
        <p:nvSpPr>
          <p:cNvPr id="6" name="Rectangle 2">
            <a:extLst>
              <a:ext uri="{FF2B5EF4-FFF2-40B4-BE49-F238E27FC236}">
                <a16:creationId xmlns:a16="http://schemas.microsoft.com/office/drawing/2014/main" id="{AA1AA41B-C5B0-520C-DE05-29F8F9B78930}"/>
              </a:ext>
            </a:extLst>
          </p:cNvPr>
          <p:cNvSpPr>
            <a:spLocks noChangeArrowheads="1"/>
          </p:cNvSpPr>
          <p:nvPr/>
        </p:nvSpPr>
        <p:spPr bwMode="auto">
          <a:xfrm>
            <a:off x="914400" y="1330221"/>
            <a:ext cx="1043940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 Model Sizes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Many high-performing CNN models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DenseNet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ResNet152, large ensembles) are too heavy for efficient mobile or edge deployment.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Mobile Solutions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Few existing systems are optimized for offline, real-time corn leaf disease detection in rural farming areas.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Multi-Disease Limitation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Several works focus on a single disease, limiting their usefulness for detecting multiple corn leaf diseases.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Imbalance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Many datasets suffer from unequal class distribution, reducing accuracy for minority disease classes.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Field Testing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Few models are validated with real field images under varying lighting, occlusion, and background conditions in Bangladesh.</a:t>
            </a:r>
          </a:p>
        </p:txBody>
      </p:sp>
    </p:spTree>
    <p:extLst>
      <p:ext uri="{BB962C8B-B14F-4D97-AF65-F5344CB8AC3E}">
        <p14:creationId xmlns:p14="http://schemas.microsoft.com/office/powerpoint/2010/main" val="121828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C423E-7F8D-0DF0-FEA1-1B25B89AC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529A4-43BD-CC77-7F19-34228C3DF8D1}"/>
              </a:ext>
            </a:extLst>
          </p:cNvPr>
          <p:cNvSpPr>
            <a:spLocks noGrp="1"/>
          </p:cNvSpPr>
          <p:nvPr>
            <p:ph type="title"/>
          </p:nvPr>
        </p:nvSpPr>
        <p:spPr>
          <a:xfrm>
            <a:off x="1915160" y="174597"/>
            <a:ext cx="8229600" cy="868362"/>
          </a:xfrm>
        </p:spPr>
        <p:txBody>
          <a:bodyPr/>
          <a:lstStyle/>
          <a:p>
            <a:r>
              <a:rPr lang="en-US">
                <a:solidFill>
                  <a:srgbClr val="7030A0"/>
                </a:solidFill>
                <a:latin typeface="Times New Roman" pitchFamily="18" charset="0"/>
                <a:cs typeface="Times New Roman" pitchFamily="18" charset="0"/>
              </a:rPr>
              <a:t>Proposed Methodology</a:t>
            </a:r>
            <a:endParaRPr lang="en-US" dirty="0">
              <a:solidFill>
                <a:srgbClr val="7030A0"/>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DAA53EBF-97A8-D64D-9C7B-B1394F03F209}"/>
              </a:ext>
            </a:extLst>
          </p:cNvPr>
          <p:cNvSpPr>
            <a:spLocks noGrp="1"/>
          </p:cNvSpPr>
          <p:nvPr>
            <p:ph type="sldNum" sz="quarter" idx="16"/>
          </p:nvPr>
        </p:nvSpPr>
        <p:spPr/>
        <p:txBody>
          <a:bodyPr/>
          <a:lstStyle/>
          <a:p>
            <a:pPr>
              <a:defRPr/>
            </a:pPr>
            <a:fld id="{4CD333A3-7515-47B8-9EDC-EE0892D9C861}" type="slidenum">
              <a:rPr lang="en-US" smtClean="0"/>
              <a:pPr>
                <a:defRPr/>
              </a:pPr>
              <a:t>9</a:t>
            </a:fld>
            <a:endParaRPr lang="en-US" dirty="0"/>
          </a:p>
        </p:txBody>
      </p:sp>
      <p:pic>
        <p:nvPicPr>
          <p:cNvPr id="6" name="Picture 5" descr="A diagram of a data processing process&#10;&#10;AI-generated content may be incorrect.">
            <a:extLst>
              <a:ext uri="{FF2B5EF4-FFF2-40B4-BE49-F238E27FC236}">
                <a16:creationId xmlns:a16="http://schemas.microsoft.com/office/drawing/2014/main" id="{DECE79C4-9347-8246-033B-A6369AA78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990600"/>
            <a:ext cx="9177833" cy="5258622"/>
          </a:xfrm>
          <a:prstGeom prst="rect">
            <a:avLst/>
          </a:prstGeom>
        </p:spPr>
      </p:pic>
    </p:spTree>
    <p:extLst>
      <p:ext uri="{BB962C8B-B14F-4D97-AF65-F5344CB8AC3E}">
        <p14:creationId xmlns:p14="http://schemas.microsoft.com/office/powerpoint/2010/main" val="1206655495"/>
      </p:ext>
    </p:extLst>
  </p:cSld>
  <p:clrMapOvr>
    <a:masterClrMapping/>
  </p:clrMapOvr>
</p:sld>
</file>

<file path=ppt/theme/theme1.xml><?xml version="1.0" encoding="utf-8"?>
<a:theme xmlns:a="http://schemas.openxmlformats.org/drawingml/2006/main" name="New Microsoft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Microsoft PowerPoint Presentation</Template>
  <TotalTime>1089</TotalTime>
  <Words>920</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Wingdings</vt:lpstr>
      <vt:lpstr>New Microsoft PowerPoint Presentation</vt:lpstr>
      <vt:lpstr>Improved Methods for Automated Corn Leaf Disease Recognition</vt:lpstr>
      <vt:lpstr>Outline</vt:lpstr>
      <vt:lpstr>Introduction</vt:lpstr>
      <vt:lpstr>Problem Statement</vt:lpstr>
      <vt:lpstr>Motivation and Objective</vt:lpstr>
      <vt:lpstr>Related Works</vt:lpstr>
      <vt:lpstr>Comparison Between Existing Works </vt:lpstr>
      <vt:lpstr>Gap Analysis</vt:lpstr>
      <vt:lpstr>Proposed Methodology</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Abu Zahed</cp:lastModifiedBy>
  <cp:revision>265</cp:revision>
  <dcterms:created xsi:type="dcterms:W3CDTF">2011-07-17T02:56:35Z</dcterms:created>
  <dcterms:modified xsi:type="dcterms:W3CDTF">2025-08-09T19:20:08Z</dcterms:modified>
</cp:coreProperties>
</file>