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9" r:id="rId1"/>
  </p:sldMasterIdLst>
  <p:notesMasterIdLst>
    <p:notesMasterId r:id="rId12"/>
  </p:notesMasterIdLst>
  <p:sldIdLst>
    <p:sldId id="256" r:id="rId2"/>
    <p:sldId id="264" r:id="rId3"/>
    <p:sldId id="280" r:id="rId4"/>
    <p:sldId id="293" r:id="rId5"/>
    <p:sldId id="299" r:id="rId6"/>
    <p:sldId id="300" r:id="rId7"/>
    <p:sldId id="301" r:id="rId8"/>
    <p:sldId id="302" r:id="rId9"/>
    <p:sldId id="298" r:id="rId10"/>
    <p:sldId id="295" r:id="rId11"/>
  </p:sldIdLst>
  <p:sldSz cx="12192000" cy="6858000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–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–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21" autoAdjust="0"/>
    <p:restoredTop sz="94640"/>
  </p:normalViewPr>
  <p:slideViewPr>
    <p:cSldViewPr>
      <p:cViewPr varScale="1">
        <p:scale>
          <a:sx n="107" d="100"/>
          <a:sy n="107" d="100"/>
        </p:scale>
        <p:origin x="504" y="16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0F2D6876-F133-46D3-95E2-A34AD9BDC8CB}" type="datetimeFigureOut">
              <a:rPr lang="en-US"/>
              <a:pPr>
                <a:defRPr/>
              </a:pPr>
              <a:t>8/9/25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DA40400-4F5E-4E00-9BB5-F457594CE7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5642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1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609600" y="6356351"/>
            <a:ext cx="1538817" cy="4714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Rectangle 11"/>
          <p:cNvSpPr/>
          <p:nvPr userDrawn="1"/>
        </p:nvSpPr>
        <p:spPr>
          <a:xfrm>
            <a:off x="2336801" y="6356351"/>
            <a:ext cx="9842500" cy="4652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sp>
        <p:nvSpPr>
          <p:cNvPr id="13" name="Rectangle 12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2636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3759200" y="0"/>
            <a:ext cx="8432800" cy="685800"/>
          </a:xfrm>
          <a:prstGeom prst="rect">
            <a:avLst/>
          </a:prstGeom>
          <a:solidFill>
            <a:schemeClr val="accent5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Phase-I Evaluation</a:t>
            </a:r>
            <a:endParaRPr lang="en-US" b="1" dirty="0"/>
          </a:p>
        </p:txBody>
      </p:sp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146051" y="76200"/>
            <a:ext cx="2444749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 userDrawn="1"/>
        </p:nvSpPr>
        <p:spPr>
          <a:xfrm>
            <a:off x="914400" y="3200400"/>
            <a:ext cx="50800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Presented by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6400800" y="3200400"/>
            <a:ext cx="5283200" cy="5334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400" b="1" dirty="0"/>
              <a:t>Supervised by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43000"/>
            <a:ext cx="10363200" cy="1752600"/>
          </a:xfrm>
        </p:spPr>
        <p:txBody>
          <a:bodyPr/>
          <a:lstStyle>
            <a:lvl1pPr>
              <a:defRPr b="1">
                <a:solidFill>
                  <a:schemeClr val="tx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cs typeface="Times New Roman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5181600" cy="2209800"/>
          </a:xfrm>
        </p:spPr>
        <p:txBody>
          <a:bodyPr>
            <a:normAutofit/>
          </a:bodyPr>
          <a:lstStyle>
            <a:lvl1pPr marL="0" indent="0" algn="ctr">
              <a:buNone/>
              <a:defRPr sz="27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3"/>
          </p:nvPr>
        </p:nvSpPr>
        <p:spPr>
          <a:xfrm>
            <a:off x="6400800" y="3886200"/>
            <a:ext cx="5283200" cy="2209800"/>
          </a:xfrm>
        </p:spPr>
        <p:txBody>
          <a:bodyPr>
            <a:normAutofit/>
          </a:bodyPr>
          <a:lstStyle>
            <a:lvl1pPr algn="ctr">
              <a:buNone/>
              <a:defRPr sz="2700">
                <a:solidFill>
                  <a:srgbClr val="0070C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CC254C3-6D07-4044-A98A-C7B9FCC216AA}" type="datetime1">
              <a:rPr lang="en-US"/>
              <a:pPr>
                <a:defRPr/>
              </a:pPr>
              <a:t>8/9/25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2AF6E4-9F0F-4D32-8D8E-755B2E69BAD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304801" y="5943600"/>
            <a:ext cx="153881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 userDrawn="1"/>
        </p:nvSpPr>
        <p:spPr>
          <a:xfrm>
            <a:off x="2336801" y="5943600"/>
            <a:ext cx="98425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/>
              <a:t>Final Year Defense</a:t>
            </a:r>
            <a:endParaRPr lang="en-US" b="1" dirty="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09600" y="1676400"/>
            <a:ext cx="10972800" cy="3962400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</a:schemeClr>
                </a:solidFill>
              </a:defRPr>
            </a:lvl1pPr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</a:schemeClr>
                </a:solidFill>
              </a:defRPr>
            </a:lvl3pPr>
            <a:lvl4pPr>
              <a:defRPr>
                <a:solidFill>
                  <a:schemeClr val="accent6">
                    <a:lumMod val="75000"/>
                  </a:schemeClr>
                </a:solidFill>
              </a:defRPr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AD9AE-DAF0-4070-950A-9E3660EBE497}" type="datetime1">
              <a:rPr lang="en-US"/>
              <a:pPr>
                <a:defRPr/>
              </a:pPr>
              <a:t>8/9/25</a:t>
            </a:fld>
            <a:endParaRPr lang="en-US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4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D333A3-7515-47B8-9EDC-EE0892D9C8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875161A3-B757-4210-8554-6B2250A4A5D7}" type="datetime1">
              <a:rPr lang="en-US" smtClean="0"/>
              <a:pPr>
                <a:defRPr/>
              </a:pPr>
              <a:t>8/9/25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201EAB7-4B8F-4B70-B0ED-2782ACD77B0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58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990600" y="2438400"/>
            <a:ext cx="10363200" cy="1752600"/>
          </a:xfrm>
        </p:spPr>
        <p:txBody>
          <a:bodyPr rtlCol="0">
            <a:normAutofit fontScale="90000"/>
          </a:bodyPr>
          <a:lstStyle/>
          <a:p>
            <a:r>
              <a:rPr lang="en-GB" dirty="0">
                <a:effectLst/>
              </a:rPr>
              <a:t> A lightweight CNN for Breast Cancer Classification Using the BI-RADS System on a Mobile Platform</a:t>
            </a:r>
            <a:br>
              <a:rPr lang="en-GB" dirty="0">
                <a:effectLst/>
              </a:rPr>
            </a:br>
            <a:br>
              <a:rPr lang="en-GB" dirty="0">
                <a:effectLst/>
              </a:rPr>
            </a:br>
            <a:br>
              <a:rPr lang="en-GB" b="0" dirty="0">
                <a:effectLst/>
              </a:rPr>
            </a:br>
            <a:br>
              <a:rPr lang="en-GB" sz="3600" dirty="0"/>
            </a:br>
            <a:br>
              <a:rPr lang="en-GB" sz="3600" dirty="0"/>
            </a:br>
            <a:endParaRPr lang="en-US" sz="3600" dirty="0">
              <a:solidFill>
                <a:srgbClr val="7030A0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066800" y="3810000"/>
            <a:ext cx="4800600" cy="3048000"/>
          </a:xfrm>
        </p:spPr>
        <p:txBody>
          <a:bodyPr rtlCol="0">
            <a:normAutofit/>
          </a:bodyPr>
          <a:lstStyle/>
          <a:p>
            <a:endParaRPr lang="en-US" sz="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Arnub Datta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 :</a:t>
            </a:r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221-15-4726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 </a:t>
            </a:r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CSE</a:t>
            </a:r>
          </a:p>
          <a:p>
            <a:r>
              <a:rPr 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Daffodil International University</a:t>
            </a:r>
          </a:p>
          <a:p>
            <a:pPr>
              <a:defRPr/>
            </a:pPr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endParaRPr lang="en-US" dirty="0"/>
          </a:p>
        </p:txBody>
      </p:sp>
      <p:sp>
        <p:nvSpPr>
          <p:cNvPr id="4100" name="Text Placeholder 5"/>
          <p:cNvSpPr>
            <a:spLocks noGrp="1"/>
          </p:cNvSpPr>
          <p:nvPr>
            <p:ph type="body" sz="quarter" idx="13"/>
          </p:nvPr>
        </p:nvSpPr>
        <p:spPr>
          <a:xfrm>
            <a:off x="6858000" y="3810000"/>
            <a:ext cx="4495800" cy="2590800"/>
          </a:xfrm>
        </p:spPr>
        <p:txBody>
          <a:bodyPr>
            <a:normAutofit/>
          </a:bodyPr>
          <a:lstStyle/>
          <a:p>
            <a:pPr eaLnBrk="1" hangingPunct="1"/>
            <a:endParaRPr lang="en-US" sz="6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Md. </a:t>
            </a:r>
            <a:r>
              <a:rPr lang="en-US" sz="22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Monzur</a:t>
            </a:r>
            <a:r>
              <a:rPr lang="en-US" sz="2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Morshed</a:t>
            </a:r>
            <a:r>
              <a:rPr lang="en-BD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Professor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 </a:t>
            </a:r>
            <a:r>
              <a:rPr lang="en-US" sz="22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CSE</a:t>
            </a:r>
          </a:p>
          <a:p>
            <a:r>
              <a:rPr lang="en-US" sz="220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Daffodil International University</a:t>
            </a:r>
          </a:p>
          <a:p>
            <a:pPr eaLnBrk="1" hangingPunct="1"/>
            <a:endParaRPr lang="en-US" sz="2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6000" b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ctr">
              <a:buNone/>
            </a:pPr>
            <a:r>
              <a:rPr lang="en-US" sz="6000" b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marL="0" indent="0" algn="r">
              <a:buNone/>
            </a:pPr>
            <a:endParaRPr lang="en-US" sz="30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51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Outline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Motivation and Objective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Related Works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Comparison Between Existing Works 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Gap Analysis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</a:p>
          <a:p>
            <a:pPr>
              <a:buFont typeface="Wingdings" pitchFamily="2" charset="2"/>
              <a:buChar char="Ø"/>
            </a:pPr>
            <a:r>
              <a:rPr lang="en-US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 &amp; A</a:t>
            </a:r>
          </a:p>
          <a:p>
            <a:pPr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32EC9F7-5E44-FC72-E7B4-AB8780C7416A}"/>
              </a:ext>
            </a:extLst>
          </p:cNvPr>
          <p:cNvSpPr txBox="1"/>
          <p:nvPr/>
        </p:nvSpPr>
        <p:spPr>
          <a:xfrm>
            <a:off x="311727" y="1143000"/>
            <a:ext cx="11277600" cy="46129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Breast cancer is one of the leading causes of cancer-related deaths among women globally. Early and accurate diagnosis is critical for effective treatment, yet manual interpretation of mammograms is time-consuming, subjective, and error-prone. 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Recent advances in deep learning, particularly Convolutional Neural Networks (CNNs), have shown remarkable success in automating medical image analysis, including BI-RADS classification.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research aims to develop an efficient, lightweight CNN model capable of accurately classifying breast cancer from mammography images, overcoming the limitations of traditional manual methods and heavy pre-trained models.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Furthermore, to ensure real-world applicability, the system is integrated into a mobile application using TensorFlow Lite and Flutter, enabling instant, offline diagnosis at the point of care, especially useful in resource-limited settings.</a:t>
            </a:r>
          </a:p>
          <a:p>
            <a:pPr marL="285750" indent="-285750" algn="just">
              <a:lnSpc>
                <a:spcPct val="150000"/>
              </a:lnSpc>
              <a:buFont typeface="Wingdings" pitchFamily="2" charset="2"/>
              <a:buChar char="§"/>
            </a:pP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work bridges critical gaps in diagnostic accessibility, model efficiency, and mobile deployment for AI-powered breast cancer screening.</a:t>
            </a:r>
          </a:p>
        </p:txBody>
      </p:sp>
    </p:spTree>
    <p:extLst>
      <p:ext uri="{BB962C8B-B14F-4D97-AF65-F5344CB8AC3E}">
        <p14:creationId xmlns:p14="http://schemas.microsoft.com/office/powerpoint/2010/main" val="1295605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AC202A-1D55-A32C-ECC2-2E33C2D58B76}"/>
              </a:ext>
            </a:extLst>
          </p:cNvPr>
          <p:cNvSpPr txBox="1"/>
          <p:nvPr/>
        </p:nvSpPr>
        <p:spPr>
          <a:xfrm>
            <a:off x="990600" y="1143000"/>
            <a:ext cx="10363200" cy="50284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Mortality Rates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Breast cancer causes significant deaths among women due to delayed or missed diagnoses.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Manual Interpretation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Mammogram analysis is time-consuming, subjective, and prone to human error.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Accessible AI Solutions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Most deep learning models are resource-heavy, making them unsuitable for real-time use in mobile devices.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Limited BI-RADS Integration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Few studies effectively integrate BI-RADS classification into lightweight, deployable AI systems.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Imbalance Issues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Many datasets have unequal class distributions, affecting model accuracy and generalization.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v"/>
            </a:pPr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Deployment Challenges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Existing AI solutions often lack optimization for offline and low-resource environments.</a:t>
            </a:r>
          </a:p>
        </p:txBody>
      </p:sp>
    </p:spTree>
    <p:extLst>
      <p:ext uri="{BB962C8B-B14F-4D97-AF65-F5344CB8AC3E}">
        <p14:creationId xmlns:p14="http://schemas.microsoft.com/office/powerpoint/2010/main" val="825664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D7E1D-7696-3342-8575-E29B24C51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ACC6-4944-BAC2-F177-2B401DFE2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364693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Motivation and Objective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0CEF74-9626-B0FA-E21C-74A5BD2BB17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153012-EA42-2D02-AAC2-63BE1C5863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067616"/>
              </p:ext>
            </p:extLst>
          </p:nvPr>
        </p:nvGraphicFramePr>
        <p:xfrm>
          <a:off x="457200" y="1371600"/>
          <a:ext cx="11430000" cy="473704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6400">
                  <a:extLst>
                    <a:ext uri="{9D8B030D-6E8A-4147-A177-3AD203B41FA5}">
                      <a16:colId xmlns:a16="http://schemas.microsoft.com/office/drawing/2014/main" val="4009210071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720193408"/>
                    </a:ext>
                  </a:extLst>
                </a:gridCol>
              </a:tblGrid>
              <a:tr h="580143">
                <a:tc>
                  <a:txBody>
                    <a:bodyPr/>
                    <a:lstStyle/>
                    <a:p>
                      <a:pPr algn="ctr"/>
                      <a:r>
                        <a:rPr lang="en-BD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Motivation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BD" sz="2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6414861"/>
                  </a:ext>
                </a:extLst>
              </a:tr>
              <a:tr h="3726396"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Breast cancer is a leading cause of death among women worldwide.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Early and accurate diagnosis significantly improves survival rates.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Manual BI-RADS classification is time-consuming and prone to errors.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learning, especially CNNs, offers powerful tools for medical image analysis.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There is a need for lightweight, mobile-friendly models for real-time diagnosis in resource-limited</a:t>
                      </a:r>
                      <a:endParaRPr lang="en-BD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Develop a lightweight CNN model for accurate BI-RADS classification of breast mammograms.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Apply effective preprocessing and data augmentation techniques to improve model performance.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Address class imbalance using augmentation strategies to ensure fair learning across categories.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Evaluate model performance using metrics such as accuracy, precision, recall, and F1-score.</a:t>
                      </a:r>
                    </a:p>
                    <a:p>
                      <a:pPr marL="285750" indent="-285750" algn="just">
                        <a:lnSpc>
                          <a:spcPct val="150000"/>
                        </a:lnSpc>
                        <a:buFont typeface="Wingdings" pitchFamily="2" charset="2"/>
                        <a:buChar char="v"/>
                      </a:pPr>
                      <a:r>
                        <a:rPr lang="en-GB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 the optimized model in a mobile app using TensorFlow Lite and Flutter for offline diagnosis.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25124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5470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D7963-5E83-1ED3-106C-70223D0A6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45561-8C72-6804-E4E6-A84D47F10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0F29DB-5137-851D-5D9C-7B22F7C5E8D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9600" y="1524000"/>
            <a:ext cx="10972800" cy="3962400"/>
          </a:xfrm>
        </p:spPr>
        <p:txBody>
          <a:bodyPr>
            <a:noAutofit/>
          </a:bodyPr>
          <a:lstStyle/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Gao et al. (2018) introduced SD-CNN, a hybrid shallow-deep CNN architecture for breast cancer diagnosis, improving performance over traditional CNNs.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Liu et al. (2021) combined mammography images with clinical data to predict malignancy of BI-RADS 4 microcalcifications, enhancing diagnostic precision.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Tsai et al. (2022) developed a high-performance DNN for BI-RADS classification using screening mammograms, achieving state-of-the-art accuracy.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Hejduk et al. (2022) proposed a fully automated CNN for BI-RADS classification in ABUS (ultrasound), highlighting the modality-independent potential of deep learning.</a:t>
            </a:r>
          </a:p>
          <a:p>
            <a:pPr algn="just">
              <a:lnSpc>
                <a:spcPct val="150000"/>
              </a:lnSpc>
            </a:pPr>
            <a:r>
              <a:rPr lang="en-GB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Eshun et al. (2024) tackled class imbalance in breast cancer datasets using a deep CNN, improving classification accuracy for minority BI-RADS classes.</a:t>
            </a:r>
          </a:p>
          <a:p>
            <a:pPr marL="0" indent="0" algn="just">
              <a:lnSpc>
                <a:spcPct val="150000"/>
              </a:lnSpc>
              <a:buNone/>
            </a:pPr>
            <a:endParaRPr lang="en-US" sz="1800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D063EB-E6DC-C0C0-0768-E8865B80830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0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BC7AD-9C97-23E1-7CCC-1BD92A6E1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50B3-F19E-7C6E-5F6E-3BD95AE44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350838"/>
            <a:ext cx="9448800" cy="8683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Comparison Between Existing Works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F2EFF-F92F-B5AA-C42F-5484AB53EBD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4222F0-50C9-49FF-9059-346C4FEEE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2956567"/>
              </p:ext>
            </p:extLst>
          </p:nvPr>
        </p:nvGraphicFramePr>
        <p:xfrm>
          <a:off x="609600" y="1132279"/>
          <a:ext cx="10991850" cy="510858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22577">
                  <a:extLst>
                    <a:ext uri="{9D8B030D-6E8A-4147-A177-3AD203B41FA5}">
                      <a16:colId xmlns:a16="http://schemas.microsoft.com/office/drawing/2014/main" val="1731077120"/>
                    </a:ext>
                  </a:extLst>
                </a:gridCol>
                <a:gridCol w="2808199">
                  <a:extLst>
                    <a:ext uri="{9D8B030D-6E8A-4147-A177-3AD203B41FA5}">
                      <a16:colId xmlns:a16="http://schemas.microsoft.com/office/drawing/2014/main" val="1400268244"/>
                    </a:ext>
                  </a:extLst>
                </a:gridCol>
                <a:gridCol w="2733741">
                  <a:extLst>
                    <a:ext uri="{9D8B030D-6E8A-4147-A177-3AD203B41FA5}">
                      <a16:colId xmlns:a16="http://schemas.microsoft.com/office/drawing/2014/main" val="2648098704"/>
                    </a:ext>
                  </a:extLst>
                </a:gridCol>
                <a:gridCol w="3227333">
                  <a:extLst>
                    <a:ext uri="{9D8B030D-6E8A-4147-A177-3AD203B41FA5}">
                      <a16:colId xmlns:a16="http://schemas.microsoft.com/office/drawing/2014/main" val="3339897191"/>
                    </a:ext>
                  </a:extLst>
                </a:gridCol>
              </a:tblGrid>
              <a:tr h="191758"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Author 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Model Used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Accuracy / AUC</a:t>
                      </a:r>
                      <a:endParaRPr lang="en-B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2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Contribution</a:t>
                      </a:r>
                      <a:endParaRPr lang="en-BD" sz="18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650461897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Hejduk </a:t>
                      </a: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[16]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Deep CNN + Sliding Window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90.9% (Acc), 0.91 (AUC)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ABUS-based BI-RADS detection with localization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38852881"/>
                  </a:ext>
                </a:extLst>
              </a:tr>
              <a:tr h="111262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Sexauer </a:t>
                      </a:r>
                      <a:r>
                        <a:rPr lang="en-US" sz="1800" i="1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[17]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Dual DCNN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89.6% (Acc)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ACR breast density classification with strong radiologist agreement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95655922"/>
                  </a:ext>
                </a:extLst>
              </a:tr>
              <a:tr h="713688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Baccouche 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[18]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ResNet</a:t>
                      </a: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ensemble + </a:t>
                      </a:r>
                      <a:r>
                        <a:rPr lang="en-US" sz="1800" dirty="0" err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XGBoost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Up to 99% (Acc)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BI-RADS &amp; shape classification with ensemble transfer learning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59886813"/>
                  </a:ext>
                </a:extLst>
              </a:tr>
              <a:tr h="842471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Valencia-Hernandez [19]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Texture Analysis + Fuzzy Logic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84.2%, 81.3%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Breast density mapping via fuzzy classification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43737718"/>
                  </a:ext>
                </a:extLst>
              </a:tr>
              <a:tr h="82969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Eshun 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US" sz="180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 [20]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DCGAN + ResNet50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High Acc (not specified)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GAN-based data balancing for histopathology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79045266"/>
                  </a:ext>
                </a:extLst>
              </a:tr>
              <a:tr h="555183"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Kollem </a:t>
                      </a:r>
                      <a:r>
                        <a:rPr lang="en-US" sz="1800" i="1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et al.</a:t>
                      </a: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 [21]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Hybrid CNN + RFE + ML Classifiers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b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99.99% (Acc)</a:t>
                      </a:r>
                      <a:endParaRPr lang="en-BD" sz="18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US" sz="18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Arial" panose="020B0604020202020204" pitchFamily="34" charset="0"/>
                        </a:rPr>
                        <a:t>4-stage hybrid pipeline with novel feature selection</a:t>
                      </a:r>
                      <a:endParaRPr lang="en-BD" sz="18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647427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4501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3A606-7A4D-49E8-FD3D-682102C96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71064-DDC2-8140-E554-385A791B3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Gap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6A18D-A965-E706-08E3-07D58DEAE30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AF9B12-5D97-F89D-7514-8B43D0D02C94}"/>
              </a:ext>
            </a:extLst>
          </p:cNvPr>
          <p:cNvSpPr txBox="1"/>
          <p:nvPr/>
        </p:nvSpPr>
        <p:spPr>
          <a:xfrm>
            <a:off x="1122712" y="1209065"/>
            <a:ext cx="9946576" cy="4439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effectLst/>
                <a:latin typeface="Times New Roman" panose="02020603050405020304" pitchFamily="18" charset="0"/>
              </a:rPr>
              <a:t>Large Model Sizes: </a:t>
            </a:r>
            <a:r>
              <a:rPr lang="en-GB" sz="1800" i="0" u="none" strike="noStrike" dirty="0">
                <a:effectLst/>
                <a:latin typeface="Times New Roman" panose="02020603050405020304" pitchFamily="18" charset="0"/>
              </a:rPr>
              <a:t>Existing CNN models are too heavy for efficient mobile deployment.</a:t>
            </a:r>
          </a:p>
          <a:p>
            <a:pPr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effectLst/>
                <a:latin typeface="Times New Roman" panose="02020603050405020304" pitchFamily="18" charset="0"/>
              </a:rPr>
              <a:t>Lack of Real-Time Mobile Solutions: </a:t>
            </a:r>
            <a:r>
              <a:rPr lang="en-GB" sz="1800" i="0" u="none" strike="noStrike" dirty="0">
                <a:effectLst/>
                <a:latin typeface="Times New Roman" panose="02020603050405020304" pitchFamily="18" charset="0"/>
              </a:rPr>
              <a:t>Few AI tools are optimized for real-time breast cancer classification on mobile devices.</a:t>
            </a:r>
          </a:p>
          <a:p>
            <a:pPr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effectLst/>
                <a:latin typeface="Times New Roman" panose="02020603050405020304" pitchFamily="18" charset="0"/>
              </a:rPr>
              <a:t>BI-RADS Integration: </a:t>
            </a:r>
            <a:r>
              <a:rPr lang="en-GB" sz="1800" i="0" u="none" strike="noStrike" dirty="0">
                <a:effectLst/>
                <a:latin typeface="Times New Roman" panose="02020603050405020304" pitchFamily="18" charset="0"/>
              </a:rPr>
              <a:t>Limited research directly integrates BI-RADS classification into deep learning models for mobile applications.</a:t>
            </a:r>
          </a:p>
          <a:p>
            <a:pPr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effectLst/>
                <a:latin typeface="Times New Roman" panose="02020603050405020304" pitchFamily="18" charset="0"/>
              </a:rPr>
              <a:t>Class Imbalance Issues: </a:t>
            </a:r>
            <a:r>
              <a:rPr lang="en-GB" sz="1800" i="0" u="none" strike="noStrike" dirty="0">
                <a:effectLst/>
                <a:latin typeface="Times New Roman" panose="02020603050405020304" pitchFamily="18" charset="0"/>
              </a:rPr>
              <a:t>Many datasets suffer from imbalance, reducing model accuracy for minority classes.</a:t>
            </a:r>
          </a:p>
          <a:p>
            <a:pPr algn="just" rtl="0" fontAlgn="base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sz="1800" b="1" i="0" u="none" strike="noStrike" dirty="0">
                <a:effectLst/>
                <a:latin typeface="Times New Roman" panose="02020603050405020304" pitchFamily="18" charset="0"/>
              </a:rPr>
              <a:t>Limited Field Testing: </a:t>
            </a:r>
            <a:r>
              <a:rPr lang="en-GB" sz="1800" i="0" u="none" strike="noStrike" dirty="0">
                <a:effectLst/>
                <a:latin typeface="Times New Roman" panose="02020603050405020304" pitchFamily="18" charset="0"/>
              </a:rPr>
              <a:t>Few solutions are validated in real-world, resource-limited healthcare settings.</a:t>
            </a:r>
          </a:p>
        </p:txBody>
      </p:sp>
    </p:spTree>
    <p:extLst>
      <p:ext uri="{BB962C8B-B14F-4D97-AF65-F5344CB8AC3E}">
        <p14:creationId xmlns:p14="http://schemas.microsoft.com/office/powerpoint/2010/main" val="121828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FC423E-7F8D-0DF0-FEA1-1B25B89AC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8529A4-43BD-CC77-7F19-34228C3DF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868362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Proposed 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53EBF-97A8-D64D-9C7B-B1394F03F209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pPr>
              <a:defRPr/>
            </a:pPr>
            <a:fld id="{4CD333A3-7515-47B8-9EDC-EE0892D9C861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AC51A7-8FDF-82D5-EB32-BA84697B14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43000"/>
            <a:ext cx="10363200" cy="4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655495"/>
      </p:ext>
    </p:extLst>
  </p:cSld>
  <p:clrMapOvr>
    <a:masterClrMapping/>
  </p:clrMapOvr>
</p:sld>
</file>

<file path=ppt/theme/theme1.xml><?xml version="1.0" encoding="utf-8"?>
<a:theme xmlns:a="http://schemas.openxmlformats.org/drawingml/2006/main" name="New Microsoft PowerPoint Presentatio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New Microsoft PowerPoint Presentation</Template>
  <TotalTime>2270</TotalTime>
  <Words>849</Words>
  <Application>Microsoft Macintosh PowerPoint</Application>
  <PresentationFormat>Widescreen</PresentationFormat>
  <Paragraphs>99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Times New Roman</vt:lpstr>
      <vt:lpstr>Wingdings</vt:lpstr>
      <vt:lpstr>New Microsoft PowerPoint Presentation</vt:lpstr>
      <vt:lpstr> A lightweight CNN for Breast Cancer Classification Using the BI-RADS System on a Mobile Platform     </vt:lpstr>
      <vt:lpstr>Outline</vt:lpstr>
      <vt:lpstr>Introduction</vt:lpstr>
      <vt:lpstr>Problem Statement</vt:lpstr>
      <vt:lpstr>Motivation and Objective</vt:lpstr>
      <vt:lpstr>Related Works</vt:lpstr>
      <vt:lpstr>Comparison Between Existing Works </vt:lpstr>
      <vt:lpstr>Gap Analysis</vt:lpstr>
      <vt:lpstr>Proposed Methodology</vt:lpstr>
      <vt:lpstr>PowerPoint Presentation</vt:lpstr>
    </vt:vector>
  </TitlesOfParts>
  <Company>Acer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Valued Acer Customer</dc:creator>
  <cp:lastModifiedBy>Arnub Datta</cp:lastModifiedBy>
  <cp:revision>255</cp:revision>
  <dcterms:created xsi:type="dcterms:W3CDTF">2011-07-17T02:56:35Z</dcterms:created>
  <dcterms:modified xsi:type="dcterms:W3CDTF">2025-08-09T18:07:28Z</dcterms:modified>
</cp:coreProperties>
</file>