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73" r:id="rId10"/>
    <p:sldId id="267" r:id="rId11"/>
    <p:sldId id="268" r:id="rId12"/>
    <p:sldId id="269" r:id="rId13"/>
    <p:sldId id="270" r:id="rId14"/>
    <p:sldId id="271" r:id="rId15"/>
    <p:sldId id="272" r:id="rId16"/>
    <p:sldId id="277" r:id="rId17"/>
    <p:sldId id="278" r:id="rId18"/>
    <p:sldId id="279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8B3CD-9231-4D99-97AC-BB7A14C15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34C444-2884-4348-9AF6-DD6EA9372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E8FAA6-3B64-4E80-99E5-3B0346C0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326A-8BD5-4725-B338-1F2B8144D135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0066A-3F8B-44BB-9212-EF7FAB124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7589E5-B67A-4818-9BA1-CCA827CE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E81A-2F4A-4CB1-BBC0-DAC398BBE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79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B6B3C-1775-4DF8-921C-9952ADE6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BCF59F-6BEC-4674-A4FB-F92377D65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7FA933-9F34-46A0-82C8-26D58C471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326A-8BD5-4725-B338-1F2B8144D135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09F03-428B-4DC1-B764-AE5C2804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DBF6C2-8016-4345-91A1-73AB86E04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E81A-2F4A-4CB1-BBC0-DAC398BBE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58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F2BADE-EA0B-40DD-BA20-76AA979D8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403DC0-D324-41D9-A1EB-6F482AD6B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DDA069-1064-40E1-91C1-32AB70C2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326A-8BD5-4725-B338-1F2B8144D135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D4D7DA-1B7E-430F-BEC2-AF1039D27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B7CC3-FFF3-4EBC-BE15-C883261E1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E81A-2F4A-4CB1-BBC0-DAC398BBE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24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DE35C-6DD4-40EB-A04C-06FBA9EF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CE0C95-06C4-4E40-A947-80F2E79F7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5A7A01-0FF7-4AC4-90F4-A22D4C472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326A-8BD5-4725-B338-1F2B8144D135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ADEE37-1A99-4966-8654-81779C22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1DABAF-ADF0-45C8-97B1-D7161064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E81A-2F4A-4CB1-BBC0-DAC398BBE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71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F1143-B816-4178-BAC5-4F30382E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D3108E-0E46-4F54-9A50-9574C832D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097379-9D73-4D2B-A361-D52558B3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326A-8BD5-4725-B338-1F2B8144D135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C69426-C792-4ABA-9419-C0C11BE8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66CFAA-E0AD-4DF9-979A-632CFF92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E81A-2F4A-4CB1-BBC0-DAC398BBE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40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80A9A-F807-4AD4-BC50-0214AAF93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34272B-7DDD-47DA-9AB6-18BB96569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3E0BDF-7566-43FB-82FB-1F41B263A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97C6AE-301E-4538-8C80-C7DA9F17B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326A-8BD5-4725-B338-1F2B8144D135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5514C-2FC2-4E01-953A-4E6E0076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BC779C-7320-4812-BD17-94E73E98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E81A-2F4A-4CB1-BBC0-DAC398BBE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09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85BFA-D54D-42D1-896B-B80292D39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DD8EDE-E7DB-4CEB-97E4-2BFAE5A8C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7F6768-A92A-48B0-9817-BEF50FF9C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09F8E5-DF6D-4842-9551-CCEA8F6AC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954B40-81C2-493C-A674-B6C6F3A4F9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F1BC6C-6FA7-4F48-A0E7-59C653DE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326A-8BD5-4725-B338-1F2B8144D135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779CE7-CC23-45F6-8B7D-B58AD713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FB9127-4B21-40CA-88DE-C63471AC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E81A-2F4A-4CB1-BBC0-DAC398BBE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66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1AA36-9FB9-4780-864A-AEA27D08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E956CF-59DC-4175-ADDA-EFF792DDC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326A-8BD5-4725-B338-1F2B8144D135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9B0DA1-46E0-46DC-B6AD-90E04D425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C1FCB5-7D87-4661-9651-3B761836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E81A-2F4A-4CB1-BBC0-DAC398BBE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F0AC4C-12C8-4939-B182-BFFE6EDE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326A-8BD5-4725-B338-1F2B8144D135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5BBE49-C972-4259-9E7D-272843A4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06AB09-2FCA-4AAF-8455-1F0EDD2B7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E81A-2F4A-4CB1-BBC0-DAC398BBE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87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8E7F8-E8A0-4950-B1C5-09276D074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C24999-AF89-4F5F-AB57-536761941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A30A72-2D91-465A-BA4A-A3CA555AB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4BD636-F12C-4A57-BCB0-D1D7CCEDD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326A-8BD5-4725-B338-1F2B8144D135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B1B779-0444-4C09-8083-EAE62954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178F0E-2C53-4C6A-A53B-CD54A26C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E81A-2F4A-4CB1-BBC0-DAC398BBE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24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77BE3-C706-4CD3-A409-69CD95395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4F0178-5846-41E4-84BB-672B395C6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22BAAF-26E8-45DC-9CCB-0565CF402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3EC914-5AC3-409C-B356-E1A4FD8C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326A-8BD5-4725-B338-1F2B8144D135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B730E3-8279-4DFF-AFB4-DBD052C65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FEE332-E877-4F4D-AA26-CE6C018E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4E81A-2F4A-4CB1-BBC0-DAC398BBE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58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5ACF63-C681-4270-8E9D-488DA67FD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46406A-DB7E-441B-828B-D1724C81D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ADD615-1C37-453B-9724-DF5FDACBC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7326A-8BD5-4725-B338-1F2B8144D135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677705-F25A-426A-8786-B77CE0CED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658F07-8566-4147-981C-46D922D7D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4E81A-2F4A-4CB1-BBC0-DAC398BBED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46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881E3-EE87-4CF6-8CAA-8C8F139BE4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简单二维动态规划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8E8A7F-FB9F-4D6F-AD36-23D0C56E71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HarryShaunWang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827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497C7-FB25-4549-B647-1B2FF4ED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P1434 </a:t>
            </a:r>
            <a:r>
              <a:rPr lang="zh-CN" altLang="en-US" b="1" dirty="0"/>
              <a:t>滑雪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667B41-AD14-4E3E-99D4-49ECFAC15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题意：</a:t>
            </a:r>
            <a:r>
              <a:rPr lang="en-US" altLang="zh-CN" dirty="0"/>
              <a:t>R</a:t>
            </a:r>
            <a:r>
              <a:rPr lang="zh-CN" altLang="en-US" dirty="0"/>
              <a:t>行</a:t>
            </a:r>
            <a:r>
              <a:rPr lang="en-US" altLang="zh-CN" dirty="0"/>
              <a:t>C</a:t>
            </a:r>
            <a:r>
              <a:rPr lang="zh-CN" altLang="en-US" dirty="0"/>
              <a:t>列（</a:t>
            </a:r>
            <a:r>
              <a:rPr lang="en-US" altLang="zh-CN" dirty="0"/>
              <a:t>R,C&lt;=100</a:t>
            </a:r>
            <a:r>
              <a:rPr lang="zh-CN" altLang="en-US" dirty="0"/>
              <a:t>）的地图，每个点有一个高度值，从</a:t>
            </a:r>
            <a:r>
              <a:rPr lang="zh-CN" altLang="en-US" u="sng" dirty="0"/>
              <a:t>任意</a:t>
            </a:r>
            <a:r>
              <a:rPr lang="zh-CN" altLang="en-US" dirty="0"/>
              <a:t>一个点出发，只能滑向</a:t>
            </a:r>
            <a:r>
              <a:rPr lang="zh-CN" altLang="en-US" u="sng" dirty="0"/>
              <a:t>比自己低的相邻点</a:t>
            </a:r>
            <a:r>
              <a:rPr lang="zh-CN" altLang="en-US" dirty="0"/>
              <a:t>，求能滑出的最长长度（一次最多能经过多少个点）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9C5881-B764-4ED1-873F-8215B0299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583" y="3104181"/>
            <a:ext cx="2957217" cy="290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27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9C5881-B764-4ED1-873F-8215B0299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6102" y="3999728"/>
            <a:ext cx="2651013" cy="260846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CA497C7-FB25-4549-B647-1B2FF4ED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P1434 </a:t>
            </a:r>
            <a:r>
              <a:rPr lang="zh-CN" altLang="en-US" b="1" dirty="0"/>
              <a:t>滑雪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667B41-AD14-4E3E-99D4-49ECFAC15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仿照上一题，我们用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表示从</a:t>
            </a:r>
            <a:r>
              <a:rPr lang="en-US" altLang="zh-CN" dirty="0"/>
              <a:t>[</a:t>
            </a:r>
            <a:r>
              <a:rPr lang="en-US" altLang="zh-CN" dirty="0" err="1"/>
              <a:t>I,j</a:t>
            </a:r>
            <a:r>
              <a:rPr lang="en-US" altLang="zh-CN" dirty="0"/>
              <a:t>]</a:t>
            </a:r>
            <a:r>
              <a:rPr lang="zh-CN" altLang="en-US" dirty="0"/>
              <a:t>出发所能滑行的最远距离</a:t>
            </a:r>
            <a:endParaRPr lang="en-US" altLang="zh-CN" dirty="0"/>
          </a:p>
          <a:p>
            <a:r>
              <a:rPr lang="zh-CN" altLang="en-US" dirty="0"/>
              <a:t>那么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初始值可以设为</a:t>
            </a:r>
            <a:r>
              <a:rPr lang="en-US" altLang="zh-CN" dirty="0"/>
              <a:t>1</a:t>
            </a:r>
            <a:r>
              <a:rPr lang="zh-CN" altLang="en-US" dirty="0"/>
              <a:t>（至少可以滑自己这一块）</a:t>
            </a:r>
            <a:endParaRPr lang="en-US" altLang="zh-CN" dirty="0"/>
          </a:p>
          <a:p>
            <a:r>
              <a:rPr lang="zh-CN" altLang="en-US" dirty="0"/>
              <a:t>仿照上一题的递推关系，我们也可以知道：</a:t>
            </a:r>
            <a:endParaRPr lang="en-US" altLang="zh-CN" dirty="0"/>
          </a:p>
          <a:p>
            <a:r>
              <a:rPr lang="zh-CN" altLang="en-US" dirty="0"/>
              <a:t>如果一个点的相邻点有比自己低的，那么就</a:t>
            </a:r>
            <a:r>
              <a:rPr lang="zh-CN" altLang="en-US" b="1" dirty="0"/>
              <a:t>有可能</a:t>
            </a:r>
            <a:r>
              <a:rPr lang="zh-CN" altLang="en-US" dirty="0"/>
              <a:t>可以滑过去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f[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][j]=max(f[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][j],f[i±1][j±1]+1)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zh-CN" altLang="en-US" dirty="0">
                <a:latin typeface="Consolas" panose="020B0609020204030204" pitchFamily="49" charset="0"/>
              </a:rPr>
              <a:t>当</a:t>
            </a:r>
            <a:r>
              <a:rPr lang="en-US" altLang="zh-CN" dirty="0">
                <a:latin typeface="Consolas" panose="020B0609020204030204" pitchFamily="49" charset="0"/>
              </a:rPr>
              <a:t>h[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][j]&gt;h[i±1][j±1]</a:t>
            </a:r>
            <a:r>
              <a:rPr lang="zh-CN" altLang="en-US" dirty="0">
                <a:latin typeface="Consolas" panose="020B0609020204030204" pitchFamily="49" charset="0"/>
              </a:rPr>
              <a:t>时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922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9C5881-B764-4ED1-873F-8215B0299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2787" y="681037"/>
            <a:ext cx="2651013" cy="260846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CA497C7-FB25-4549-B647-1B2FF4EDC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P1434 </a:t>
            </a:r>
            <a:r>
              <a:rPr lang="zh-CN" altLang="en-US" b="1" dirty="0"/>
              <a:t>滑雪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667B41-AD14-4E3E-99D4-49ECFAC15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如何实现？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这一题实际上要从低处往高处递推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排序！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但是光排高度可不行，因为这样就不知道它是哪块的高度了</a:t>
            </a:r>
            <a:r>
              <a:rPr lang="en-US" altLang="zh-CN" dirty="0">
                <a:latin typeface="Consolas" panose="020B0609020204030204" pitchFamily="49" charset="0"/>
              </a:rPr>
              <a:t>…</a:t>
            </a:r>
            <a:r>
              <a:rPr lang="zh-CN" altLang="en-US" dirty="0">
                <a:latin typeface="Consolas" panose="020B0609020204030204" pitchFamily="49" charset="0"/>
              </a:rPr>
              <a:t>所以要用到结构体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205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DBAD8-4718-428D-9131-6861F605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P1434 </a:t>
            </a:r>
            <a:r>
              <a:rPr lang="zh-CN" altLang="en-US" b="1" dirty="0"/>
              <a:t>滑雪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ABD8C-BADD-40A3-BBD8-7C4ED7212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Let’s show the code.</a:t>
            </a:r>
          </a:p>
          <a:p>
            <a:endParaRPr lang="en-US" altLang="zh-CN" dirty="0"/>
          </a:p>
          <a:p>
            <a:r>
              <a:rPr lang="zh-CN" altLang="en-US" dirty="0"/>
              <a:t>这道题还可以</a:t>
            </a:r>
            <a:r>
              <a:rPr lang="zh-CN" altLang="en-US" b="1" u="sng" dirty="0"/>
              <a:t>记忆化搜索</a:t>
            </a:r>
            <a:endParaRPr lang="en-US" altLang="zh-CN" b="1" u="sng" dirty="0"/>
          </a:p>
          <a:p>
            <a:endParaRPr lang="en-US" altLang="zh-CN" b="1" u="sng" dirty="0"/>
          </a:p>
          <a:p>
            <a:r>
              <a:rPr lang="zh-CN" altLang="en-US" dirty="0"/>
              <a:t>记忆化搜索：在搜索的基础上加上标记，避免重复搜索</a:t>
            </a:r>
            <a:endParaRPr lang="en-US" altLang="zh-CN" dirty="0"/>
          </a:p>
          <a:p>
            <a:r>
              <a:rPr lang="zh-CN" altLang="en-US" dirty="0"/>
              <a:t>此处不过多展开，不过代码在附件中</a:t>
            </a:r>
          </a:p>
        </p:txBody>
      </p:sp>
    </p:spTree>
    <p:extLst>
      <p:ext uri="{BB962C8B-B14F-4D97-AF65-F5344CB8AC3E}">
        <p14:creationId xmlns:p14="http://schemas.microsoft.com/office/powerpoint/2010/main" val="4003439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665DB54-8C1A-408D-BF5D-18916DBDE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672" y="3206640"/>
            <a:ext cx="3878328" cy="365136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9CA6B34-64F0-4543-870D-BCD7587E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P1004 </a:t>
            </a:r>
            <a:r>
              <a:rPr lang="zh-CN" altLang="en-US" b="1" dirty="0"/>
              <a:t>方格取数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7F895-5134-4444-996A-0848F7DB3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题意：</a:t>
            </a:r>
            <a:r>
              <a:rPr lang="en-US" altLang="zh-CN" dirty="0"/>
              <a:t>N</a:t>
            </a:r>
            <a:r>
              <a:rPr lang="zh-CN" altLang="en-US" dirty="0"/>
              <a:t>*</a:t>
            </a:r>
            <a:r>
              <a:rPr lang="en-US" altLang="zh-CN" dirty="0"/>
              <a:t>N</a:t>
            </a:r>
            <a:r>
              <a:rPr lang="zh-CN" altLang="en-US" dirty="0"/>
              <a:t>方格图（</a:t>
            </a:r>
            <a:r>
              <a:rPr lang="en-US" altLang="zh-CN" dirty="0"/>
              <a:t>N&lt;=9</a:t>
            </a:r>
            <a:r>
              <a:rPr lang="zh-CN" altLang="en-US" dirty="0"/>
              <a:t>），从左上角走到右下角走两次（每一步只能向右或向下），每次取位置上的数，每个数取了一次那这个位置就变</a:t>
            </a:r>
            <a:r>
              <a:rPr lang="en-US" altLang="zh-CN" dirty="0"/>
              <a:t>0</a:t>
            </a:r>
            <a:r>
              <a:rPr lang="zh-CN" altLang="en-US" dirty="0"/>
              <a:t>，求两次路径数字和的最大值</a:t>
            </a:r>
          </a:p>
        </p:txBody>
      </p:sp>
    </p:spTree>
    <p:extLst>
      <p:ext uri="{BB962C8B-B14F-4D97-AF65-F5344CB8AC3E}">
        <p14:creationId xmlns:p14="http://schemas.microsoft.com/office/powerpoint/2010/main" val="2240652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8818D8-F6A6-4C17-B974-FB3FF2132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87572"/>
          </a:xfrm>
        </p:spPr>
        <p:txBody>
          <a:bodyPr>
            <a:normAutofit/>
          </a:bodyPr>
          <a:lstStyle/>
          <a:p>
            <a:r>
              <a:rPr lang="zh-CN" altLang="en-US" dirty="0"/>
              <a:t>和数字三角形很类似</a:t>
            </a:r>
            <a:endParaRPr lang="en-US" altLang="zh-CN" dirty="0"/>
          </a:p>
          <a:p>
            <a:r>
              <a:rPr lang="zh-CN" altLang="en-US" dirty="0"/>
              <a:t>确定状态：</a:t>
            </a:r>
            <a:r>
              <a:rPr lang="en-US" altLang="zh-CN" dirty="0">
                <a:latin typeface="Consolas" panose="020B0609020204030204" pitchFamily="49" charset="0"/>
              </a:rPr>
              <a:t>f[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][j][k][l]</a:t>
            </a:r>
            <a:r>
              <a:rPr lang="zh-CN" altLang="en-US" dirty="0"/>
              <a:t>表示从</a:t>
            </a:r>
            <a:r>
              <a:rPr lang="en-US" altLang="zh-CN" dirty="0"/>
              <a:t>A</a:t>
            </a:r>
            <a:r>
              <a:rPr lang="zh-CN" altLang="en-US" dirty="0"/>
              <a:t>点两次出发走到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i,j</a:t>
            </a:r>
            <a:r>
              <a:rPr lang="en-US" altLang="zh-CN" dirty="0">
                <a:latin typeface="Consolas" panose="020B0609020204030204" pitchFamily="49" charset="0"/>
              </a:rPr>
              <a:t>]</a:t>
            </a:r>
            <a:r>
              <a:rPr lang="zh-CN" altLang="en-US" dirty="0"/>
              <a:t>和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k,l</a:t>
            </a:r>
            <a:r>
              <a:rPr lang="en-US" altLang="zh-CN" dirty="0">
                <a:latin typeface="Consolas" panose="020B0609020204030204" pitchFamily="49" charset="0"/>
              </a:rPr>
              <a:t>]</a:t>
            </a:r>
            <a:r>
              <a:rPr lang="zh-CN" altLang="en-US" dirty="0"/>
              <a:t>的最大值</a:t>
            </a:r>
            <a:endParaRPr lang="en-US" altLang="zh-CN" dirty="0"/>
          </a:p>
          <a:p>
            <a:r>
              <a:rPr lang="zh-CN" altLang="en-US" dirty="0"/>
              <a:t>确定目标：</a:t>
            </a:r>
            <a:r>
              <a:rPr lang="en-US" altLang="zh-CN" dirty="0">
                <a:latin typeface="Consolas" panose="020B0609020204030204" pitchFamily="49" charset="0"/>
              </a:rPr>
              <a:t>f[n][n][n][n]</a:t>
            </a:r>
            <a:r>
              <a:rPr lang="zh-CN" altLang="en-US" dirty="0"/>
              <a:t>即为答案</a:t>
            </a:r>
            <a:endParaRPr lang="en-US" altLang="zh-CN" dirty="0"/>
          </a:p>
          <a:p>
            <a:r>
              <a:rPr lang="zh-CN" altLang="en-US" dirty="0"/>
              <a:t>递推关系：</a:t>
            </a:r>
            <a:r>
              <a:rPr lang="pl-PL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f[i][j][k][l] = max (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pl-PL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f[i - 1][j][k][l - 1], 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pl-PL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f[i - 1][j][k - 1][l], 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pl-PL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f[i][j - 1][k][l - 1], 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pl-PL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f[i][j - 1][k - 1][l]) 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pl-PL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+ a[i][j] + a[k][l]</a:t>
            </a: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03FAB8B-4DE1-4F8D-A804-817887FB3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P1004 </a:t>
            </a:r>
            <a:r>
              <a:rPr lang="zh-CN" altLang="en-US" b="1" dirty="0"/>
              <a:t>方格取数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0834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4B571-DC6F-46CE-B42D-A17DAEFC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P1006 </a:t>
            </a:r>
            <a:r>
              <a:rPr lang="zh-CN" altLang="en-US" b="1" dirty="0"/>
              <a:t>传纸条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77543D-72EF-4421-907E-BAED60CD6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题意：</a:t>
            </a:r>
            <a:r>
              <a:rPr lang="en-US" altLang="zh-CN" dirty="0"/>
              <a:t>m</a:t>
            </a:r>
            <a:r>
              <a:rPr lang="zh-CN" altLang="en-US" dirty="0"/>
              <a:t>行</a:t>
            </a:r>
            <a:r>
              <a:rPr lang="en-US" altLang="zh-CN" dirty="0"/>
              <a:t>n</a:t>
            </a:r>
            <a:r>
              <a:rPr lang="zh-CN" altLang="en-US" dirty="0"/>
              <a:t>列的教室（</a:t>
            </a:r>
            <a:r>
              <a:rPr lang="en-US" altLang="zh-CN" dirty="0" err="1"/>
              <a:t>m,n</a:t>
            </a:r>
            <a:r>
              <a:rPr lang="en-US" altLang="zh-CN" dirty="0"/>
              <a:t>&lt;=50</a:t>
            </a:r>
            <a:r>
              <a:rPr lang="zh-CN" altLang="en-US" dirty="0"/>
              <a:t>），左上角的小渊和右下角的小轩要传纸条，来一次去一次，帮他们传过一次纸条的同学</a:t>
            </a:r>
            <a:r>
              <a:rPr lang="zh-CN" altLang="en-US" b="1" dirty="0">
                <a:solidFill>
                  <a:srgbClr val="FF0000"/>
                </a:solidFill>
              </a:rPr>
              <a:t>不会再给他们帮忙</a:t>
            </a:r>
            <a:r>
              <a:rPr lang="zh-CN" altLang="en-US" dirty="0"/>
              <a:t>，每个同学有个好感度，要求来回</a:t>
            </a:r>
            <a:r>
              <a:rPr lang="zh-CN" altLang="en-US" b="1" dirty="0">
                <a:solidFill>
                  <a:srgbClr val="FF0000"/>
                </a:solidFill>
              </a:rPr>
              <a:t>两条路径好感度之和最大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660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4B571-DC6F-46CE-B42D-A17DAEFC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P1006 </a:t>
            </a:r>
            <a:r>
              <a:rPr lang="zh-CN" altLang="en-US" b="1" dirty="0"/>
              <a:t>传纸条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77543D-72EF-4421-907E-BAED60CD6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路径不能交叉？？？</a:t>
            </a:r>
            <a:endParaRPr lang="en-US" altLang="zh-CN" b="1" dirty="0"/>
          </a:p>
          <a:p>
            <a:r>
              <a:rPr lang="zh-CN" altLang="en-US" b="1" dirty="0"/>
              <a:t>仿佛很复杂</a:t>
            </a:r>
            <a:r>
              <a:rPr lang="en-US" altLang="zh-CN" b="1" dirty="0"/>
              <a:t>…</a:t>
            </a:r>
          </a:p>
          <a:p>
            <a:endParaRPr lang="en-US" altLang="zh-CN" b="1" dirty="0"/>
          </a:p>
          <a:p>
            <a:r>
              <a:rPr lang="zh-CN" altLang="en-US" b="1" dirty="0"/>
              <a:t>实际上，即使交叉也不要紧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57A21F-A8DC-40C3-8B04-F56883701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921" y="1690687"/>
            <a:ext cx="5758079" cy="507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67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4B571-DC6F-46CE-B42D-A17DAEFC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P1006 </a:t>
            </a:r>
            <a:r>
              <a:rPr lang="zh-CN" altLang="en-US" b="1" dirty="0"/>
              <a:t>传纸条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77543D-72EF-4421-907E-BAED60CD6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定义状态：</a:t>
            </a:r>
            <a:r>
              <a:rPr lang="en-US" altLang="zh-CN" b="1" dirty="0"/>
              <a:t>f[</a:t>
            </a:r>
            <a:r>
              <a:rPr lang="en-US" altLang="zh-CN" b="1" dirty="0" err="1"/>
              <a:t>i</a:t>
            </a:r>
            <a:r>
              <a:rPr lang="en-US" altLang="zh-CN" b="1" dirty="0"/>
              <a:t>][j][k][l]</a:t>
            </a:r>
            <a:r>
              <a:rPr lang="zh-CN" altLang="en-US" b="1" dirty="0"/>
              <a:t>表示从左上角分别走到</a:t>
            </a:r>
            <a:r>
              <a:rPr lang="en-US" altLang="zh-CN" b="1" dirty="0"/>
              <a:t>[</a:t>
            </a:r>
            <a:r>
              <a:rPr lang="en-US" altLang="zh-CN" b="1" dirty="0" err="1"/>
              <a:t>i,j</a:t>
            </a:r>
            <a:r>
              <a:rPr lang="en-US" altLang="zh-CN" b="1" dirty="0"/>
              <a:t>],[</a:t>
            </a:r>
            <a:r>
              <a:rPr lang="en-US" altLang="zh-CN" b="1" dirty="0" err="1"/>
              <a:t>k,l</a:t>
            </a:r>
            <a:r>
              <a:rPr lang="en-US" altLang="zh-CN" b="1" dirty="0"/>
              <a:t>]</a:t>
            </a:r>
            <a:r>
              <a:rPr lang="zh-CN" altLang="en-US" b="1" dirty="0"/>
              <a:t>的最大好感度</a:t>
            </a:r>
            <a:endParaRPr lang="en-US" altLang="zh-CN" b="1" dirty="0"/>
          </a:p>
          <a:p>
            <a:r>
              <a:rPr lang="zh-CN" altLang="en-US" b="1" dirty="0"/>
              <a:t>确定目标：</a:t>
            </a:r>
            <a:r>
              <a:rPr lang="en-US" altLang="zh-CN" b="1" dirty="0"/>
              <a:t>f[m][n][m][n]</a:t>
            </a:r>
            <a:r>
              <a:rPr lang="zh-CN" altLang="en-US" b="1" dirty="0"/>
              <a:t>即为所求</a:t>
            </a:r>
            <a:endParaRPr lang="en-US" altLang="zh-CN" b="1" dirty="0"/>
          </a:p>
          <a:p>
            <a:r>
              <a:rPr lang="zh-CN" altLang="en-US" b="1" dirty="0"/>
              <a:t>状态转移：</a:t>
            </a:r>
            <a:r>
              <a:rPr lang="en-US" altLang="zh-CN" dirty="0">
                <a:latin typeface="Consolas" panose="020B0609020204030204" pitchFamily="49" charset="0"/>
              </a:rPr>
              <a:t>f[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][j][k][l] = max (f[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][j][k][l],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f[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- 1][j][k - 1][l], f[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- 1][j][k][l - 1], f[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][j - 1][k - 1][l], f[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][j - 1][k][l - 1])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+ a[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][j] + a[k][l]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57897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3AC22-D4AB-4F1A-851E-F49C741F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P1005 </a:t>
            </a:r>
            <a:r>
              <a:rPr lang="zh-CN" altLang="en-US" b="1" dirty="0"/>
              <a:t>矩阵取数游戏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E82240-C7C4-4D0D-A48C-9755A33C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A5D9FE-0C80-4CBD-8FB5-247823B89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14" y="1825625"/>
            <a:ext cx="11326172" cy="35382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0E341FF-FD0C-4284-B65F-4CBF90D96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14" y="5363852"/>
            <a:ext cx="6693750" cy="48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3C4738E-E4D7-4B9C-BFB0-CD67CB266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112" y="1825625"/>
            <a:ext cx="5268911" cy="425251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DA22040-0239-4B3D-8799-9273AF986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P1216 </a:t>
            </a:r>
            <a:r>
              <a:rPr lang="zh-CN" altLang="en-US" b="1" dirty="0"/>
              <a:t>数字三角形</a:t>
            </a:r>
            <a:endParaRPr lang="en-US" altLang="zh-CN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40ADA3-9742-4FBE-8F4E-2276FF98B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题意：</a:t>
            </a:r>
            <a:r>
              <a:rPr lang="en-US" altLang="zh-CN" dirty="0"/>
              <a:t>n</a:t>
            </a:r>
            <a:r>
              <a:rPr lang="zh-CN" altLang="en-US" dirty="0"/>
              <a:t>行（</a:t>
            </a:r>
            <a:r>
              <a:rPr lang="en-US" altLang="zh-CN" dirty="0">
                <a:solidFill>
                  <a:srgbClr val="FF0000"/>
                </a:solidFill>
              </a:rPr>
              <a:t>n&lt;=1000</a:t>
            </a:r>
            <a:r>
              <a:rPr lang="zh-CN" altLang="en-US" dirty="0"/>
              <a:t>）的数字三角形，</a:t>
            </a:r>
            <a:endParaRPr lang="en-US" altLang="zh-CN" dirty="0"/>
          </a:p>
          <a:p>
            <a:r>
              <a:rPr lang="zh-CN" altLang="en-US" dirty="0"/>
              <a:t>从顶部往下走，</a:t>
            </a:r>
            <a:endParaRPr lang="en-US" altLang="zh-CN" dirty="0"/>
          </a:p>
          <a:p>
            <a:r>
              <a:rPr lang="zh-CN" altLang="en-US" dirty="0"/>
              <a:t>每次可以选择下一行相邻的两个数字走，</a:t>
            </a:r>
            <a:endParaRPr lang="en-US" altLang="zh-CN" dirty="0"/>
          </a:p>
          <a:p>
            <a:r>
              <a:rPr lang="zh-CN" altLang="en-US" dirty="0"/>
              <a:t>求从顶部走到底部</a:t>
            </a:r>
            <a:r>
              <a:rPr lang="zh-CN" altLang="en-US" b="1" dirty="0">
                <a:solidFill>
                  <a:srgbClr val="FF0000"/>
                </a:solidFill>
              </a:rPr>
              <a:t>路径上数字和的最大值</a:t>
            </a:r>
          </a:p>
        </p:txBody>
      </p:sp>
    </p:spTree>
    <p:extLst>
      <p:ext uri="{BB962C8B-B14F-4D97-AF65-F5344CB8AC3E}">
        <p14:creationId xmlns:p14="http://schemas.microsoft.com/office/powerpoint/2010/main" val="2949307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DFB74-18CE-43DC-AA62-D931EAFE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P1005 </a:t>
            </a:r>
            <a:r>
              <a:rPr lang="zh-CN" altLang="en-US" b="1" dirty="0"/>
              <a:t>矩阵取数游戏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0CBB32-47F7-4F5A-BAFF-7D3C25953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很显然，每一行之间相互独立，只需对每一行单独求解最大值然后求和即可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注意数据范围，本题需要高精度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867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DFB74-18CE-43DC-AA62-D931EAFE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P1005 </a:t>
            </a:r>
            <a:r>
              <a:rPr lang="zh-CN" altLang="en-US" b="1" dirty="0"/>
              <a:t>矩阵取数游戏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0CBB32-47F7-4F5A-BAFF-7D3C25953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考虑每一行</a:t>
            </a:r>
            <a:endParaRPr lang="en-US" altLang="zh-CN" b="1" dirty="0"/>
          </a:p>
          <a:p>
            <a:r>
              <a:rPr lang="zh-CN" altLang="en-US" dirty="0"/>
              <a:t>确定状态：</a:t>
            </a:r>
            <a:r>
              <a:rPr lang="en-US" altLang="zh-CN" dirty="0">
                <a:latin typeface="Consolas" panose="020B0609020204030204" pitchFamily="49" charset="0"/>
              </a:rPr>
              <a:t>f[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][j]</a:t>
            </a:r>
            <a:r>
              <a:rPr lang="zh-CN" altLang="en-US" dirty="0"/>
              <a:t>表示以本行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i,j</a:t>
            </a:r>
            <a:r>
              <a:rPr lang="en-US" altLang="zh-CN" dirty="0">
                <a:latin typeface="Consolas" panose="020B0609020204030204" pitchFamily="49" charset="0"/>
              </a:rPr>
              <a:t>]</a:t>
            </a:r>
            <a:r>
              <a:rPr lang="zh-CN" altLang="en-US" dirty="0"/>
              <a:t>一段来做取数游戏的时候的最大得分，则</a:t>
            </a:r>
            <a:r>
              <a:rPr lang="en-US" altLang="zh-CN" dirty="0"/>
              <a:t>f[1][m]</a:t>
            </a:r>
            <a:r>
              <a:rPr lang="zh-CN" altLang="en-US" dirty="0"/>
              <a:t>即为答案</a:t>
            </a:r>
            <a:endParaRPr lang="en-US" altLang="zh-CN" dirty="0"/>
          </a:p>
          <a:p>
            <a:r>
              <a:rPr lang="zh-CN" altLang="en-US" dirty="0"/>
              <a:t>确定边界：</a:t>
            </a:r>
            <a:r>
              <a:rPr lang="en-US" altLang="zh-CN" dirty="0">
                <a:latin typeface="Consolas" panose="020B0609020204030204" pitchFamily="49" charset="0"/>
              </a:rPr>
              <a:t>f[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]=a[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]*2</a:t>
            </a:r>
          </a:p>
          <a:p>
            <a:r>
              <a:rPr lang="zh-CN" altLang="en-US" dirty="0"/>
              <a:t>确定递推关系：</a:t>
            </a:r>
            <a:r>
              <a:rPr lang="pl-PL" altLang="zh-CN" dirty="0">
                <a:latin typeface="Consolas" panose="020B0609020204030204" pitchFamily="49" charset="0"/>
              </a:rPr>
              <a:t>f[i][j]=max(a[i]+f[i+1][j],a[j]+f[i][j-1])*2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08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9BDBE33-68EF-46FA-AEDC-9D4A7E26F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112" y="1825625"/>
            <a:ext cx="5268911" cy="425251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EA5CD62-6419-4C57-B07E-3455F27C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0B2075-75EC-46CC-948B-72978D5E0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每次选取左右两条路径最大的那一个走下去。</a:t>
            </a:r>
            <a:endParaRPr lang="en-US" altLang="zh-CN" dirty="0"/>
          </a:p>
          <a:p>
            <a:r>
              <a:rPr lang="zh-CN" altLang="en-US" dirty="0"/>
              <a:t>时间复杂度：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一定得到正确答案吗？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7+8+1+7+5=28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7+3+8+7+5=30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26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96688-60D6-4BB9-A3A0-E2208D33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FDE27C-EDFE-4C37-8B74-BBDBB0D2C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枚举所有可能路线，求最大值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每次都有</a:t>
            </a:r>
            <a:r>
              <a:rPr lang="en-US" altLang="zh-CN" dirty="0"/>
              <a:t>2</a:t>
            </a:r>
            <a:r>
              <a:rPr lang="zh-CN" altLang="en-US" dirty="0"/>
              <a:t>种选择，总共</a:t>
            </a:r>
            <a:r>
              <a:rPr lang="en-US" altLang="zh-CN" dirty="0"/>
              <a:t>n</a:t>
            </a:r>
            <a:r>
              <a:rPr lang="zh-CN" altLang="en-US" dirty="0"/>
              <a:t>行，所以方案数有</a:t>
            </a:r>
            <a:r>
              <a:rPr lang="en-US" altLang="zh-CN" dirty="0"/>
              <a:t>2</a:t>
            </a:r>
            <a:r>
              <a:rPr lang="zh-CN" altLang="en-US" dirty="0"/>
              <a:t>*</a:t>
            </a:r>
            <a:r>
              <a:rPr lang="en-US" altLang="zh-CN" dirty="0"/>
              <a:t>2</a:t>
            </a:r>
            <a:r>
              <a:rPr lang="zh-CN" altLang="en-US" dirty="0"/>
              <a:t>*</a:t>
            </a:r>
            <a:r>
              <a:rPr lang="en-US" altLang="zh-CN" dirty="0"/>
              <a:t>2</a:t>
            </a:r>
            <a:r>
              <a:rPr lang="zh-CN" altLang="en-US" dirty="0"/>
              <a:t>*</a:t>
            </a:r>
            <a:r>
              <a:rPr lang="en-US" altLang="zh-CN" dirty="0"/>
              <a:t>···</a:t>
            </a:r>
            <a:r>
              <a:rPr lang="zh-CN" altLang="en-US" dirty="0"/>
              <a:t>*</a:t>
            </a:r>
            <a:r>
              <a:rPr lang="en-US" altLang="zh-CN" dirty="0"/>
              <a:t>2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2</a:t>
            </a:r>
            <a:r>
              <a:rPr lang="zh-CN" altLang="en-US" dirty="0"/>
              <a:t>相乘）</a:t>
            </a:r>
            <a:r>
              <a:rPr lang="en-US" altLang="zh-CN" dirty="0"/>
              <a:t>=2</a:t>
            </a:r>
            <a:r>
              <a:rPr lang="en-US" altLang="zh-CN" baseline="30000" dirty="0"/>
              <a:t>n</a:t>
            </a:r>
          </a:p>
          <a:p>
            <a:endParaRPr lang="en-US" altLang="zh-CN" baseline="30000" dirty="0"/>
          </a:p>
          <a:p>
            <a:r>
              <a:rPr lang="zh-CN" altLang="en-US" dirty="0"/>
              <a:t>时间复杂度：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en-US" altLang="zh-CN" baseline="30000" dirty="0"/>
              <a:t>n</a:t>
            </a:r>
            <a:r>
              <a:rPr lang="zh-CN" altLang="en-US" dirty="0"/>
              <a:t>），而</a:t>
            </a:r>
            <a:r>
              <a:rPr lang="en-US" altLang="zh-CN" dirty="0"/>
              <a:t>n&lt;=1000</a:t>
            </a:r>
            <a:r>
              <a:rPr lang="zh-CN" altLang="en-US" dirty="0"/>
              <a:t>，这显然是不能接受的</a:t>
            </a:r>
          </a:p>
        </p:txBody>
      </p:sp>
    </p:spTree>
    <p:extLst>
      <p:ext uri="{BB962C8B-B14F-4D97-AF65-F5344CB8AC3E}">
        <p14:creationId xmlns:p14="http://schemas.microsoft.com/office/powerpoint/2010/main" val="25047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8B6CE-29CA-45A2-8406-1BC86E57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9F25E5-7039-4981-A769-5315933EC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将问题分解来看，求出从</a:t>
            </a:r>
            <a:r>
              <a:rPr lang="en-US" altLang="zh-CN" dirty="0">
                <a:latin typeface="Consolas" panose="020B0609020204030204" pitchFamily="49" charset="0"/>
              </a:rPr>
              <a:t>[1,1]</a:t>
            </a:r>
            <a:r>
              <a:rPr lang="zh-CN" altLang="en-US" dirty="0"/>
              <a:t>到底部路径最大数字和不是个简单的事情，但其中的一些</a:t>
            </a:r>
            <a:r>
              <a:rPr lang="zh-CN" altLang="en-US" dirty="0">
                <a:solidFill>
                  <a:srgbClr val="FF0000"/>
                </a:solidFill>
              </a:rPr>
              <a:t>特殊情形</a:t>
            </a:r>
            <a:r>
              <a:rPr lang="zh-CN" altLang="en-US" dirty="0"/>
              <a:t>是很简单的，比如：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求从底部某一个点到底部最大路径数字和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显然就是它自己</a:t>
            </a:r>
            <a:endParaRPr lang="en-US" altLang="zh-CN" dirty="0"/>
          </a:p>
          <a:p>
            <a:r>
              <a:rPr lang="zh-CN" altLang="en-US" dirty="0"/>
              <a:t>如果我们用程序语言来表示的话，即如果用</a:t>
            </a:r>
            <a:r>
              <a:rPr lang="en-US" altLang="zh-CN" dirty="0">
                <a:latin typeface="Consolas" panose="020B0609020204030204" pitchFamily="49" charset="0"/>
              </a:rPr>
              <a:t>f[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][j]</a:t>
            </a:r>
            <a:r>
              <a:rPr lang="zh-CN" altLang="en-US" dirty="0"/>
              <a:t>表示从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i,j</a:t>
            </a:r>
            <a:r>
              <a:rPr lang="en-US" altLang="zh-CN" dirty="0">
                <a:latin typeface="Consolas" panose="020B0609020204030204" pitchFamily="49" charset="0"/>
              </a:rPr>
              <a:t>]</a:t>
            </a:r>
            <a:r>
              <a:rPr lang="zh-CN" altLang="en-US" dirty="0"/>
              <a:t>到底部最大路径数字和，那么显然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f[n][j]=a[n][j]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并且我们欣喜地发现，我们要求的答案就是</a:t>
            </a:r>
            <a:r>
              <a:rPr lang="en-US" altLang="zh-CN" dirty="0">
                <a:latin typeface="Consolas" panose="020B0609020204030204" pitchFamily="49" charset="0"/>
              </a:rPr>
              <a:t>f[1][1]</a:t>
            </a: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330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15379C8-D0A5-45E9-AE01-E4C53A889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978" y="2059386"/>
            <a:ext cx="5268911" cy="425251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ED8B6CE-29CA-45A2-8406-1BC86E57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如何求出</a:t>
            </a:r>
            <a:r>
              <a:rPr lang="en-US" altLang="zh-CN" dirty="0">
                <a:latin typeface="Consolas" panose="020B0609020204030204" pitchFamily="49" charset="0"/>
              </a:rPr>
              <a:t>f[1][1]?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9F25E5-7039-4981-A769-5315933EC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我们进一步可以发现，</a:t>
            </a:r>
            <a:r>
              <a:rPr lang="en-US" altLang="zh-CN" dirty="0"/>
              <a:t>f</a:t>
            </a:r>
            <a:r>
              <a:rPr lang="zh-CN" altLang="en-US" dirty="0"/>
              <a:t>之间是有关系的</a:t>
            </a:r>
            <a:endParaRPr lang="en-US" altLang="zh-CN" dirty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如果我们知道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f[i+1][j]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f[i+1][j+1]</a:t>
            </a:r>
            <a:r>
              <a:rPr lang="zh-CN" altLang="en-US" dirty="0">
                <a:solidFill>
                  <a:srgbClr val="FF0000"/>
                </a:solidFill>
              </a:rPr>
              <a:t>的值，那么我们可以立即求出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f[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][j]</a:t>
            </a:r>
            <a:r>
              <a:rPr lang="en-US" altLang="zh-CN" dirty="0">
                <a:solidFill>
                  <a:srgbClr val="FF0000"/>
                </a:solidFill>
              </a:rPr>
              <a:t>!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为什么？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显然，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i,j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zh-CN" altLang="en-US" dirty="0">
                <a:solidFill>
                  <a:srgbClr val="FF0000"/>
                </a:solidFill>
              </a:rPr>
              <a:t>要么走向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[i+1,j]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                       要么走向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[i+1,j+1]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22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8B6CE-29CA-45A2-8406-1BC86E57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如何求出</a:t>
            </a:r>
            <a:r>
              <a:rPr lang="en-US" altLang="zh-CN" dirty="0">
                <a:latin typeface="Consolas" panose="020B0609020204030204" pitchFamily="49" charset="0"/>
              </a:rPr>
              <a:t>f[1][1]?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9F25E5-7039-4981-A769-5315933EC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387" y="1816198"/>
            <a:ext cx="11271226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显然，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i,j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zh-CN" altLang="en-US" dirty="0">
                <a:solidFill>
                  <a:srgbClr val="FF0000"/>
                </a:solidFill>
              </a:rPr>
              <a:t>要么走向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[i+1,j]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                       要么走向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[i+1,j+1]</a:t>
            </a: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那么到底走哪个呢？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当然是哪个大走哪个！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即：</a:t>
            </a:r>
            <a:r>
              <a:rPr lang="pl-PL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f[i][j] = max (f[i + 1][j], f[i + 1][j + 1]) + a[i][j]</a:t>
            </a: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l-PL" altLang="zh-CN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5379C8-D0A5-45E9-AE01-E4C53A889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514" y="365125"/>
            <a:ext cx="5268911" cy="425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83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1C379-9C59-4728-991B-3BFC8407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如何求出</a:t>
            </a:r>
            <a:r>
              <a:rPr lang="en-US" altLang="zh-CN" dirty="0">
                <a:latin typeface="Consolas" panose="020B0609020204030204" pitchFamily="49" charset="0"/>
              </a:rPr>
              <a:t>f[1][1]?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9E34ED-CDBF-4E96-84F8-7C88F580A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如何实现？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从下往上逐层递推，最后求出</a:t>
            </a:r>
            <a:r>
              <a:rPr lang="en-US" altLang="zh-CN" b="1" dirty="0">
                <a:solidFill>
                  <a:srgbClr val="FF0000"/>
                </a:solidFill>
              </a:rPr>
              <a:t>f[1][1]</a:t>
            </a:r>
            <a:br>
              <a:rPr lang="en-US" altLang="zh-CN" b="1" dirty="0">
                <a:solidFill>
                  <a:srgbClr val="FF0000"/>
                </a:solidFill>
              </a:rPr>
            </a:b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/>
              <a:t>Let’s show the code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68761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BC9FB-EAD0-46CA-A4AF-A6368067B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动态规划问题基本步骤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F22E6F-EFDA-4F2E-91CF-023004789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0.</a:t>
            </a:r>
            <a:r>
              <a:rPr lang="zh-CN" altLang="en-US" dirty="0"/>
              <a:t>确定状态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确定边界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确定递推关系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确定循环顺序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考虑特殊情况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0360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1346</Words>
  <Application>Microsoft Office PowerPoint</Application>
  <PresentationFormat>宽屏</PresentationFormat>
  <Paragraphs>122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Arial</vt:lpstr>
      <vt:lpstr>Consolas</vt:lpstr>
      <vt:lpstr>Office 主题​​</vt:lpstr>
      <vt:lpstr>简单二维动态规划</vt:lpstr>
      <vt:lpstr>P1216 数字三角形</vt:lpstr>
      <vt:lpstr>贪心</vt:lpstr>
      <vt:lpstr>搜索</vt:lpstr>
      <vt:lpstr>动态规划</vt:lpstr>
      <vt:lpstr>如何求出f[1][1]?</vt:lpstr>
      <vt:lpstr>如何求出f[1][1]?</vt:lpstr>
      <vt:lpstr>如何求出f[1][1]?</vt:lpstr>
      <vt:lpstr>动态规划问题基本步骤</vt:lpstr>
      <vt:lpstr>P1434 滑雪</vt:lpstr>
      <vt:lpstr>P1434 滑雪</vt:lpstr>
      <vt:lpstr>P1434 滑雪</vt:lpstr>
      <vt:lpstr>P1434 滑雪</vt:lpstr>
      <vt:lpstr>P1004 方格取数</vt:lpstr>
      <vt:lpstr>P1004 方格取数</vt:lpstr>
      <vt:lpstr>P1006 传纸条</vt:lpstr>
      <vt:lpstr>P1006 传纸条</vt:lpstr>
      <vt:lpstr>P1006 传纸条</vt:lpstr>
      <vt:lpstr>P1005 矩阵取数游戏</vt:lpstr>
      <vt:lpstr>P1005 矩阵取数游戏</vt:lpstr>
      <vt:lpstr>P1005 矩阵取数游戏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简单二维动态规划</dc:title>
  <dc:creator>Wang Harry·Shaun</dc:creator>
  <cp:lastModifiedBy>Wang Harry·Shaun</cp:lastModifiedBy>
  <cp:revision>45</cp:revision>
  <dcterms:created xsi:type="dcterms:W3CDTF">2018-10-20T08:38:42Z</dcterms:created>
  <dcterms:modified xsi:type="dcterms:W3CDTF">2019-03-31T07:22:45Z</dcterms:modified>
</cp:coreProperties>
</file>