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7B600-DF7B-4A29-A635-FF4F51667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44E92F-C7AE-4B58-8B26-61B271E96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BCD40-95CD-4063-BF42-4EB9C9BA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53DF-1271-437E-B21A-5EA33F3E1B8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16132-B0FC-4E3B-86C9-DAB4AC24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9FC77C-37CF-4EDE-BA25-ED16EC21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103B-6D29-4FB8-BEDC-D70BA560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53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BDE39-189F-41C3-AA98-DB6FAB99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F2A373-1F38-4F28-8518-A268AB309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5C668-8C83-490E-B21D-7A043EB1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53DF-1271-437E-B21A-5EA33F3E1B8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44BF0-66F7-420A-B3C0-2AE17476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3F6DE-1197-4715-BA62-8400D3A1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103B-6D29-4FB8-BEDC-D70BA560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09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152DC7-7ABC-4CBA-820F-8B13690A4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98278E-70C6-4B69-B9E8-1B417E278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4784D-5749-43FE-96B3-457D4DDA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53DF-1271-437E-B21A-5EA33F3E1B8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10E41-9F48-4315-AA9F-EB27A823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AF6D1-B42C-46AF-9632-4B8F7B25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103B-6D29-4FB8-BEDC-D70BA560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62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E540F-2A59-46C1-B4A4-3D206AAA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C4CB5-197D-4409-BE92-C40553F88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0D443-2D6D-4D6F-A13B-C6CC5D2C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53DF-1271-437E-B21A-5EA33F3E1B8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A19D3-97FA-4A70-875F-FAF757B6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7F6FE-17B9-49AA-B351-CC8899F1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103B-6D29-4FB8-BEDC-D70BA560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49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F6CD1-6002-4972-BEE5-D73DADF9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B74CE9-67E6-4101-AEC9-0E473A548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1EDE6-E931-4684-A95A-123B45B2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53DF-1271-437E-B21A-5EA33F3E1B8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BE927-F63A-405E-AB13-C272DE1C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6A97A-CA33-4330-AD30-FA22ADB9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103B-6D29-4FB8-BEDC-D70BA560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64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4343-0540-4A3C-98CE-9A2845D5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BF2EC-4F53-4285-B449-205C6CDE3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D98F79-2C11-4A14-8473-2523E21D6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A32388-BBA3-480E-BA68-2759434A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53DF-1271-437E-B21A-5EA33F3E1B8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0A6F42-8235-4102-9625-395BD452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02E42B-DEA9-40E6-A37B-F0DBD993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103B-6D29-4FB8-BEDC-D70BA560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71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59474-EB2A-4A58-A58E-09860E79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D307B6-B0E1-42A0-9833-64A5292B7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364826-F8AD-4896-A077-AC8DA6FC4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737A54-5C26-43B6-A2E2-AEF25FBCA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BEC94A-364A-45A9-AC7D-C6C4F3D40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1E34B8-F3E5-43D1-B21D-CBC402D3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53DF-1271-437E-B21A-5EA33F3E1B8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83128A-7963-42E2-B579-25216261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621870-26E0-4C0D-91DF-BC1F21B2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103B-6D29-4FB8-BEDC-D70BA560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05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CE8F9-6E31-4908-90F4-26509954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E0F69C-0C9C-4D95-9768-4CDB7675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53DF-1271-437E-B21A-5EA33F3E1B8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D7B456-FAC5-42C0-9839-809E607B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D57736-A471-444E-8726-B96F2226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103B-6D29-4FB8-BEDC-D70BA560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47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8E68E-0DB6-4269-A7A2-1DFBD8C0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53DF-1271-437E-B21A-5EA33F3E1B8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EA943-06DD-41B9-ACB6-BBF4EDE4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780622-D6D1-4560-936C-76D7948C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103B-6D29-4FB8-BEDC-D70BA560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25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AB10C-6E81-4CF5-A397-7BFBC82B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39E37-FE19-4105-AE7F-15F941084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FEA01A-F1A3-4C7E-A049-E5A3633D3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445D1B-1D87-4DC6-8351-B6F5AB42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53DF-1271-437E-B21A-5EA33F3E1B8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261CE1-C468-4642-8128-A297967B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6AEB52-2E64-4DDA-BD17-07F142B9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103B-6D29-4FB8-BEDC-D70BA560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51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657F2-9655-495B-A859-9AE7B3EB2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237A9C-2444-4191-B267-2865B750F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0DA1A2-511A-4DC3-963E-7E80A510F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FFAB8B-1AEF-4B5E-9010-820F1C89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53DF-1271-437E-B21A-5EA33F3E1B8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DD722D-A35E-4097-8916-B958CADE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F2200A-F6BF-4CC9-AC1D-F0A2D8CA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6103B-6D29-4FB8-BEDC-D70BA560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60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C61DBD-A3B2-480F-9AFF-6F8C6E51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E4CB1-CAC5-4730-BC9F-2F4962C3C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AA9A1-41EF-46DF-9240-9ED98FDA0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F53DF-1271-437E-B21A-5EA33F3E1B85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C76CA-A2B6-457B-BD39-69C5B1E7C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607C6-087D-4495-8668-249858F64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6103B-6D29-4FB8-BEDC-D70BA560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1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7F7D-929E-4DD3-BED1-F7C27CBE5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背包问题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79E20C-81C9-4E11-8AB5-73D494945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2019.2.13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332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2BEF8-8C1C-42AD-9C81-7CC19B90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暴力拆分？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189A8-7F4B-4FDB-B560-0BA2AA29F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把每件物品按照</a:t>
            </a:r>
            <a:r>
              <a:rPr lang="en-US" altLang="zh-CN" dirty="0"/>
              <a:t>1,2,3,…</a:t>
            </a:r>
            <a:r>
              <a:rPr lang="zh-CN" altLang="en-US" dirty="0"/>
              <a:t>倍拆成若干个物品，转化为</a:t>
            </a:r>
            <a:r>
              <a:rPr lang="en-US" altLang="zh-CN" dirty="0"/>
              <a:t>01</a:t>
            </a:r>
            <a:r>
              <a:rPr lang="zh-CN" altLang="en-US" dirty="0"/>
              <a:t>背包</a:t>
            </a:r>
          </a:p>
        </p:txBody>
      </p:sp>
    </p:spTree>
    <p:extLst>
      <p:ext uri="{BB962C8B-B14F-4D97-AF65-F5344CB8AC3E}">
        <p14:creationId xmlns:p14="http://schemas.microsoft.com/office/powerpoint/2010/main" val="276414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7D59E-CDBF-4A3A-B376-6E3C6A6E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17127-DA42-4BE5-A7FB-44FCF4A18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提供一些优化思路来启发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把不“物美价廉”的东西丢掉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去掉费用</a:t>
            </a:r>
            <a:r>
              <a:rPr lang="en-US" altLang="zh-CN" dirty="0"/>
              <a:t>&gt;V</a:t>
            </a:r>
            <a:r>
              <a:rPr lang="zh-CN" altLang="en-US" dirty="0"/>
              <a:t>的物品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这些所谓优化在精心构造的数据下无济于事。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083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4B93A-94DF-4133-84FC-1745279C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更优化的拆分</a:t>
            </a:r>
            <a:r>
              <a:rPr lang="en-US" altLang="zh-CN" dirty="0"/>
              <a:t>——</a:t>
            </a:r>
            <a:r>
              <a:rPr lang="zh-CN" altLang="en-US" dirty="0"/>
              <a:t>二进制拆分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5441F-F0C4-48BD-A8B9-9521DE10A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将物品变为它们的</a:t>
            </a:r>
            <a:r>
              <a:rPr lang="en-US" altLang="zh-CN" dirty="0"/>
              <a:t>1,2,4,8…</a:t>
            </a:r>
            <a:r>
              <a:rPr lang="zh-CN" altLang="en-US" dirty="0"/>
              <a:t>倍而不是</a:t>
            </a:r>
            <a:r>
              <a:rPr lang="en-US" altLang="zh-CN" dirty="0"/>
              <a:t>1,2,3,4…</a:t>
            </a:r>
            <a:r>
              <a:rPr lang="zh-CN" altLang="en-US" dirty="0"/>
              <a:t>倍！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为什么？</a:t>
            </a:r>
          </a:p>
        </p:txBody>
      </p:sp>
    </p:spTree>
    <p:extLst>
      <p:ext uri="{BB962C8B-B14F-4D97-AF65-F5344CB8AC3E}">
        <p14:creationId xmlns:p14="http://schemas.microsoft.com/office/powerpoint/2010/main" val="265372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05156-A5BE-45A2-ADA5-44361085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D7A5B-2A11-444B-BB81-0523D60E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当然，完全背包的正解做法根本没有那么麻烦（实际上只是在</a:t>
            </a:r>
            <a:r>
              <a:rPr lang="en-US" altLang="zh-CN" dirty="0"/>
              <a:t>01</a:t>
            </a:r>
            <a:r>
              <a:rPr lang="zh-CN" altLang="en-US" dirty="0"/>
              <a:t>背包的基础上改了改）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我们还是先看二维版本，待会再优化</a:t>
            </a:r>
          </a:p>
        </p:txBody>
      </p:sp>
    </p:spTree>
    <p:extLst>
      <p:ext uri="{BB962C8B-B14F-4D97-AF65-F5344CB8AC3E}">
        <p14:creationId xmlns:p14="http://schemas.microsoft.com/office/powerpoint/2010/main" val="1442617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370AD-2939-474B-9B7A-14180727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还是填表（背包体积为</a:t>
            </a:r>
            <a:r>
              <a:rPr lang="en-US" altLang="zh-CN" b="1" dirty="0"/>
              <a:t>11</a:t>
            </a:r>
            <a:r>
              <a:rPr lang="zh-CN" altLang="en-US" dirty="0"/>
              <a:t>，物品个数</a:t>
            </a:r>
            <a:r>
              <a:rPr lang="zh-CN" altLang="en-US" b="1" u="sng" dirty="0"/>
              <a:t>无限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DE55A029-78D9-4267-A96B-CD64C287B2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199" y="1690687"/>
          <a:ext cx="10899529" cy="4129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3854">
                  <a:extLst>
                    <a:ext uri="{9D8B030D-6E8A-4147-A177-3AD203B41FA5}">
                      <a16:colId xmlns:a16="http://schemas.microsoft.com/office/drawing/2014/main" val="3135475710"/>
                    </a:ext>
                  </a:extLst>
                </a:gridCol>
                <a:gridCol w="643854">
                  <a:extLst>
                    <a:ext uri="{9D8B030D-6E8A-4147-A177-3AD203B41FA5}">
                      <a16:colId xmlns:a16="http://schemas.microsoft.com/office/drawing/2014/main" val="3813585891"/>
                    </a:ext>
                  </a:extLst>
                </a:gridCol>
                <a:gridCol w="643854">
                  <a:extLst>
                    <a:ext uri="{9D8B030D-6E8A-4147-A177-3AD203B41FA5}">
                      <a16:colId xmlns:a16="http://schemas.microsoft.com/office/drawing/2014/main" val="3071960017"/>
                    </a:ext>
                  </a:extLst>
                </a:gridCol>
                <a:gridCol w="643854">
                  <a:extLst>
                    <a:ext uri="{9D8B030D-6E8A-4147-A177-3AD203B41FA5}">
                      <a16:colId xmlns:a16="http://schemas.microsoft.com/office/drawing/2014/main" val="226785205"/>
                    </a:ext>
                  </a:extLst>
                </a:gridCol>
                <a:gridCol w="643854">
                  <a:extLst>
                    <a:ext uri="{9D8B030D-6E8A-4147-A177-3AD203B41FA5}">
                      <a16:colId xmlns:a16="http://schemas.microsoft.com/office/drawing/2014/main" val="1905771305"/>
                    </a:ext>
                  </a:extLst>
                </a:gridCol>
                <a:gridCol w="643854">
                  <a:extLst>
                    <a:ext uri="{9D8B030D-6E8A-4147-A177-3AD203B41FA5}">
                      <a16:colId xmlns:a16="http://schemas.microsoft.com/office/drawing/2014/main" val="554824162"/>
                    </a:ext>
                  </a:extLst>
                </a:gridCol>
                <a:gridCol w="643854">
                  <a:extLst>
                    <a:ext uri="{9D8B030D-6E8A-4147-A177-3AD203B41FA5}">
                      <a16:colId xmlns:a16="http://schemas.microsoft.com/office/drawing/2014/main" val="3393569616"/>
                    </a:ext>
                  </a:extLst>
                </a:gridCol>
                <a:gridCol w="643854">
                  <a:extLst>
                    <a:ext uri="{9D8B030D-6E8A-4147-A177-3AD203B41FA5}">
                      <a16:colId xmlns:a16="http://schemas.microsoft.com/office/drawing/2014/main" val="2978790645"/>
                    </a:ext>
                  </a:extLst>
                </a:gridCol>
                <a:gridCol w="643854">
                  <a:extLst>
                    <a:ext uri="{9D8B030D-6E8A-4147-A177-3AD203B41FA5}">
                      <a16:colId xmlns:a16="http://schemas.microsoft.com/office/drawing/2014/main" val="2982937523"/>
                    </a:ext>
                  </a:extLst>
                </a:gridCol>
                <a:gridCol w="643854">
                  <a:extLst>
                    <a:ext uri="{9D8B030D-6E8A-4147-A177-3AD203B41FA5}">
                      <a16:colId xmlns:a16="http://schemas.microsoft.com/office/drawing/2014/main" val="4233626822"/>
                    </a:ext>
                  </a:extLst>
                </a:gridCol>
                <a:gridCol w="643854">
                  <a:extLst>
                    <a:ext uri="{9D8B030D-6E8A-4147-A177-3AD203B41FA5}">
                      <a16:colId xmlns:a16="http://schemas.microsoft.com/office/drawing/2014/main" val="3325231459"/>
                    </a:ext>
                  </a:extLst>
                </a:gridCol>
                <a:gridCol w="643854">
                  <a:extLst>
                    <a:ext uri="{9D8B030D-6E8A-4147-A177-3AD203B41FA5}">
                      <a16:colId xmlns:a16="http://schemas.microsoft.com/office/drawing/2014/main" val="3043588890"/>
                    </a:ext>
                  </a:extLst>
                </a:gridCol>
                <a:gridCol w="1241719">
                  <a:extLst>
                    <a:ext uri="{9D8B030D-6E8A-4147-A177-3AD203B41FA5}">
                      <a16:colId xmlns:a16="http://schemas.microsoft.com/office/drawing/2014/main" val="1211222953"/>
                    </a:ext>
                  </a:extLst>
                </a:gridCol>
                <a:gridCol w="643854">
                  <a:extLst>
                    <a:ext uri="{9D8B030D-6E8A-4147-A177-3AD203B41FA5}">
                      <a16:colId xmlns:a16="http://schemas.microsoft.com/office/drawing/2014/main" val="2352766448"/>
                    </a:ext>
                  </a:extLst>
                </a:gridCol>
                <a:gridCol w="643854">
                  <a:extLst>
                    <a:ext uri="{9D8B030D-6E8A-4147-A177-3AD203B41FA5}">
                      <a16:colId xmlns:a16="http://schemas.microsoft.com/office/drawing/2014/main" val="3640066722"/>
                    </a:ext>
                  </a:extLst>
                </a:gridCol>
                <a:gridCol w="643854">
                  <a:extLst>
                    <a:ext uri="{9D8B030D-6E8A-4147-A177-3AD203B41FA5}">
                      <a16:colId xmlns:a16="http://schemas.microsoft.com/office/drawing/2014/main" val="892177052"/>
                    </a:ext>
                  </a:extLst>
                </a:gridCol>
              </a:tblGrid>
              <a:tr h="11393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 dirty="0">
                          <a:effectLst/>
                        </a:rPr>
                        <a:t>f</a:t>
                      </a:r>
                      <a:r>
                        <a:rPr lang="zh-CN" altLang="en-US" sz="2400" b="1" u="none" strike="noStrike" dirty="0">
                          <a:effectLst/>
                        </a:rPr>
                        <a:t>数组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US" altLang="zh-CN" sz="2400" b="1" i="0" u="none" strike="noStrike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  <a:endParaRPr lang="en-US" altLang="zh-CN" sz="2400" b="1" i="0" u="none" strike="noStrike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</a:t>
                      </a:r>
                      <a:endParaRPr lang="en-US" altLang="zh-CN" sz="2400" b="1" i="0" u="none" strike="noStrike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4</a:t>
                      </a:r>
                      <a:endParaRPr lang="en-US" altLang="zh-CN" sz="2400" b="1" i="0" u="none" strike="noStrike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5</a:t>
                      </a:r>
                      <a:endParaRPr lang="en-US" altLang="zh-CN" sz="2400" b="1" i="0" u="none" strike="noStrike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6</a:t>
                      </a:r>
                      <a:endParaRPr lang="en-US" altLang="zh-CN" sz="2400" b="1" i="0" u="none" strike="noStrike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7</a:t>
                      </a:r>
                      <a:endParaRPr lang="en-US" altLang="zh-CN" sz="2400" b="1" i="0" u="none" strike="noStrike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8</a:t>
                      </a:r>
                      <a:endParaRPr lang="en-US" altLang="zh-CN" sz="2400" b="1" i="0" u="none" strike="noStrike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9</a:t>
                      </a:r>
                      <a:endParaRPr lang="en-US" altLang="zh-CN" sz="2400" b="1" i="0" u="none" strike="noStrike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10</a:t>
                      </a:r>
                      <a:endParaRPr lang="en-US" altLang="zh-CN" sz="2400" b="1" i="0" u="none" strike="noStrike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11</a:t>
                      </a:r>
                      <a:endParaRPr lang="en-US" altLang="zh-CN" sz="2400" b="1" i="0" u="none" strike="noStrike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编号</a:t>
                      </a:r>
                      <a:endParaRPr lang="zh-CN" altLang="en-US" sz="2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体积</a:t>
                      </a:r>
                      <a:endParaRPr lang="zh-CN" altLang="en-US" sz="2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价值</a:t>
                      </a:r>
                      <a:endParaRPr lang="zh-CN" altLang="en-US" sz="2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5951142"/>
                  </a:ext>
                </a:extLst>
              </a:tr>
              <a:tr h="59798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1</a:t>
                      </a:r>
                      <a:endParaRPr lang="en-US" altLang="zh-CN" sz="2400" b="1" i="0" u="none" strike="noStrike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 dirty="0">
                          <a:effectLst/>
                        </a:rPr>
                        <a:t>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 dirty="0">
                          <a:effectLst/>
                        </a:rPr>
                        <a:t>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zh-CN" sz="2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zh-CN" sz="2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zh-CN" sz="24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4547437"/>
                  </a:ext>
                </a:extLst>
              </a:tr>
              <a:tr h="59798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2</a:t>
                      </a:r>
                      <a:endParaRPr lang="en-US" altLang="zh-CN" sz="2400" b="1" i="0" u="none" strike="noStrike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 dirty="0">
                          <a:effectLst/>
                        </a:rPr>
                        <a:t>6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zh-CN" sz="24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zh-CN" sz="2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altLang="zh-CN" sz="2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4602270"/>
                  </a:ext>
                </a:extLst>
              </a:tr>
              <a:tr h="59798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3</a:t>
                      </a:r>
                      <a:endParaRPr lang="en-US" altLang="zh-CN" sz="2400" b="1" i="0" u="none" strike="noStrike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altLang="zh-CN" sz="24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altLang="zh-CN" sz="2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18</a:t>
                      </a:r>
                      <a:endParaRPr lang="en-US" altLang="zh-CN" sz="2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8056544"/>
                  </a:ext>
                </a:extLst>
              </a:tr>
              <a:tr h="59798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4</a:t>
                      </a:r>
                      <a:endParaRPr lang="en-US" altLang="zh-CN" sz="2400" b="1" i="0" u="none" strike="noStrike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altLang="zh-CN" sz="24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altLang="zh-CN" sz="24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22</a:t>
                      </a:r>
                      <a:endParaRPr lang="en-US" altLang="zh-CN" sz="2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2859830"/>
                  </a:ext>
                </a:extLst>
              </a:tr>
              <a:tr h="59798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5</a:t>
                      </a:r>
                      <a:endParaRPr lang="en-US" altLang="zh-CN" sz="2400" b="1" i="0" u="none" strike="noStrike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altLang="zh-CN" sz="24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altLang="zh-CN" sz="24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28</a:t>
                      </a:r>
                      <a:endParaRPr lang="en-US" altLang="zh-CN" sz="2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3421223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257D34F2-35C3-4F33-BA2A-304655FBB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801" y="5951837"/>
            <a:ext cx="7542397" cy="75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67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8BAD2-C0B9-41B7-8CA1-74F185B8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15BB3-9474-48F1-85AF-BBD8FF93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 for (int </a:t>
            </a:r>
            <a:r>
              <a:rPr lang="en-US" altLang="zh-CN" sz="3200" dirty="0" err="1">
                <a:latin typeface="Consolas" panose="020B0609020204030204" pitchFamily="49" charset="0"/>
              </a:rPr>
              <a:t>i</a:t>
            </a:r>
            <a:r>
              <a:rPr lang="en-US" altLang="zh-CN" sz="3200" dirty="0">
                <a:latin typeface="Consolas" panose="020B0609020204030204" pitchFamily="49" charset="0"/>
              </a:rPr>
              <a:t> = 1; </a:t>
            </a:r>
            <a:r>
              <a:rPr lang="en-US" altLang="zh-CN" sz="3200" dirty="0" err="1">
                <a:latin typeface="Consolas" panose="020B0609020204030204" pitchFamily="49" charset="0"/>
              </a:rPr>
              <a:t>i</a:t>
            </a:r>
            <a:r>
              <a:rPr lang="en-US" altLang="zh-CN" sz="3200" dirty="0">
                <a:latin typeface="Consolas" panose="020B0609020204030204" pitchFamily="49" charset="0"/>
              </a:rPr>
              <a:t> &lt;= M; ++</a:t>
            </a:r>
            <a:r>
              <a:rPr lang="en-US" altLang="zh-CN" sz="3200" dirty="0" err="1">
                <a:latin typeface="Consolas" panose="020B0609020204030204" pitchFamily="49" charset="0"/>
              </a:rPr>
              <a:t>i</a:t>
            </a:r>
            <a:r>
              <a:rPr lang="en-US" altLang="zh-CN" sz="32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3200" dirty="0">
                <a:latin typeface="Consolas" panose="020B0609020204030204" pitchFamily="49" charset="0"/>
              </a:rPr>
              <a:t>        </a:t>
            </a: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</a:rPr>
              <a:t>for (int j = t[</a:t>
            </a:r>
            <a:r>
              <a:rPr lang="en-US" altLang="zh-CN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</a:rPr>
              <a:t>]; j &lt;= T; ++j)</a:t>
            </a:r>
          </a:p>
          <a:p>
            <a:r>
              <a:rPr lang="en-US" altLang="zh-CN" sz="32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3200" dirty="0">
                <a:latin typeface="Consolas" panose="020B0609020204030204" pitchFamily="49" charset="0"/>
              </a:rPr>
              <a:t>       f[j] = max (f[j], f[j - t[</a:t>
            </a:r>
            <a:r>
              <a:rPr lang="en-US" altLang="zh-CN" sz="3200" dirty="0" err="1">
                <a:latin typeface="Consolas" panose="020B0609020204030204" pitchFamily="49" charset="0"/>
              </a:rPr>
              <a:t>i</a:t>
            </a:r>
            <a:r>
              <a:rPr lang="en-US" altLang="zh-CN" sz="3200" dirty="0">
                <a:latin typeface="Consolas" panose="020B0609020204030204" pitchFamily="49" charset="0"/>
              </a:rPr>
              <a:t>]] + v[</a:t>
            </a:r>
            <a:r>
              <a:rPr lang="en-US" altLang="zh-CN" sz="3200" dirty="0" err="1">
                <a:latin typeface="Consolas" panose="020B0609020204030204" pitchFamily="49" charset="0"/>
              </a:rPr>
              <a:t>i</a:t>
            </a:r>
            <a:r>
              <a:rPr lang="en-US" altLang="zh-CN" sz="3200" dirty="0"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3200" dirty="0">
                <a:latin typeface="Consolas" panose="020B0609020204030204" pitchFamily="49" charset="0"/>
              </a:rPr>
              <a:t>        }</a:t>
            </a:r>
          </a:p>
          <a:p>
            <a:endParaRPr lang="en-US" altLang="zh-CN" sz="3200" dirty="0">
              <a:latin typeface="Consolas" panose="020B0609020204030204" pitchFamily="49" charset="0"/>
            </a:endParaRPr>
          </a:p>
          <a:p>
            <a:r>
              <a:rPr lang="zh-CN" altLang="en-US" sz="3200" b="1" dirty="0">
                <a:latin typeface="Consolas" panose="020B0609020204030204" pitchFamily="49" charset="0"/>
              </a:rPr>
              <a:t>等等，这里为什么又是正序循环？</a:t>
            </a:r>
          </a:p>
        </p:txBody>
      </p:sp>
    </p:spTree>
    <p:extLst>
      <p:ext uri="{BB962C8B-B14F-4D97-AF65-F5344CB8AC3E}">
        <p14:creationId xmlns:p14="http://schemas.microsoft.com/office/powerpoint/2010/main" val="237156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4668E-91EE-4490-AC80-7AC3145D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6554D4-5E3E-41B4-8FF2-63E6CC16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内层循环的顺序决定了什么？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u="sng" dirty="0"/>
              <a:t>决定了一件物品能否被拿多个</a:t>
            </a:r>
          </a:p>
        </p:txBody>
      </p:sp>
    </p:spTree>
    <p:extLst>
      <p:ext uri="{BB962C8B-B14F-4D97-AF65-F5344CB8AC3E}">
        <p14:creationId xmlns:p14="http://schemas.microsoft.com/office/powerpoint/2010/main" val="420720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3D7FC-6C2E-4626-9ADC-5E467F4D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086E7-36FF-4E2C-8DC2-FD00DDD55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64E099-2B9D-4DA9-B30F-BD584E9F3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176871" cy="224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53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06502-3D62-4532-85F1-4C067B33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06D4C2-ECE4-4C48-B6AF-2DB1481E6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暴力拆分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二进制拆分</a:t>
            </a:r>
          </a:p>
        </p:txBody>
      </p:sp>
    </p:spTree>
    <p:extLst>
      <p:ext uri="{BB962C8B-B14F-4D97-AF65-F5344CB8AC3E}">
        <p14:creationId xmlns:p14="http://schemas.microsoft.com/office/powerpoint/2010/main" val="3083571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2BCC6-4CB7-48E0-BBF5-C2770872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D3BB2-598A-4270-A6B7-C42A5116C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 err="1"/>
              <a:t>Luogu</a:t>
            </a:r>
            <a:r>
              <a:rPr lang="en-US" altLang="zh-CN" b="1" dirty="0"/>
              <a:t> P2623 </a:t>
            </a:r>
            <a:r>
              <a:rPr lang="zh-CN" altLang="en-US" b="1" dirty="0"/>
              <a:t>物品选取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471FB1-C47C-4907-A9F5-AD5449792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10449157" cy="239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8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B0A41-F9E0-4F77-9D51-F2AE1FD4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32126-B3B6-464C-B0FD-2C6DB3C0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9753"/>
            <a:ext cx="10515600" cy="4351338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Luogu</a:t>
            </a:r>
            <a:r>
              <a:rPr lang="en-US" altLang="zh-CN" dirty="0"/>
              <a:t> </a:t>
            </a:r>
            <a:r>
              <a:rPr lang="en-US" altLang="zh-CN" b="1" dirty="0"/>
              <a:t>P1048 </a:t>
            </a:r>
            <a:r>
              <a:rPr lang="zh-CN" altLang="en-US" b="1" dirty="0"/>
              <a:t>采药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每种物品有且仅有一件，可以选择放或不放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802A40-E94D-4832-87FE-274FDB3DE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367710" cy="189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40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85D8D-0765-4E72-909C-88208C88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看着好难？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9814C-6914-491B-8FA3-BFB2ACB2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回忆我们的填表，不同的背包问题对应不同的填表方式。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那么对于每个物品</a:t>
            </a:r>
            <a:r>
              <a:rPr lang="zh-CN" altLang="en-US" b="1" dirty="0"/>
              <a:t>根据它的特质来填对应那一行的表</a:t>
            </a:r>
            <a:r>
              <a:rPr lang="zh-CN" altLang="en-US" dirty="0"/>
              <a:t>就</a:t>
            </a:r>
            <a:r>
              <a:rPr lang="en-US" altLang="zh-CN" dirty="0"/>
              <a:t>OK</a:t>
            </a:r>
          </a:p>
          <a:p>
            <a:endParaRPr lang="en-US" altLang="zh-CN" dirty="0"/>
          </a:p>
          <a:p>
            <a:r>
              <a:rPr lang="zh-CN" altLang="en-US" dirty="0"/>
              <a:t>这里的多重背包直接暴力拆分解决。</a:t>
            </a:r>
          </a:p>
        </p:txBody>
      </p:sp>
    </p:spTree>
    <p:extLst>
      <p:ext uri="{BB962C8B-B14F-4D97-AF65-F5344CB8AC3E}">
        <p14:creationId xmlns:p14="http://schemas.microsoft.com/office/powerpoint/2010/main" val="295190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70BC2-FBA1-4097-98A1-FC0A621D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高维背包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BCAF0-3736-4BBF-8C60-398C32EB6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</a:t>
            </a:r>
            <a:r>
              <a:rPr lang="en-US" altLang="zh-CN" b="1" dirty="0"/>
              <a:t>P1855 </a:t>
            </a:r>
            <a:r>
              <a:rPr lang="zh-CN" altLang="en-US" b="1" dirty="0"/>
              <a:t>榨取</a:t>
            </a:r>
            <a:r>
              <a:rPr lang="en-US" altLang="zh-CN" b="1" dirty="0"/>
              <a:t>kkksc03</a:t>
            </a:r>
          </a:p>
        </p:txBody>
      </p:sp>
    </p:spTree>
    <p:extLst>
      <p:ext uri="{BB962C8B-B14F-4D97-AF65-F5344CB8AC3E}">
        <p14:creationId xmlns:p14="http://schemas.microsoft.com/office/powerpoint/2010/main" val="2494222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8B5A3-5C59-4D95-A934-91EC27F4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377E1-16DC-4DEA-8C8E-9B0620494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60975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P1855</a:t>
            </a:r>
          </a:p>
          <a:p>
            <a:r>
              <a:rPr lang="en-US" altLang="zh-CN" dirty="0"/>
              <a:t>P2623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BCA84A-A571-44DD-A79B-65D5A70BA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315039" cy="361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6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7BAE0-10FD-4821-B2E1-8CC6722B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EB32A-663E-4761-B5D0-5A7AAA964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][c]</a:t>
            </a:r>
            <a:r>
              <a:rPr lang="zh-CN" altLang="en-US" dirty="0"/>
              <a:t>为</a:t>
            </a:r>
            <a:endParaRPr lang="en-US" altLang="zh-CN" dirty="0"/>
          </a:p>
          <a:p>
            <a:r>
              <a:rPr lang="zh-CN" altLang="en-US" b="1" dirty="0"/>
              <a:t>对于</a:t>
            </a:r>
            <a:r>
              <a:rPr lang="zh-CN" altLang="en-US" b="1" u="sng" dirty="0"/>
              <a:t>前</a:t>
            </a:r>
            <a:r>
              <a:rPr lang="en-US" altLang="zh-CN" b="1" u="sng" dirty="0" err="1"/>
              <a:t>i</a:t>
            </a:r>
            <a:r>
              <a:rPr lang="zh-CN" altLang="en-US" b="1" u="sng" dirty="0"/>
              <a:t>件物品</a:t>
            </a:r>
            <a:r>
              <a:rPr lang="zh-CN" altLang="en-US" b="1" dirty="0"/>
              <a:t>，在背包容量为</a:t>
            </a:r>
            <a:r>
              <a:rPr lang="en-US" altLang="zh-CN" b="1" dirty="0"/>
              <a:t>c</a:t>
            </a:r>
            <a:r>
              <a:rPr lang="zh-CN" altLang="en-US" b="1" dirty="0"/>
              <a:t>的时候，所能获得的最大价值。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那么我们所求即为</a:t>
            </a:r>
            <a:r>
              <a:rPr lang="en-US" altLang="zh-CN" b="1" u="sng" dirty="0"/>
              <a:t>f[N][V]</a:t>
            </a:r>
          </a:p>
        </p:txBody>
      </p:sp>
    </p:spTree>
    <p:extLst>
      <p:ext uri="{BB962C8B-B14F-4D97-AF65-F5344CB8AC3E}">
        <p14:creationId xmlns:p14="http://schemas.microsoft.com/office/powerpoint/2010/main" val="227770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370AD-2939-474B-9B7A-14180727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填表（背包体积为</a:t>
            </a:r>
            <a:r>
              <a:rPr lang="en-US" altLang="zh-CN" b="1" dirty="0"/>
              <a:t>11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DE55A029-78D9-4267-A96B-CD64C287B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814557"/>
              </p:ext>
            </p:extLst>
          </p:nvPr>
        </p:nvGraphicFramePr>
        <p:xfrm>
          <a:off x="838199" y="1690687"/>
          <a:ext cx="10899529" cy="4129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3854">
                  <a:extLst>
                    <a:ext uri="{9D8B030D-6E8A-4147-A177-3AD203B41FA5}">
                      <a16:colId xmlns:a16="http://schemas.microsoft.com/office/drawing/2014/main" val="3135475710"/>
                    </a:ext>
                  </a:extLst>
                </a:gridCol>
                <a:gridCol w="643854">
                  <a:extLst>
                    <a:ext uri="{9D8B030D-6E8A-4147-A177-3AD203B41FA5}">
                      <a16:colId xmlns:a16="http://schemas.microsoft.com/office/drawing/2014/main" val="3813585891"/>
                    </a:ext>
                  </a:extLst>
                </a:gridCol>
                <a:gridCol w="643854">
                  <a:extLst>
                    <a:ext uri="{9D8B030D-6E8A-4147-A177-3AD203B41FA5}">
                      <a16:colId xmlns:a16="http://schemas.microsoft.com/office/drawing/2014/main" val="3071960017"/>
                    </a:ext>
                  </a:extLst>
                </a:gridCol>
                <a:gridCol w="643854">
                  <a:extLst>
                    <a:ext uri="{9D8B030D-6E8A-4147-A177-3AD203B41FA5}">
                      <a16:colId xmlns:a16="http://schemas.microsoft.com/office/drawing/2014/main" val="226785205"/>
                    </a:ext>
                  </a:extLst>
                </a:gridCol>
                <a:gridCol w="643854">
                  <a:extLst>
                    <a:ext uri="{9D8B030D-6E8A-4147-A177-3AD203B41FA5}">
                      <a16:colId xmlns:a16="http://schemas.microsoft.com/office/drawing/2014/main" val="1905771305"/>
                    </a:ext>
                  </a:extLst>
                </a:gridCol>
                <a:gridCol w="643854">
                  <a:extLst>
                    <a:ext uri="{9D8B030D-6E8A-4147-A177-3AD203B41FA5}">
                      <a16:colId xmlns:a16="http://schemas.microsoft.com/office/drawing/2014/main" val="554824162"/>
                    </a:ext>
                  </a:extLst>
                </a:gridCol>
                <a:gridCol w="643854">
                  <a:extLst>
                    <a:ext uri="{9D8B030D-6E8A-4147-A177-3AD203B41FA5}">
                      <a16:colId xmlns:a16="http://schemas.microsoft.com/office/drawing/2014/main" val="3393569616"/>
                    </a:ext>
                  </a:extLst>
                </a:gridCol>
                <a:gridCol w="643854">
                  <a:extLst>
                    <a:ext uri="{9D8B030D-6E8A-4147-A177-3AD203B41FA5}">
                      <a16:colId xmlns:a16="http://schemas.microsoft.com/office/drawing/2014/main" val="2978790645"/>
                    </a:ext>
                  </a:extLst>
                </a:gridCol>
                <a:gridCol w="643854">
                  <a:extLst>
                    <a:ext uri="{9D8B030D-6E8A-4147-A177-3AD203B41FA5}">
                      <a16:colId xmlns:a16="http://schemas.microsoft.com/office/drawing/2014/main" val="2982937523"/>
                    </a:ext>
                  </a:extLst>
                </a:gridCol>
                <a:gridCol w="643854">
                  <a:extLst>
                    <a:ext uri="{9D8B030D-6E8A-4147-A177-3AD203B41FA5}">
                      <a16:colId xmlns:a16="http://schemas.microsoft.com/office/drawing/2014/main" val="4233626822"/>
                    </a:ext>
                  </a:extLst>
                </a:gridCol>
                <a:gridCol w="643854">
                  <a:extLst>
                    <a:ext uri="{9D8B030D-6E8A-4147-A177-3AD203B41FA5}">
                      <a16:colId xmlns:a16="http://schemas.microsoft.com/office/drawing/2014/main" val="3325231459"/>
                    </a:ext>
                  </a:extLst>
                </a:gridCol>
                <a:gridCol w="643854">
                  <a:extLst>
                    <a:ext uri="{9D8B030D-6E8A-4147-A177-3AD203B41FA5}">
                      <a16:colId xmlns:a16="http://schemas.microsoft.com/office/drawing/2014/main" val="3043588890"/>
                    </a:ext>
                  </a:extLst>
                </a:gridCol>
                <a:gridCol w="1241719">
                  <a:extLst>
                    <a:ext uri="{9D8B030D-6E8A-4147-A177-3AD203B41FA5}">
                      <a16:colId xmlns:a16="http://schemas.microsoft.com/office/drawing/2014/main" val="1211222953"/>
                    </a:ext>
                  </a:extLst>
                </a:gridCol>
                <a:gridCol w="643854">
                  <a:extLst>
                    <a:ext uri="{9D8B030D-6E8A-4147-A177-3AD203B41FA5}">
                      <a16:colId xmlns:a16="http://schemas.microsoft.com/office/drawing/2014/main" val="2352766448"/>
                    </a:ext>
                  </a:extLst>
                </a:gridCol>
                <a:gridCol w="643854">
                  <a:extLst>
                    <a:ext uri="{9D8B030D-6E8A-4147-A177-3AD203B41FA5}">
                      <a16:colId xmlns:a16="http://schemas.microsoft.com/office/drawing/2014/main" val="3640066722"/>
                    </a:ext>
                  </a:extLst>
                </a:gridCol>
                <a:gridCol w="643854">
                  <a:extLst>
                    <a:ext uri="{9D8B030D-6E8A-4147-A177-3AD203B41FA5}">
                      <a16:colId xmlns:a16="http://schemas.microsoft.com/office/drawing/2014/main" val="892177052"/>
                    </a:ext>
                  </a:extLst>
                </a:gridCol>
              </a:tblGrid>
              <a:tr h="11393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 dirty="0">
                          <a:effectLst/>
                        </a:rPr>
                        <a:t>f</a:t>
                      </a:r>
                      <a:r>
                        <a:rPr lang="zh-CN" altLang="en-US" sz="2400" b="1" u="none" strike="noStrike" dirty="0">
                          <a:effectLst/>
                        </a:rPr>
                        <a:t>数组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US" altLang="zh-CN" sz="2400" b="1" i="0" u="none" strike="noStrike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  <a:endParaRPr lang="en-US" altLang="zh-CN" sz="2400" b="1" i="0" u="none" strike="noStrike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</a:t>
                      </a:r>
                      <a:endParaRPr lang="en-US" altLang="zh-CN" sz="2400" b="1" i="0" u="none" strike="noStrike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>
                          <a:solidFill>
                            <a:schemeClr val="accent1"/>
                          </a:solidFill>
                          <a:effectLst/>
                        </a:rPr>
                        <a:t>4</a:t>
                      </a:r>
                      <a:endParaRPr lang="en-US" altLang="zh-CN" sz="2400" b="1" i="0" u="none" strike="noStrike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5</a:t>
                      </a:r>
                      <a:endParaRPr lang="en-US" altLang="zh-CN" sz="2400" b="1" i="0" u="none" strike="noStrike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6</a:t>
                      </a:r>
                      <a:endParaRPr lang="en-US" altLang="zh-CN" sz="2400" b="1" i="0" u="none" strike="noStrike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7</a:t>
                      </a:r>
                      <a:endParaRPr lang="en-US" altLang="zh-CN" sz="2400" b="1" i="0" u="none" strike="noStrike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8</a:t>
                      </a:r>
                      <a:endParaRPr lang="en-US" altLang="zh-CN" sz="2400" b="1" i="0" u="none" strike="noStrike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9</a:t>
                      </a:r>
                      <a:endParaRPr lang="en-US" altLang="zh-CN" sz="2400" b="1" i="0" u="none" strike="noStrike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10</a:t>
                      </a:r>
                      <a:endParaRPr lang="en-US" altLang="zh-CN" sz="2400" b="1" i="0" u="none" strike="noStrike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11</a:t>
                      </a:r>
                      <a:endParaRPr lang="en-US" altLang="zh-CN" sz="2400" b="1" i="0" u="none" strike="noStrike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编号</a:t>
                      </a:r>
                      <a:endParaRPr lang="zh-CN" altLang="en-US" sz="2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体积</a:t>
                      </a:r>
                      <a:endParaRPr lang="zh-CN" altLang="en-US" sz="2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价值</a:t>
                      </a:r>
                      <a:endParaRPr lang="zh-CN" altLang="en-US" sz="2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5951142"/>
                  </a:ext>
                </a:extLst>
              </a:tr>
              <a:tr h="59798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1</a:t>
                      </a:r>
                      <a:endParaRPr lang="en-US" altLang="zh-CN" sz="2400" b="1" i="0" u="none" strike="noStrike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 dirty="0">
                          <a:effectLst/>
                        </a:rPr>
                        <a:t>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 dirty="0">
                          <a:effectLst/>
                        </a:rPr>
                        <a:t>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zh-CN" sz="2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zh-CN" sz="2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altLang="zh-CN" sz="24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4547437"/>
                  </a:ext>
                </a:extLst>
              </a:tr>
              <a:tr h="59798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2</a:t>
                      </a:r>
                      <a:endParaRPr lang="en-US" altLang="zh-CN" sz="2400" b="1" i="0" u="none" strike="noStrike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>
                          <a:effectLst/>
                        </a:rPr>
                        <a:t>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u="none" strike="noStrike" dirty="0">
                          <a:effectLst/>
                        </a:rPr>
                        <a:t>6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zh-CN" sz="24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altLang="zh-CN" sz="2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altLang="zh-CN" sz="2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4602270"/>
                  </a:ext>
                </a:extLst>
              </a:tr>
              <a:tr h="59798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3</a:t>
                      </a:r>
                      <a:endParaRPr lang="en-US" altLang="zh-CN" sz="2400" b="1" i="0" u="none" strike="noStrike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altLang="zh-CN" sz="24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altLang="zh-CN" sz="2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18</a:t>
                      </a:r>
                      <a:endParaRPr lang="en-US" altLang="zh-CN" sz="2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8056544"/>
                  </a:ext>
                </a:extLst>
              </a:tr>
              <a:tr h="59798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4</a:t>
                      </a:r>
                      <a:endParaRPr lang="en-US" altLang="zh-CN" sz="2400" b="1" i="0" u="none" strike="noStrike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altLang="zh-CN" sz="24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altLang="zh-CN" sz="24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22</a:t>
                      </a:r>
                      <a:endParaRPr lang="en-US" altLang="zh-CN" sz="2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2859830"/>
                  </a:ext>
                </a:extLst>
              </a:tr>
              <a:tr h="59798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5</a:t>
                      </a:r>
                      <a:endParaRPr lang="en-US" altLang="zh-CN" sz="2400" b="1" i="0" u="none" strike="noStrike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altLang="zh-CN" sz="24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1" u="none" strike="noStrike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altLang="zh-CN" sz="2400" b="1" i="0" u="none" strike="noStrike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4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28</a:t>
                      </a:r>
                      <a:endParaRPr lang="en-US" altLang="zh-CN" sz="24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3421223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257D34F2-35C3-4F33-BA2A-304655FBB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801" y="5951837"/>
            <a:ext cx="7542397" cy="75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96819-CBD2-4482-ABBA-AA6383D8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742F9-2198-45A6-B8C4-F4D820AD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zh-CN" dirty="0">
                <a:latin typeface="Consolas" panose="020B0609020204030204" pitchFamily="49" charset="0"/>
              </a:rPr>
              <a:t>for (int i = 1; i &lt;= M; ++i)</a:t>
            </a:r>
          </a:p>
          <a:p>
            <a:r>
              <a:rPr lang="nn-NO" altLang="zh-CN" dirty="0">
                <a:latin typeface="Consolas" panose="020B0609020204030204" pitchFamily="49" charset="0"/>
              </a:rPr>
              <a:t>        for (int j = 1; j &lt;= T; ++j)</a:t>
            </a:r>
          </a:p>
          <a:p>
            <a:r>
              <a:rPr lang="nn-NO" altLang="zh-CN" dirty="0">
                <a:latin typeface="Consolas" panose="020B0609020204030204" pitchFamily="49" charset="0"/>
              </a:rPr>
              <a:t>            if (</a:t>
            </a:r>
            <a:r>
              <a:rPr lang="en-US" altLang="zh-CN" dirty="0">
                <a:latin typeface="Consolas" panose="020B0609020204030204" pitchFamily="49" charset="0"/>
              </a:rPr>
              <a:t>c</a:t>
            </a:r>
            <a:r>
              <a:rPr lang="nn-NO" altLang="zh-CN" dirty="0">
                <a:latin typeface="Consolas" panose="020B0609020204030204" pitchFamily="49" charset="0"/>
              </a:rPr>
              <a:t>[i] &lt;= j) </a:t>
            </a:r>
            <a:r>
              <a:rPr lang="nn-NO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f[i][j] = </a:t>
            </a:r>
          </a:p>
          <a:p>
            <a:r>
              <a:rPr lang="nn-NO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max (f[i - 1][j], f[i - 1][j - c[i]] + v[i]); </a:t>
            </a:r>
          </a:p>
          <a:p>
            <a:r>
              <a:rPr lang="nn-NO" altLang="zh-CN" dirty="0">
                <a:latin typeface="Consolas" panose="020B0609020204030204" pitchFamily="49" charset="0"/>
              </a:rPr>
              <a:t>            else f[i][j] = f[i - 1][j];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18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EDD8D-C3CA-42A9-81A6-822CA2E1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D426E-EC08-400F-8CE1-21B0674D5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背包是</a:t>
            </a:r>
            <a:r>
              <a:rPr lang="en-US" altLang="zh-CN" dirty="0"/>
              <a:t>NP</a:t>
            </a:r>
            <a:r>
              <a:rPr lang="zh-CN" altLang="en-US" dirty="0"/>
              <a:t>完全问题，时间复杂度不仅和物品数量有关，也和背包体积有关。（假想你的背包的体积是</a:t>
            </a:r>
            <a:r>
              <a:rPr lang="en-US" altLang="zh-CN" dirty="0"/>
              <a:t>10^9</a:t>
            </a:r>
            <a:r>
              <a:rPr lang="zh-CN" altLang="en-US" dirty="0"/>
              <a:t>数量级，那样几乎就不可解了）</a:t>
            </a:r>
            <a:endParaRPr lang="en-US" altLang="zh-CN" dirty="0"/>
          </a:p>
          <a:p>
            <a:r>
              <a:rPr lang="zh-CN" altLang="en-US" dirty="0"/>
              <a:t>背包问题的时间复杂度是</a:t>
            </a:r>
            <a:r>
              <a:rPr lang="en-US" altLang="zh-CN" dirty="0"/>
              <a:t>O(N*V),</a:t>
            </a:r>
            <a:r>
              <a:rPr lang="zh-CN" altLang="en-US" dirty="0"/>
              <a:t>并且目前无法（在复杂度的层面上）优化。</a:t>
            </a:r>
            <a:endParaRPr lang="en-US" altLang="zh-CN" dirty="0"/>
          </a:p>
          <a:p>
            <a:r>
              <a:rPr lang="zh-CN" altLang="en-US" dirty="0"/>
              <a:t>但是空间复杂度可以优化！</a:t>
            </a:r>
          </a:p>
        </p:txBody>
      </p:sp>
    </p:spTree>
    <p:extLst>
      <p:ext uri="{BB962C8B-B14F-4D97-AF65-F5344CB8AC3E}">
        <p14:creationId xmlns:p14="http://schemas.microsoft.com/office/powerpoint/2010/main" val="82275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9659B-DCF8-45BA-BB7E-FF4C4A60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滚动数组优化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A9504-C0E4-4F86-B955-F988C491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什么时候可以二维压成一维？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注意填表顺序！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825D85-765F-454B-8DD7-CD9BB75AB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91333"/>
            <a:ext cx="10114286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6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6FBF6-613D-4BE5-ADE3-20191691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4B150-5570-4AC6-A3A0-50BE1AA43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 for 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1;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&lt;= M; ++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u="sng" dirty="0">
                <a:latin typeface="Consolas" panose="020B0609020204030204" pitchFamily="49" charset="0"/>
              </a:rPr>
              <a:t>for (int j = T; j &gt;= t[</a:t>
            </a:r>
            <a:r>
              <a:rPr lang="en-US" altLang="zh-CN" u="sng" dirty="0" err="1">
                <a:latin typeface="Consolas" panose="020B0609020204030204" pitchFamily="49" charset="0"/>
              </a:rPr>
              <a:t>i</a:t>
            </a:r>
            <a:r>
              <a:rPr lang="en-US" altLang="zh-CN" u="sng" dirty="0">
                <a:latin typeface="Consolas" panose="020B0609020204030204" pitchFamily="49" charset="0"/>
              </a:rPr>
              <a:t>]; --j)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f[j] = max (f[j], f[j - t[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]] + v[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等等，为什么要</a:t>
            </a:r>
            <a:r>
              <a:rPr lang="zh-CN" altLang="en-US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倒序循环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？？？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二维数组的情况下需要正序还是倒序循环？</a:t>
            </a:r>
          </a:p>
        </p:txBody>
      </p:sp>
    </p:spTree>
    <p:extLst>
      <p:ext uri="{BB962C8B-B14F-4D97-AF65-F5344CB8AC3E}">
        <p14:creationId xmlns:p14="http://schemas.microsoft.com/office/powerpoint/2010/main" val="103341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8CDBB-02BA-45B2-92A7-98CE80C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864F9-60AE-4E4B-A5CE-81AFF12B3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Luogu</a:t>
            </a:r>
            <a:r>
              <a:rPr lang="en-US" altLang="zh-CN" dirty="0"/>
              <a:t> </a:t>
            </a:r>
            <a:r>
              <a:rPr lang="en-US" altLang="zh-CN" b="1" dirty="0"/>
              <a:t>P1616 </a:t>
            </a:r>
            <a:r>
              <a:rPr lang="zh-CN" altLang="en-US" b="1" dirty="0"/>
              <a:t>疯狂的采药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40C5D4-F8A2-4594-9FD9-892D6D364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097108" cy="19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2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730</Words>
  <Application>Microsoft Office PowerPoint</Application>
  <PresentationFormat>宽屏</PresentationFormat>
  <Paragraphs>277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Consolas</vt:lpstr>
      <vt:lpstr>Office 主题​​</vt:lpstr>
      <vt:lpstr>背包问题</vt:lpstr>
      <vt:lpstr>PowerPoint 演示文稿</vt:lpstr>
      <vt:lpstr>定义状态</vt:lpstr>
      <vt:lpstr>填表（背包体积为11）</vt:lpstr>
      <vt:lpstr>代码实现</vt:lpstr>
      <vt:lpstr>优化？</vt:lpstr>
      <vt:lpstr>滚动数组优化</vt:lpstr>
      <vt:lpstr>代码实现</vt:lpstr>
      <vt:lpstr>PowerPoint 演示文稿</vt:lpstr>
      <vt:lpstr>暴力拆分？</vt:lpstr>
      <vt:lpstr>小优化</vt:lpstr>
      <vt:lpstr>更优化的拆分——二进制拆分</vt:lpstr>
      <vt:lpstr>正解</vt:lpstr>
      <vt:lpstr>还是填表（背包体积为11，物品个数无限）</vt:lpstr>
      <vt:lpstr>代码实现</vt:lpstr>
      <vt:lpstr>总结</vt:lpstr>
      <vt:lpstr>PowerPoint 演示文稿</vt:lpstr>
      <vt:lpstr>PowerPoint 演示文稿</vt:lpstr>
      <vt:lpstr>PowerPoint 演示文稿</vt:lpstr>
      <vt:lpstr>看着好难？</vt:lpstr>
      <vt:lpstr>5.高维背包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背包问题</dc:title>
  <dc:creator>Harry·Shaun Wang</dc:creator>
  <cp:lastModifiedBy>Harry·Shaun Wang</cp:lastModifiedBy>
  <cp:revision>30</cp:revision>
  <dcterms:created xsi:type="dcterms:W3CDTF">2019-02-13T00:17:14Z</dcterms:created>
  <dcterms:modified xsi:type="dcterms:W3CDTF">2019-02-13T03:44:54Z</dcterms:modified>
</cp:coreProperties>
</file>