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91" r:id="rId4"/>
    <p:sldId id="290" r:id="rId5"/>
    <p:sldId id="289" r:id="rId6"/>
    <p:sldId id="295" r:id="rId7"/>
    <p:sldId id="282" r:id="rId8"/>
    <p:sldId id="292" r:id="rId9"/>
    <p:sldId id="257" r:id="rId10"/>
    <p:sldId id="263" r:id="rId11"/>
    <p:sldId id="284" r:id="rId12"/>
    <p:sldId id="266" r:id="rId13"/>
    <p:sldId id="267" r:id="rId14"/>
    <p:sldId id="258" r:id="rId15"/>
    <p:sldId id="285" r:id="rId16"/>
    <p:sldId id="294" r:id="rId17"/>
    <p:sldId id="296" r:id="rId18"/>
    <p:sldId id="293" r:id="rId19"/>
    <p:sldId id="286" r:id="rId20"/>
    <p:sldId id="297" r:id="rId21"/>
    <p:sldId id="287" r:id="rId22"/>
    <p:sldId id="261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88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05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75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55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00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4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04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17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09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7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172A-E71C-4C1A-8AC2-4524670785A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87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172A-E71C-4C1A-8AC2-4524670785A9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C5EE-244A-4292-95C7-48F118FAC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15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9936" y="1122363"/>
            <a:ext cx="11097491" cy="238760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雲端運算</a:t>
            </a:r>
            <a:br>
              <a:rPr lang="en-US" altLang="zh-TW" dirty="0"/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叢集之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負載平衡應用案例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年雲端運算課程使用</a:t>
            </a:r>
            <a:endParaRPr lang="en-US" altLang="zh-TW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報告者</a:t>
            </a:r>
            <a:r>
              <a:rPr lang="en-US" altLang="zh-CN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陳宥騰</a:t>
            </a:r>
            <a:b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</a:b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衍生教材說明</a:t>
            </a:r>
            <a:r>
              <a:rPr lang="en-US" altLang="zh-CN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:https://0yukali0.github.io.</a:t>
            </a:r>
            <a:endParaRPr lang="en-US" altLang="zh-TW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67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驗證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Kubernetes</a:t>
            </a: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節點資源</a:t>
            </a:r>
            <a:endParaRPr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8200" y="1690688"/>
            <a:ext cx="782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nodes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8E65628-B096-FD4B-BF4A-65EFE5748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2694"/>
            <a:ext cx="10343688" cy="25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0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E9025FE-9227-484A-B661-1777A9A6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實作步驟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467E8AC-4C05-B94D-9310-73A2784F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建立</a:t>
            </a:r>
            <a:r>
              <a:rPr kumimoji="1" lang="en-US" altLang="zh-TW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Kubernetes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叢集</a:t>
            </a:r>
            <a:endParaRPr kumimoji="1" lang="en-US" altLang="zh-CN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部署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MetalLab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設定</a:t>
            </a: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IP tool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應用部署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驗證應用服務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707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MetalLB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介紹與作用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背景</a:t>
            </a:r>
            <a:endParaRPr lang="en-US" altLang="zh-TW" dirty="0"/>
          </a:p>
          <a:p>
            <a:pPr lvl="1"/>
            <a:r>
              <a:rPr lang="en-US" altLang="zh-TW" dirty="0"/>
              <a:t>K8s</a:t>
            </a:r>
            <a:r>
              <a:rPr lang="zh-TW" altLang="en-US" dirty="0"/>
              <a:t>元件中是不包含內建的</a:t>
            </a:r>
            <a:r>
              <a:rPr lang="en-US" altLang="zh-TW" dirty="0"/>
              <a:t>load-balancer</a:t>
            </a:r>
          </a:p>
          <a:p>
            <a:pPr lvl="1"/>
            <a:r>
              <a:rPr lang="en-US" altLang="zh-TW" dirty="0"/>
              <a:t>k8s</a:t>
            </a:r>
            <a:r>
              <a:rPr lang="zh-TW" altLang="en-US" dirty="0"/>
              <a:t>提</a:t>
            </a:r>
            <a:r>
              <a:rPr lang="en-US" altLang="zh-TW" dirty="0"/>
              <a:t>API</a:t>
            </a:r>
            <a:r>
              <a:rPr lang="zh-TW" altLang="en-US" dirty="0"/>
              <a:t>定義使使用者或雲廠商提供</a:t>
            </a:r>
            <a:r>
              <a:rPr lang="en-US" altLang="zh-TW" dirty="0"/>
              <a:t>load-balancer</a:t>
            </a:r>
            <a:r>
              <a:rPr lang="zh-TW" altLang="en-US" dirty="0"/>
              <a:t>功能</a:t>
            </a:r>
            <a:endParaRPr lang="en-US" altLang="zh-TW" dirty="0"/>
          </a:p>
          <a:p>
            <a:r>
              <a:rPr lang="zh-TW" altLang="en-US" dirty="0"/>
              <a:t>功能</a:t>
            </a:r>
            <a:endParaRPr lang="en-US" altLang="zh-TW" dirty="0"/>
          </a:p>
          <a:p>
            <a:pPr lvl="1"/>
            <a:r>
              <a:rPr lang="zh-TW" altLang="en-US" dirty="0"/>
              <a:t>提供</a:t>
            </a:r>
            <a:r>
              <a:rPr lang="en-US" altLang="zh-TW" dirty="0"/>
              <a:t>local k8s</a:t>
            </a:r>
            <a:r>
              <a:rPr lang="zh-TW" altLang="en-US" dirty="0"/>
              <a:t>一個途徑來實現</a:t>
            </a:r>
            <a:r>
              <a:rPr lang="en-US" altLang="zh-TW" dirty="0"/>
              <a:t>load-balance</a:t>
            </a:r>
            <a:r>
              <a:rPr lang="zh-TW" altLang="en-US" dirty="0"/>
              <a:t>的功能 </a:t>
            </a:r>
          </a:p>
        </p:txBody>
      </p:sp>
    </p:spTree>
    <p:extLst>
      <p:ext uri="{BB962C8B-B14F-4D97-AF65-F5344CB8AC3E}">
        <p14:creationId xmlns:p14="http://schemas.microsoft.com/office/powerpoint/2010/main" val="328963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MetalLB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Controller</a:t>
            </a:r>
            <a:r>
              <a:rPr lang="zh-TW" altLang="en-US" dirty="0"/>
              <a:t> 負責從</a:t>
            </a:r>
            <a:r>
              <a:rPr lang="en-US" altLang="zh-TW" dirty="0"/>
              <a:t>IP pool</a:t>
            </a:r>
            <a:r>
              <a:rPr lang="zh-TW" altLang="en-US" dirty="0"/>
              <a:t>中分配</a:t>
            </a:r>
            <a:r>
              <a:rPr lang="en-US" altLang="zh-TW" dirty="0"/>
              <a:t>IP</a:t>
            </a:r>
            <a:r>
              <a:rPr lang="zh-TW" altLang="en-US" dirty="0"/>
              <a:t>給</a:t>
            </a:r>
            <a:r>
              <a:rPr lang="en-US" altLang="zh-TW" dirty="0"/>
              <a:t>service</a:t>
            </a:r>
          </a:p>
          <a:p>
            <a:r>
              <a:rPr lang="en-US" altLang="zh-TW" dirty="0"/>
              <a:t>Speaker</a:t>
            </a:r>
            <a:r>
              <a:rPr lang="zh-TW" altLang="en-US" dirty="0"/>
              <a:t> 負責網路連接轉接</a:t>
            </a:r>
            <a:endParaRPr lang="en-US" altLang="zh-TW" dirty="0"/>
          </a:p>
          <a:p>
            <a:pPr lvl="1"/>
            <a:r>
              <a:rPr lang="en-US" altLang="zh-TW" dirty="0"/>
              <a:t>Layer2</a:t>
            </a:r>
            <a:r>
              <a:rPr lang="zh-TW" altLang="en-US" dirty="0"/>
              <a:t>無須外部硬體，由</a:t>
            </a:r>
            <a:r>
              <a:rPr lang="en-US" altLang="zh-TW" dirty="0"/>
              <a:t>master</a:t>
            </a:r>
            <a:r>
              <a:rPr lang="zh-TW" altLang="en-US" dirty="0"/>
              <a:t>負責，但會受</a:t>
            </a:r>
            <a:r>
              <a:rPr lang="en-US" altLang="zh-TW" dirty="0"/>
              <a:t>master</a:t>
            </a:r>
            <a:r>
              <a:rPr lang="zh-TW" altLang="en-US" dirty="0"/>
              <a:t>主機環境限制</a:t>
            </a:r>
            <a:endParaRPr lang="en-US" altLang="zh-TW" dirty="0"/>
          </a:p>
          <a:p>
            <a:pPr lvl="1"/>
            <a:r>
              <a:rPr lang="en-US" altLang="zh-TW" dirty="0"/>
              <a:t>BGP</a:t>
            </a:r>
            <a:r>
              <a:rPr lang="zh-TW" altLang="en-US" dirty="0"/>
              <a:t>可透過外部路由器，委任其負責連接外部與</a:t>
            </a:r>
            <a:r>
              <a:rPr lang="en-US" altLang="zh-TW" dirty="0"/>
              <a:t>k8s</a:t>
            </a:r>
            <a:r>
              <a:rPr lang="zh-TW" altLang="en-US" dirty="0"/>
              <a:t>內部網路的轉接</a:t>
            </a:r>
          </a:p>
        </p:txBody>
      </p:sp>
    </p:spTree>
    <p:extLst>
      <p:ext uri="{BB962C8B-B14F-4D97-AF65-F5344CB8AC3E}">
        <p14:creationId xmlns:p14="http://schemas.microsoft.com/office/powerpoint/2010/main" val="411130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部署</a:t>
            </a:r>
            <a:r>
              <a:rPr kumimoji="1" lang="en-US" altLang="zh-CN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metalLB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於</a:t>
            </a: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Kubernetes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叢集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8201648-BD6E-2F45-818F-7AC332A5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helm repo add </a:t>
            </a:r>
            <a:r>
              <a:rPr lang="en-US" altLang="zh-TW" dirty="0" err="1"/>
              <a:t>metallb</a:t>
            </a:r>
            <a:r>
              <a:rPr lang="en-US" altLang="zh-TW" dirty="0"/>
              <a:t> https://</a:t>
            </a:r>
            <a:r>
              <a:rPr lang="en-US" altLang="zh-TW" dirty="0" err="1"/>
              <a:t>metallb.github.io</a:t>
            </a:r>
            <a:r>
              <a:rPr lang="en-US" altLang="zh-TW" dirty="0"/>
              <a:t>/</a:t>
            </a:r>
            <a:r>
              <a:rPr lang="en-US" altLang="zh-TW" dirty="0" err="1"/>
              <a:t>metallb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helm install </a:t>
            </a:r>
            <a:r>
              <a:rPr lang="en-US" altLang="zh-TW" dirty="0" err="1"/>
              <a:t>metallb</a:t>
            </a:r>
            <a:r>
              <a:rPr lang="en-US" altLang="zh-TW" dirty="0"/>
              <a:t> </a:t>
            </a:r>
            <a:r>
              <a:rPr lang="en-US" altLang="zh-TW" dirty="0" err="1"/>
              <a:t>metallb</a:t>
            </a:r>
            <a:r>
              <a:rPr lang="en-US" altLang="zh-TW" dirty="0"/>
              <a:t>/</a:t>
            </a:r>
            <a:r>
              <a:rPr lang="en-US" altLang="zh-TW" dirty="0" err="1"/>
              <a:t>metallb</a:t>
            </a:r>
            <a:r>
              <a:rPr lang="en-US" altLang="zh-TW" dirty="0"/>
              <a:t> –n </a:t>
            </a:r>
            <a:r>
              <a:rPr lang="en-US" altLang="zh-TW" dirty="0" err="1"/>
              <a:t>metalb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B4167AF-64B5-1C41-9B37-78C0649F9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76" y="5014494"/>
            <a:ext cx="9690100" cy="1651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E671EF1-3B00-8046-B17D-7F30075FD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10" y="5055113"/>
            <a:ext cx="9690100" cy="1651000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212B9A06-94B6-0B47-9A17-AEB7456BFF5D}"/>
              </a:ext>
            </a:extLst>
          </p:cNvPr>
          <p:cNvGrpSpPr/>
          <p:nvPr/>
        </p:nvGrpSpPr>
        <p:grpSpPr>
          <a:xfrm>
            <a:off x="7274781" y="2803600"/>
            <a:ext cx="2240942" cy="2143426"/>
            <a:chOff x="7297517" y="2751714"/>
            <a:chExt cx="2240942" cy="2143426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CC9ED158-8DA4-334B-B60E-D803EE490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7517" y="2751714"/>
              <a:ext cx="2240942" cy="1504866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16B0CCC-7F9E-1243-B983-B4418AA3CA65}"/>
                </a:ext>
              </a:extLst>
            </p:cNvPr>
            <p:cNvSpPr txBox="1"/>
            <p:nvPr/>
          </p:nvSpPr>
          <p:spPr>
            <a:xfrm>
              <a:off x="7504917" y="4310365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3200" dirty="0">
                  <a:latin typeface="BiauKai" panose="02010601000101010101" pitchFamily="2" charset="-120"/>
                  <a:ea typeface="BiauKai" panose="02010601000101010101" pitchFamily="2" charset="-120"/>
                </a:rPr>
                <a:t>耐心等待</a:t>
              </a:r>
              <a:endParaRPr kumimoji="1" lang="zh-TW" altLang="en-US" sz="3200" dirty="0"/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46107616-FD16-3747-8631-EF5B01FA1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590" y="2802988"/>
            <a:ext cx="5624812" cy="24257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EF91423-6741-8245-82B1-ACAAE8068965}"/>
              </a:ext>
            </a:extLst>
          </p:cNvPr>
          <p:cNvSpPr/>
          <p:nvPr/>
        </p:nvSpPr>
        <p:spPr>
          <a:xfrm>
            <a:off x="7792278" y="5014494"/>
            <a:ext cx="1205948" cy="16916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38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E9025FE-9227-484A-B661-1777A9A6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實作步驟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467E8AC-4C05-B94D-9310-73A2784F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建立</a:t>
            </a:r>
            <a:r>
              <a:rPr kumimoji="1" lang="en-US" altLang="zh-TW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Kubernetes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叢集</a:t>
            </a:r>
            <a:endParaRPr kumimoji="1" lang="en-US" altLang="zh-CN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部署</a:t>
            </a:r>
            <a:r>
              <a:rPr kumimoji="1" lang="en-US" altLang="zh-CN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MetalLab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設定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IP tool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應用部署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驗證應用服務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964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驗證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Kubernetes</a:t>
            </a: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節點資源</a:t>
            </a:r>
            <a:endParaRPr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8200" y="1808679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 inspect -f '{{.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IPAM.Config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}}' kind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E9E742-5677-3344-8A1A-E482D34668FB}"/>
              </a:ext>
            </a:extLst>
          </p:cNvPr>
          <p:cNvSpPr txBox="1"/>
          <p:nvPr/>
        </p:nvSpPr>
        <p:spPr>
          <a:xfrm>
            <a:off x="1500809" y="2544247"/>
            <a:ext cx="1041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[{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172.18.0.0/16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172.18.0.1 map[]} {fc00:f853:ccd:e793::/64   map[]}]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1124C4-A6E9-5741-8D65-AECB065E941C}"/>
              </a:ext>
            </a:extLst>
          </p:cNvPr>
          <p:cNvSpPr txBox="1"/>
          <p:nvPr/>
        </p:nvSpPr>
        <p:spPr>
          <a:xfrm>
            <a:off x="1500809" y="3803375"/>
            <a:ext cx="39560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apiVersion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metallb.io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/v1beta1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kind: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IPAddressPool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name: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labip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namespace: default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addresses: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-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172.18.0.1-172.18.0.50</a:t>
            </a:r>
          </a:p>
          <a:p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130297-3C3A-5A40-A643-2B3AAFAFF251}"/>
              </a:ext>
            </a:extLst>
          </p:cNvPr>
          <p:cNvSpPr/>
          <p:nvPr/>
        </p:nvSpPr>
        <p:spPr>
          <a:xfrm>
            <a:off x="838200" y="3218600"/>
            <a:ext cx="76313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修改</a:t>
            </a:r>
            <a:r>
              <a:rPr kumimoji="1" lang="en-US" altLang="zh-TW" sz="3200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IPAddressPool.yaml</a:t>
            </a:r>
            <a:r>
              <a:rPr kumimoji="1" lang="zh-CN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，</a:t>
            </a:r>
            <a:r>
              <a:rPr kumimoji="1" lang="en-US" altLang="zh-CN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IP</a:t>
            </a:r>
            <a:r>
              <a:rPr kumimoji="1" lang="zh-CN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為</a:t>
            </a:r>
            <a:r>
              <a:rPr kumimoji="1" lang="en-US" altLang="zh-CN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172.18.0.1-50</a:t>
            </a:r>
            <a:endParaRPr kumimoji="1" lang="en-US" altLang="zh-CN" sz="3200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6763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依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Kind</a:t>
            </a: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使用之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Docker</a:t>
            </a: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虛擬網域，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更新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IP</a:t>
            </a: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池</a:t>
            </a:r>
            <a:endParaRPr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8200" y="1808679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 inspect -f '{{.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IPAM.Config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}}' kind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E9E742-5677-3344-8A1A-E482D34668FB}"/>
              </a:ext>
            </a:extLst>
          </p:cNvPr>
          <p:cNvSpPr txBox="1"/>
          <p:nvPr/>
        </p:nvSpPr>
        <p:spPr>
          <a:xfrm>
            <a:off x="1500809" y="2544247"/>
            <a:ext cx="1041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[{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172.18.0.0/16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172.18.0.1 map[]} {fc00:f853:ccd:e793::/64   map[]}]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1124C4-A6E9-5741-8D65-AECB065E941C}"/>
              </a:ext>
            </a:extLst>
          </p:cNvPr>
          <p:cNvSpPr txBox="1"/>
          <p:nvPr/>
        </p:nvSpPr>
        <p:spPr>
          <a:xfrm>
            <a:off x="1500809" y="3803375"/>
            <a:ext cx="39560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apiVersion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metallb.io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/v1beta1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kind: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IPAddressPool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name: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labip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namespace: default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addresses: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-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172.18.0.1-172.18.0.50</a:t>
            </a:r>
          </a:p>
          <a:p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130297-3C3A-5A40-A643-2B3AAFAFF251}"/>
              </a:ext>
            </a:extLst>
          </p:cNvPr>
          <p:cNvSpPr/>
          <p:nvPr/>
        </p:nvSpPr>
        <p:spPr>
          <a:xfrm>
            <a:off x="838200" y="3218600"/>
            <a:ext cx="76313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修改</a:t>
            </a:r>
            <a:r>
              <a:rPr kumimoji="1" lang="en-US" altLang="zh-TW" sz="3200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IPAddressPool.yaml</a:t>
            </a:r>
            <a:r>
              <a:rPr kumimoji="1" lang="zh-CN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，</a:t>
            </a:r>
            <a:r>
              <a:rPr kumimoji="1" lang="en-US" altLang="zh-CN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IP</a:t>
            </a:r>
            <a:r>
              <a:rPr kumimoji="1" lang="zh-CN" altLang="en-US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為</a:t>
            </a:r>
            <a:r>
              <a:rPr kumimoji="1" lang="en-US" altLang="zh-CN" sz="3200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172.18.0.1-50</a:t>
            </a:r>
            <a:endParaRPr kumimoji="1" lang="en-US" altLang="zh-CN" sz="3200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085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5ECA4-F9C6-0C42-B24A-66DB29D4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注</a:t>
            </a:r>
            <a:r>
              <a:rPr kumimoji="1" lang="en-US" altLang="zh-CN" dirty="0">
                <a:latin typeface="BiauKai" panose="02010601000101010101" pitchFamily="2" charset="-120"/>
                <a:ea typeface="BiauKai" panose="02010601000101010101" pitchFamily="2" charset="-120"/>
              </a:rPr>
              <a:t>: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在實際生產環境中，</a:t>
            </a:r>
            <a:r>
              <a:rPr kumimoji="1" lang="en-US" altLang="zh-CN" dirty="0" err="1">
                <a:latin typeface="BiauKai" panose="02010601000101010101" pitchFamily="2" charset="-120"/>
                <a:ea typeface="BiauKai" panose="02010601000101010101" pitchFamily="2" charset="-120"/>
              </a:rPr>
              <a:t>Kubeadm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建立之</a:t>
            </a:r>
            <a:r>
              <a:rPr kumimoji="1" lang="en-US" altLang="zh-CN" dirty="0">
                <a:latin typeface="BiauKai" panose="02010601000101010101" pitchFamily="2" charset="-120"/>
                <a:ea typeface="BiauKai" panose="02010601000101010101" pitchFamily="2" charset="-120"/>
              </a:rPr>
              <a:t>k8s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叢集，依路由器配置更改</a:t>
            </a:r>
            <a:r>
              <a:rPr kumimoji="1" lang="en-US" altLang="zh-CN" dirty="0" err="1">
                <a:latin typeface="BiauKai" panose="02010601000101010101" pitchFamily="2" charset="-120"/>
                <a:ea typeface="BiauKai" panose="02010601000101010101" pitchFamily="2" charset="-120"/>
              </a:rPr>
              <a:t>IPAddressPool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3F45D8-408A-3841-8EE4-7861BBBF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06" y="1690688"/>
            <a:ext cx="6742430" cy="484071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1D25506-5355-444E-8941-C39C82ED0320}"/>
              </a:ext>
            </a:extLst>
          </p:cNvPr>
          <p:cNvSpPr txBox="1"/>
          <p:nvPr/>
        </p:nvSpPr>
        <p:spPr>
          <a:xfrm>
            <a:off x="7543800" y="3280591"/>
            <a:ext cx="41601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apiVersion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metallb.io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/v1beta1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kind: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IPAddressPool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name: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labip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namespace: default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addresses: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-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192.168.0.100-192.168.0.199</a:t>
            </a:r>
          </a:p>
          <a:p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6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E9025FE-9227-484A-B661-1777A9A6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實作步驟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467E8AC-4C05-B94D-9310-73A2784F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建立</a:t>
            </a:r>
            <a:r>
              <a:rPr kumimoji="1" lang="en-US" altLang="zh-TW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Kubernetes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叢集</a:t>
            </a:r>
            <a:endParaRPr kumimoji="1" lang="en-US" altLang="zh-CN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部署</a:t>
            </a:r>
            <a:r>
              <a:rPr kumimoji="1" lang="en-US" altLang="zh-CN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MetalLab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設定</a:t>
            </a: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IP tool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應用部署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驗證應用服務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711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7EA46F-ED95-9B43-A2B5-1CDD76C6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前置作業</a:t>
            </a:r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(</a:t>
            </a:r>
            <a:r>
              <a:rPr kumimoji="1" lang="en-US" altLang="zh-TW" dirty="0" err="1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linux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環境</a:t>
            </a:r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)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10D0F6-4EC3-F440-8270-8FFEF2C6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安裝</a:t>
            </a: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Docker-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容器運行時</a:t>
            </a: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(Container Runtime)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安裝</a:t>
            </a: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Helm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安裝</a:t>
            </a: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Kind-</a:t>
            </a: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建立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邏輯</a:t>
            </a:r>
            <a:r>
              <a:rPr kumimoji="1" lang="en-US" altLang="zh-TW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Kubernetes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叢集</a:t>
            </a:r>
            <a:endParaRPr kumimoji="1" lang="en-US" altLang="zh-CN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安裝</a:t>
            </a:r>
            <a:r>
              <a:rPr kumimoji="1" lang="en-US" altLang="zh-TW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Kubectl</a:t>
            </a:r>
            <a:r>
              <a:rPr kumimoji="1" lang="en-US" altLang="zh-TW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-Kubernetes</a:t>
            </a: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客戶端操作工具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倉庫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-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https://github.com/0yukali0/k8sInkind.git</a:t>
            </a:r>
          </a:p>
          <a:p>
            <a:pPr marL="514350" indent="-514350">
              <a:buFont typeface="+mj-lt"/>
              <a:buAutoNum type="arabicPeriod"/>
            </a:pPr>
            <a:endParaRPr kumimoji="1" lang="zh-TW" altLang="en-US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20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791CA-43B0-0947-BC3F-082B0D01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服務之負載平衡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71EC6-2EFD-B842-B288-5D9DB387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2925"/>
            <a:ext cx="10515600" cy="1052657"/>
          </a:xfrm>
        </p:spPr>
        <p:txBody>
          <a:bodyPr/>
          <a:lstStyle/>
          <a:p>
            <a:pPr marL="0" indent="0" algn="just">
              <a:buNone/>
            </a:pP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-f https://kind.sigs.k8s.io/examples/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loadbalancer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usage.yaml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806E20D-C3E9-C047-9094-EA1BA7B90722}"/>
              </a:ext>
            </a:extLst>
          </p:cNvPr>
          <p:cNvSpPr txBox="1"/>
          <p:nvPr/>
        </p:nvSpPr>
        <p:spPr>
          <a:xfrm>
            <a:off x="838200" y="1423554"/>
            <a:ext cx="91614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BiauKai" panose="02010601000101010101" pitchFamily="2" charset="-120"/>
                <a:ea typeface="BiauKai" panose="02010601000101010101" pitchFamily="2" charset="-120"/>
              </a:rPr>
              <a:t>負載負載平衡機制下</a:t>
            </a:r>
            <a:endParaRPr kumimoji="1" lang="en-US" altLang="zh-CN" sz="2800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r>
              <a:rPr kumimoji="1" lang="zh-CN" altLang="en-US" sz="2800" dirty="0">
                <a:latin typeface="BiauKai" panose="02010601000101010101" pitchFamily="2" charset="-120"/>
                <a:ea typeface="BiauKai" panose="02010601000101010101" pitchFamily="2" charset="-120"/>
              </a:rPr>
              <a:t>使用同一路徑之使用者每次存取之服務結果不一定相同，</a:t>
            </a:r>
            <a:endParaRPr kumimoji="1" lang="en-US" altLang="zh-CN" sz="2800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r>
              <a:rPr kumimoji="1" lang="zh-CN" altLang="en-US" sz="2800" dirty="0">
                <a:latin typeface="BiauKai" panose="02010601000101010101" pitchFamily="2" charset="-120"/>
                <a:ea typeface="BiauKai" panose="02010601000101010101" pitchFamily="2" charset="-120"/>
              </a:rPr>
              <a:t>一個</a:t>
            </a:r>
            <a:r>
              <a:rPr kumimoji="1" lang="en-US" altLang="zh-CN" sz="2800" dirty="0">
                <a:latin typeface="BiauKai" panose="02010601000101010101" pitchFamily="2" charset="-120"/>
                <a:ea typeface="BiauKai" panose="02010601000101010101" pitchFamily="2" charset="-120"/>
              </a:rPr>
              <a:t>Pod</a:t>
            </a:r>
            <a:r>
              <a:rPr kumimoji="1" lang="zh-CN" altLang="en-US" sz="2800" dirty="0">
                <a:latin typeface="BiauKai" panose="02010601000101010101" pitchFamily="2" charset="-120"/>
                <a:ea typeface="BiauKai" panose="02010601000101010101" pitchFamily="2" charset="-120"/>
              </a:rPr>
              <a:t>回傳</a:t>
            </a:r>
            <a:r>
              <a:rPr kumimoji="1" lang="en-US" altLang="zh-CN" sz="2800" dirty="0">
                <a:latin typeface="BiauKai" panose="02010601000101010101" pitchFamily="2" charset="-120"/>
                <a:ea typeface="BiauKai" panose="02010601000101010101" pitchFamily="2" charset="-120"/>
              </a:rPr>
              <a:t>bar</a:t>
            </a:r>
            <a:r>
              <a:rPr kumimoji="1" lang="zh-CN" altLang="en-US" sz="2800" dirty="0">
                <a:latin typeface="BiauKai" panose="02010601000101010101" pitchFamily="2" charset="-120"/>
                <a:ea typeface="BiauKai" panose="02010601000101010101" pitchFamily="2" charset="-120"/>
              </a:rPr>
              <a:t>，另一個回傳</a:t>
            </a:r>
            <a:r>
              <a:rPr kumimoji="1" lang="en-US" altLang="zh-CN" sz="2800" dirty="0">
                <a:latin typeface="BiauKai" panose="02010601000101010101" pitchFamily="2" charset="-120"/>
                <a:ea typeface="BiauKai" panose="02010601000101010101" pitchFamily="2" charset="-120"/>
              </a:rPr>
              <a:t>boo</a:t>
            </a:r>
            <a:r>
              <a:rPr kumimoji="1" lang="zh-CN" altLang="en-US" sz="2800" dirty="0">
                <a:latin typeface="BiauKai" panose="02010601000101010101" pitchFamily="2" charset="-120"/>
                <a:ea typeface="BiauKai" panose="02010601000101010101" pitchFamily="2" charset="-120"/>
              </a:rPr>
              <a:t>。</a:t>
            </a:r>
            <a:endParaRPr kumimoji="1" lang="en-US" altLang="zh-CN" sz="2800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3A3D93-6E7D-B84A-A3F6-C41E4D7AF8EB}"/>
              </a:ext>
            </a:extLst>
          </p:cNvPr>
          <p:cNvSpPr/>
          <p:nvPr/>
        </p:nvSpPr>
        <p:spPr>
          <a:xfrm>
            <a:off x="1984664" y="4200786"/>
            <a:ext cx="1444336" cy="100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Foo-app</a:t>
            </a:r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CDFA0E-8595-6B43-AE36-FB621F17A214}"/>
              </a:ext>
            </a:extLst>
          </p:cNvPr>
          <p:cNvSpPr/>
          <p:nvPr/>
        </p:nvSpPr>
        <p:spPr>
          <a:xfrm>
            <a:off x="1984664" y="5402668"/>
            <a:ext cx="1444336" cy="100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bar-app</a:t>
            </a:r>
            <a:endParaRPr kumimoji="1"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624DA3D-29C6-5947-BDE6-4B798FD14A61}"/>
              </a:ext>
            </a:extLst>
          </p:cNvPr>
          <p:cNvSpPr/>
          <p:nvPr/>
        </p:nvSpPr>
        <p:spPr>
          <a:xfrm>
            <a:off x="3906981" y="4572000"/>
            <a:ext cx="1953491" cy="14859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Foo-service</a:t>
            </a:r>
            <a:endParaRPr kumimoji="1"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76E78B5-FCFC-2E48-BB94-D2EFEED1ADD2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429000" y="4704745"/>
            <a:ext cx="764063" cy="84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73EFF97-ED4C-5144-B8E0-F2629DD333AB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V="1">
            <a:off x="3429000" y="5840295"/>
            <a:ext cx="764063" cy="6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9DB89AC4-1DC4-394D-AF22-0A438494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646" y="4517241"/>
            <a:ext cx="1595418" cy="1595418"/>
          </a:xfrm>
          <a:prstGeom prst="rect">
            <a:avLst/>
          </a:prstGeom>
        </p:spPr>
      </p:pic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C1E7B8D-1AC0-9845-A8FF-BA8056505AC9}"/>
              </a:ext>
            </a:extLst>
          </p:cNvPr>
          <p:cNvCxnSpPr>
            <a:stCxn id="8" idx="6"/>
            <a:endCxn id="13" idx="1"/>
          </p:cNvCxnSpPr>
          <p:nvPr/>
        </p:nvCxnSpPr>
        <p:spPr>
          <a:xfrm>
            <a:off x="5860472" y="5314950"/>
            <a:ext cx="1158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750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E9025FE-9227-484A-B661-1777A9A6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實作步驟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467E8AC-4C05-B94D-9310-73A2784F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建立</a:t>
            </a:r>
            <a:r>
              <a:rPr kumimoji="1" lang="en-US" altLang="zh-TW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Kubernetes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叢集</a:t>
            </a:r>
            <a:endParaRPr kumimoji="1" lang="en-US" altLang="zh-CN" dirty="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部署</a:t>
            </a:r>
            <a:r>
              <a:rPr kumimoji="1" lang="en-US" altLang="zh-CN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MetalLab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設定</a:t>
            </a: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IP tool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應用部署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驗證應用服務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4934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應用服務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1E02B72-AFA5-EA4F-898F-F9DD9D0EA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7273"/>
            <a:ext cx="11132003" cy="125152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9224A8-C3A6-A941-A413-C9895CC14A13}"/>
              </a:ext>
            </a:extLst>
          </p:cNvPr>
          <p:cNvSpPr txBox="1"/>
          <p:nvPr/>
        </p:nvSpPr>
        <p:spPr>
          <a:xfrm>
            <a:off x="838200" y="1911927"/>
            <a:ext cx="84609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透過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kubectl</a:t>
            </a:r>
            <a:r>
              <a:rPr kumimoji="1" lang="en-US" altLang="zh-CN" sz="28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 get svc</a:t>
            </a:r>
            <a:r>
              <a:rPr kumimoji="1" lang="zh-CN" altLang="en-US" sz="28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可知應用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externalIP</a:t>
            </a:r>
            <a:r>
              <a:rPr kumimoji="1" lang="zh-CN" altLang="en-US" sz="28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為</a:t>
            </a:r>
            <a:r>
              <a:rPr kumimoji="1" lang="en-US" altLang="zh-CN" sz="28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172.18.0.1</a:t>
            </a:r>
          </a:p>
          <a:p>
            <a:r>
              <a:rPr kumimoji="1" lang="zh-CN" altLang="en-US" sz="28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使用</a:t>
            </a:r>
            <a:r>
              <a:rPr kumimoji="1" lang="en-US" altLang="zh-CN" sz="28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./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test.sh</a:t>
            </a:r>
            <a:r>
              <a:rPr kumimoji="1" lang="zh-CN" altLang="en-US" sz="28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，測試輸出結果</a:t>
            </a:r>
            <a:r>
              <a:rPr kumimoji="1" lang="en-US" altLang="zh-CN" sz="28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(</a:t>
            </a:r>
            <a:r>
              <a:rPr kumimoji="1" lang="zh-CN" altLang="en-US" sz="28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預設</a:t>
            </a:r>
            <a:r>
              <a:rPr kumimoji="1" lang="en-US" altLang="zh-CN" sz="2800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curl 172.18.0.1:5678)</a:t>
            </a:r>
          </a:p>
        </p:txBody>
      </p:sp>
    </p:spTree>
    <p:extLst>
      <p:ext uri="{BB962C8B-B14F-4D97-AF65-F5344CB8AC3E}">
        <p14:creationId xmlns:p14="http://schemas.microsoft.com/office/powerpoint/2010/main" val="279585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861E1-6EA7-434B-8198-6E01947C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Docker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安裝</a:t>
            </a:r>
            <a:r>
              <a:rPr kumimoji="1" lang="en-US" altLang="zh-CN" dirty="0">
                <a:latin typeface="BiauKai" panose="02010601000101010101" pitchFamily="2" charset="-120"/>
                <a:ea typeface="BiauKai" panose="02010601000101010101" pitchFamily="2" charset="-120"/>
              </a:rPr>
              <a:t>(</a:t>
            </a:r>
            <a:r>
              <a:rPr kumimoji="1" lang="en-US" altLang="zh-CN" dirty="0" err="1">
                <a:latin typeface="BiauKai" panose="02010601000101010101" pitchFamily="2" charset="-120"/>
                <a:ea typeface="BiauKai" panose="02010601000101010101" pitchFamily="2" charset="-120"/>
              </a:rPr>
              <a:t>linux</a:t>
            </a:r>
            <a:r>
              <a:rPr kumimoji="1" lang="en-US" altLang="zh-CN" dirty="0">
                <a:latin typeface="BiauKai" panose="02010601000101010101" pitchFamily="2" charset="-120"/>
                <a:ea typeface="BiauKai" panose="02010601000101010101" pitchFamily="2" charset="-120"/>
              </a:rPr>
              <a:t>)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158C12-FBB9-5543-BFF1-A2F2D7950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update</a:t>
            </a:r>
          </a:p>
          <a:p>
            <a:pPr marL="0" indent="0" algn="just">
              <a:buNone/>
            </a:pP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install ca-certificates curl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gnupg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-m 0755 -d 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/apt/keyrings</a:t>
            </a:r>
          </a:p>
          <a:p>
            <a:pPr marL="0" indent="0" algn="just">
              <a:buNone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curl -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fsSL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download.docker.com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/ubuntu/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gpg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gpg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dearmor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-o 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/apt/keyrings/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docker.gpg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a+r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/apt/keyrings/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docker.gpg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\</a:t>
            </a:r>
          </a:p>
          <a:p>
            <a:pPr marL="0" indent="0" algn="just">
              <a:buNone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"deb [arch="$(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dpkg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--print-architecture)" signed-by=/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/apt/keyrings/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docker.gpg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https://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download.docker.com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/ubuntu \</a:t>
            </a:r>
          </a:p>
          <a:p>
            <a:pPr marL="0" indent="0" algn="just">
              <a:buNone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"$(. 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-release &amp;&amp; echo "$VERSION_CODENAME")" stable" | \</a:t>
            </a:r>
          </a:p>
          <a:p>
            <a:pPr marL="0" indent="0" algn="just">
              <a:buNone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tee 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/apt/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sources.list.d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docker.list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/dev/null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C9C673-8699-D54D-ABBA-60F89661E35C}"/>
              </a:ext>
            </a:extLst>
          </p:cNvPr>
          <p:cNvSpPr txBox="1"/>
          <p:nvPr/>
        </p:nvSpPr>
        <p:spPr>
          <a:xfrm>
            <a:off x="838200" y="6127234"/>
            <a:ext cx="564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更多設定在</a:t>
            </a:r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https://</a:t>
            </a:r>
            <a:r>
              <a:rPr kumimoji="1" lang="en-US" altLang="zh-TW" dirty="0" err="1">
                <a:latin typeface="BiauKai" panose="02010601000101010101" pitchFamily="2" charset="-120"/>
                <a:ea typeface="BiauKai" panose="02010601000101010101" pitchFamily="2" charset="-120"/>
              </a:rPr>
              <a:t>docs.docker.com</a:t>
            </a:r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/engine/install/ubuntu/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203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861E1-6EA7-434B-8198-6E01947C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Helm 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安裝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158C12-FBB9-5543-BFF1-A2F2D7950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TW" dirty="0"/>
              <a:t>curl -</a:t>
            </a:r>
            <a:r>
              <a:rPr lang="en-US" altLang="zh-TW" dirty="0" err="1"/>
              <a:t>fsSL</a:t>
            </a:r>
            <a:r>
              <a:rPr lang="en-US" altLang="zh-TW" dirty="0"/>
              <a:t> -o </a:t>
            </a:r>
            <a:r>
              <a:rPr lang="en-US" altLang="zh-TW" dirty="0" err="1"/>
              <a:t>get_helm.sh</a:t>
            </a:r>
            <a:r>
              <a:rPr lang="en-US" altLang="zh-TW" dirty="0"/>
              <a:t> https://</a:t>
            </a:r>
            <a:r>
              <a:rPr lang="en-US" altLang="zh-TW" dirty="0" err="1"/>
              <a:t>raw.githubusercontent.com</a:t>
            </a:r>
            <a:r>
              <a:rPr lang="en-US" altLang="zh-TW" dirty="0"/>
              <a:t>/helm/helm/main/scripts/get-helm-3 </a:t>
            </a:r>
            <a:endParaRPr lang="en-US" altLang="zh-TW" b="1" dirty="0"/>
          </a:p>
          <a:p>
            <a:pPr marL="0" indent="0" algn="just">
              <a:buNone/>
            </a:pPr>
            <a:r>
              <a:rPr lang="en-US" altLang="zh-TW" dirty="0" err="1"/>
              <a:t>chmod</a:t>
            </a:r>
            <a:r>
              <a:rPr lang="en-US" altLang="zh-TW" dirty="0"/>
              <a:t> 700 </a:t>
            </a:r>
            <a:r>
              <a:rPr lang="en-US" altLang="zh-TW" dirty="0" err="1"/>
              <a:t>get_helm.sh</a:t>
            </a:r>
            <a:r>
              <a:rPr lang="en-US" altLang="zh-TW" dirty="0"/>
              <a:t> </a:t>
            </a:r>
            <a:r>
              <a:rPr lang="en-US" altLang="zh-TW" b="1" dirty="0"/>
              <a:t>$</a:t>
            </a:r>
            <a:r>
              <a:rPr lang="en-US" altLang="zh-TW" dirty="0"/>
              <a:t> ./</a:t>
            </a:r>
            <a:r>
              <a:rPr lang="en-US" altLang="zh-TW" dirty="0" err="1"/>
              <a:t>get_helm.sh</a:t>
            </a:r>
            <a:endParaRPr lang="en-US" altLang="zh-TW" dirty="0"/>
          </a:p>
          <a:p>
            <a:pPr marL="0" indent="0" algn="just">
              <a:buNone/>
            </a:pPr>
            <a:r>
              <a:rPr lang="en-US" altLang="zh-TW" dirty="0"/>
              <a:t>./</a:t>
            </a:r>
            <a:r>
              <a:rPr lang="en-US" altLang="zh-TW" dirty="0" err="1"/>
              <a:t>get_helm.sh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C9C673-8699-D54D-ABBA-60F89661E35C}"/>
              </a:ext>
            </a:extLst>
          </p:cNvPr>
          <p:cNvSpPr txBox="1"/>
          <p:nvPr/>
        </p:nvSpPr>
        <p:spPr>
          <a:xfrm>
            <a:off x="838200" y="6127234"/>
            <a:ext cx="537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更多設定</a:t>
            </a:r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https://</a:t>
            </a:r>
            <a:r>
              <a:rPr kumimoji="1" lang="en-US" altLang="zh-TW" dirty="0" err="1">
                <a:latin typeface="BiauKai" panose="02010601000101010101" pitchFamily="2" charset="-120"/>
                <a:ea typeface="BiauKai" panose="02010601000101010101" pitchFamily="2" charset="-120"/>
              </a:rPr>
              <a:t>helm.sh</a:t>
            </a:r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/docs/intro/install/#from-script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73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861E1-6EA7-434B-8198-6E01947C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BiauKai" panose="02010601000101010101" pitchFamily="2" charset="-120"/>
                <a:ea typeface="BiauKai" panose="02010601000101010101" pitchFamily="2" charset="-120"/>
              </a:rPr>
              <a:t>kind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安裝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158C12-FBB9-5543-BFF1-A2F2D7950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# For AMD64 / x86_64</a:t>
            </a:r>
          </a:p>
          <a:p>
            <a:pPr marL="0" indent="0">
              <a:buNone/>
            </a:pPr>
            <a:r>
              <a:rPr lang="en-US" altLang="zh-TW" dirty="0"/>
              <a:t>[ $(</a:t>
            </a:r>
            <a:r>
              <a:rPr lang="en-US" altLang="zh-TW" dirty="0" err="1"/>
              <a:t>uname</a:t>
            </a:r>
            <a:r>
              <a:rPr lang="en-US" altLang="zh-TW" dirty="0"/>
              <a:t> -m) = x86_64 ] &amp;&amp; curl -Lo ./kind https://kind.sigs.k8s.io/dl/v0.20.0/kind-linux-amd64</a:t>
            </a:r>
          </a:p>
          <a:p>
            <a:pPr marL="0" indent="0">
              <a:buNone/>
            </a:pPr>
            <a:r>
              <a:rPr lang="en-US" altLang="zh-TW" dirty="0"/>
              <a:t># For ARM64</a:t>
            </a:r>
          </a:p>
          <a:p>
            <a:pPr marL="0" indent="0">
              <a:buNone/>
            </a:pPr>
            <a:r>
              <a:rPr lang="en-US" altLang="zh-TW" dirty="0"/>
              <a:t>[ $(</a:t>
            </a:r>
            <a:r>
              <a:rPr lang="en-US" altLang="zh-TW" dirty="0" err="1"/>
              <a:t>uname</a:t>
            </a:r>
            <a:r>
              <a:rPr lang="en-US" altLang="zh-TW" dirty="0"/>
              <a:t> -m) = aarch64 ] &amp;&amp; curl -Lo ./kind https://kind.sigs.k8s.io/dl/v0.20.0/kind-linux-arm64</a:t>
            </a:r>
          </a:p>
          <a:p>
            <a:pPr marL="0" indent="0">
              <a:buNone/>
            </a:pPr>
            <a:r>
              <a:rPr lang="en-US" altLang="zh-TW" dirty="0" err="1"/>
              <a:t>chmod</a:t>
            </a:r>
            <a:r>
              <a:rPr lang="en-US" altLang="zh-TW" dirty="0"/>
              <a:t> +x ./kind</a:t>
            </a:r>
          </a:p>
          <a:p>
            <a:pPr marL="0" indent="0">
              <a:buNone/>
            </a:pPr>
            <a:r>
              <a:rPr lang="en-US" altLang="zh-TW" dirty="0" err="1"/>
              <a:t>sudo</a:t>
            </a:r>
            <a:r>
              <a:rPr lang="en-US" altLang="zh-TW" dirty="0"/>
              <a:t> mv ./kind /</a:t>
            </a:r>
            <a:r>
              <a:rPr lang="en-US" altLang="zh-TW" dirty="0" err="1"/>
              <a:t>usr</a:t>
            </a:r>
            <a:r>
              <a:rPr lang="en-US" altLang="zh-TW" dirty="0"/>
              <a:t>/local/bin/kind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C9C673-8699-D54D-ABBA-60F89661E35C}"/>
              </a:ext>
            </a:extLst>
          </p:cNvPr>
          <p:cNvSpPr txBox="1"/>
          <p:nvPr/>
        </p:nvSpPr>
        <p:spPr>
          <a:xfrm>
            <a:off x="838200" y="6127234"/>
            <a:ext cx="854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更多設定在</a:t>
            </a:r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https://kind.sigs.k8s.io/docs/user/quick-start/#installing-from-release-binaries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83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861E1-6EA7-434B-8198-6E01947C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BiauKai" panose="02010601000101010101" pitchFamily="2" charset="-120"/>
                <a:ea typeface="BiauKai" panose="02010601000101010101" pitchFamily="2" charset="-120"/>
              </a:rPr>
              <a:t>Kubectl</a:t>
            </a: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安裝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158C12-FBB9-5543-BFF1-A2F2D7950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/>
              <a:t>sudo</a:t>
            </a:r>
            <a:r>
              <a:rPr lang="en-US" altLang="zh-TW" dirty="0"/>
              <a:t> apt-get update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-y ca-certificates curl</a:t>
            </a:r>
          </a:p>
          <a:p>
            <a:pPr marL="0" indent="0">
              <a:buNone/>
            </a:pPr>
            <a:r>
              <a:rPr lang="en-US" altLang="zh-TW" dirty="0" err="1"/>
              <a:t>sudo</a:t>
            </a:r>
            <a:r>
              <a:rPr lang="en-US" altLang="zh-TW" dirty="0"/>
              <a:t> apt-get install -y apt-transport-https</a:t>
            </a:r>
          </a:p>
          <a:p>
            <a:pPr marL="0" indent="0">
              <a:buNone/>
            </a:pPr>
            <a:r>
              <a:rPr lang="en-US" altLang="zh-TW" dirty="0"/>
              <a:t>curl -</a:t>
            </a:r>
            <a:r>
              <a:rPr lang="en-US" altLang="zh-TW" dirty="0" err="1"/>
              <a:t>fsSL</a:t>
            </a:r>
            <a:r>
              <a:rPr lang="en-US" altLang="zh-TW" dirty="0"/>
              <a:t> https://</a:t>
            </a:r>
            <a:r>
              <a:rPr lang="en-US" altLang="zh-TW" dirty="0" err="1"/>
              <a:t>packages.cloud.google.com</a:t>
            </a:r>
            <a:r>
              <a:rPr lang="en-US" altLang="zh-TW" dirty="0"/>
              <a:t>/apt/doc/apt-</a:t>
            </a:r>
            <a:r>
              <a:rPr lang="en-US" altLang="zh-TW" dirty="0" err="1"/>
              <a:t>key.gpg</a:t>
            </a:r>
            <a:r>
              <a:rPr lang="en-US" altLang="zh-TW" dirty="0"/>
              <a:t> |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gpg</a:t>
            </a:r>
            <a:r>
              <a:rPr lang="en-US" altLang="zh-TW" dirty="0"/>
              <a:t> --</a:t>
            </a:r>
            <a:r>
              <a:rPr lang="en-US" altLang="zh-TW" dirty="0" err="1"/>
              <a:t>dearmor</a:t>
            </a:r>
            <a:r>
              <a:rPr lang="en-US" altLang="zh-TW" dirty="0"/>
              <a:t> -o /</a:t>
            </a:r>
            <a:r>
              <a:rPr lang="en-US" altLang="zh-TW" dirty="0" err="1"/>
              <a:t>etc</a:t>
            </a:r>
            <a:r>
              <a:rPr lang="en-US" altLang="zh-TW" dirty="0"/>
              <a:t>/apt/keyrings/</a:t>
            </a:r>
            <a:r>
              <a:rPr lang="en-US" altLang="zh-TW" dirty="0" err="1"/>
              <a:t>kubernetes</a:t>
            </a:r>
            <a:r>
              <a:rPr lang="en-US" altLang="zh-TW" dirty="0"/>
              <a:t>-archive-</a:t>
            </a:r>
            <a:r>
              <a:rPr lang="en-US" altLang="zh-TW" dirty="0" err="1"/>
              <a:t>keyring.gpg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echo "deb [signed-by=/</a:t>
            </a:r>
            <a:r>
              <a:rPr lang="en-US" altLang="zh-TW" dirty="0" err="1"/>
              <a:t>etc</a:t>
            </a:r>
            <a:r>
              <a:rPr lang="en-US" altLang="zh-TW" dirty="0"/>
              <a:t>/apt/keyrings/</a:t>
            </a:r>
            <a:r>
              <a:rPr lang="en-US" altLang="zh-TW" dirty="0" err="1"/>
              <a:t>kubernetes</a:t>
            </a:r>
            <a:r>
              <a:rPr lang="en-US" altLang="zh-TW" dirty="0"/>
              <a:t>-archive-</a:t>
            </a:r>
            <a:r>
              <a:rPr lang="en-US" altLang="zh-TW" dirty="0" err="1"/>
              <a:t>keyring.gpg</a:t>
            </a:r>
            <a:r>
              <a:rPr lang="en-US" altLang="zh-TW" dirty="0"/>
              <a:t>] https://</a:t>
            </a:r>
            <a:r>
              <a:rPr lang="en-US" altLang="zh-TW" dirty="0" err="1"/>
              <a:t>apt.kubernetes.io</a:t>
            </a:r>
            <a:r>
              <a:rPr lang="en-US" altLang="zh-TW" dirty="0"/>
              <a:t>/ </a:t>
            </a:r>
            <a:r>
              <a:rPr lang="en-US" altLang="zh-TW" dirty="0" err="1"/>
              <a:t>kubernetes-xenial</a:t>
            </a:r>
            <a:r>
              <a:rPr lang="en-US" altLang="zh-TW" dirty="0"/>
              <a:t> main" | </a:t>
            </a:r>
            <a:r>
              <a:rPr lang="en-US" altLang="zh-TW" dirty="0" err="1"/>
              <a:t>sudo</a:t>
            </a:r>
            <a:r>
              <a:rPr lang="en-US" altLang="zh-TW" dirty="0"/>
              <a:t> tee /</a:t>
            </a:r>
            <a:r>
              <a:rPr lang="en-US" altLang="zh-TW" dirty="0" err="1"/>
              <a:t>etc</a:t>
            </a:r>
            <a:r>
              <a:rPr lang="en-US" altLang="zh-TW" dirty="0"/>
              <a:t>/apt/</a:t>
            </a:r>
            <a:r>
              <a:rPr lang="en-US" altLang="zh-TW" dirty="0" err="1"/>
              <a:t>sources.list.d</a:t>
            </a:r>
            <a:r>
              <a:rPr lang="en-US" altLang="zh-TW" dirty="0"/>
              <a:t>/</a:t>
            </a:r>
            <a:r>
              <a:rPr lang="en-US" altLang="zh-TW" dirty="0" err="1"/>
              <a:t>kubernetes.list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sudo</a:t>
            </a:r>
            <a:r>
              <a:rPr lang="en-US" altLang="zh-TW" dirty="0"/>
              <a:t> apt-get update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-y </a:t>
            </a:r>
            <a:r>
              <a:rPr lang="en-US" altLang="zh-TW" dirty="0" err="1"/>
              <a:t>kubectl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C9C673-8699-D54D-ABBA-60F89661E35C}"/>
              </a:ext>
            </a:extLst>
          </p:cNvPr>
          <p:cNvSpPr txBox="1"/>
          <p:nvPr/>
        </p:nvSpPr>
        <p:spPr>
          <a:xfrm>
            <a:off x="838200" y="6127234"/>
            <a:ext cx="569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更多設定在</a:t>
            </a:r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https://</a:t>
            </a:r>
            <a:r>
              <a:rPr kumimoji="1" lang="en-US" altLang="zh-TW" dirty="0" err="1">
                <a:latin typeface="BiauKai" panose="02010601000101010101" pitchFamily="2" charset="-120"/>
                <a:ea typeface="BiauKai" panose="02010601000101010101" pitchFamily="2" charset="-120"/>
              </a:rPr>
              <a:t>kubernetes.io</a:t>
            </a:r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/docs/tasks/tools/#</a:t>
            </a:r>
            <a:r>
              <a:rPr kumimoji="1" lang="en-US" altLang="zh-TW" dirty="0" err="1">
                <a:latin typeface="BiauKai" panose="02010601000101010101" pitchFamily="2" charset="-120"/>
                <a:ea typeface="BiauKai" panose="02010601000101010101" pitchFamily="2" charset="-120"/>
              </a:rPr>
              <a:t>kubectl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49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E9025FE-9227-484A-B661-1777A9A6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實作步驟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467E8AC-4C05-B94D-9310-73A2784F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dirty="0">
                <a:solidFill>
                  <a:srgbClr val="FF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建立</a:t>
            </a:r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Kubernetes</a:t>
            </a:r>
            <a:r>
              <a:rPr kumimoji="1" lang="zh-CN" altLang="en-US" dirty="0">
                <a:solidFill>
                  <a:srgbClr val="FF0000"/>
                </a:solidFill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叢集</a:t>
            </a:r>
            <a:endParaRPr kumimoji="1" lang="en-US" altLang="zh-CN" dirty="0">
              <a:solidFill>
                <a:srgbClr val="FF0000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部署</a:t>
            </a:r>
            <a:r>
              <a:rPr kumimoji="1" lang="en-US" altLang="zh-CN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MetalLab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設定</a:t>
            </a: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IP tool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Nginx</a:t>
            </a: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部署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驗證</a:t>
            </a:r>
            <a:r>
              <a:rPr kumimoji="1" lang="en-US" altLang="zh-CN" dirty="0" err="1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Ningx</a:t>
            </a:r>
            <a:r>
              <a:rPr kumimoji="1" lang="zh-CN" altLang="en-US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服務</a:t>
            </a:r>
            <a:endParaRPr kumimoji="1" lang="en-US" altLang="zh-CN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030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76996-4333-5B49-8A48-FBB6FB48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Cluster.yaml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BD5F31-2889-A547-9BEF-7768046E7417}"/>
              </a:ext>
            </a:extLst>
          </p:cNvPr>
          <p:cNvSpPr txBox="1"/>
          <p:nvPr/>
        </p:nvSpPr>
        <p:spPr>
          <a:xfrm>
            <a:off x="838200" y="2296160"/>
            <a:ext cx="9504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kind: Cluster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bcs110108  # Kubernetes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叢集名稱，將其改為你的學號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apiVersion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kind.x-k8s.io/v1alpha4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nodes:  # 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主節點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工作節點</a:t>
            </a:r>
            <a:endParaRPr lang="en-US" altLang="zh-TW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- role: control-plane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- role: worker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- role: worker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- role: worker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- role: worker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- role: worker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networking: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podSubnet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10.240.0.0/16 #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網域，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Pod</a:t>
            </a: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數量上限為</a:t>
            </a:r>
            <a:r>
              <a:rPr lang="en-US" altLang="zh-CN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2^16</a:t>
            </a: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個的</a:t>
            </a:r>
            <a:r>
              <a:rPr lang="en-US" altLang="zh-CN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Cluster IP</a:t>
            </a:r>
            <a:endParaRPr lang="en-US" altLang="zh-TW" dirty="0">
              <a:latin typeface="BiauKai" panose="02010601000101010101" pitchFamily="2" charset="-12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serviceSubnet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10.110.0.0/16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Service</a:t>
            </a:r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網域，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Service</a:t>
            </a: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數量上限為</a:t>
            </a:r>
            <a:r>
              <a:rPr lang="en-US" altLang="zh-CN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2^16</a:t>
            </a: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個的</a:t>
            </a:r>
            <a:r>
              <a:rPr lang="en-US" altLang="zh-CN" dirty="0">
                <a:latin typeface="BiauKai" panose="02010601000101010101" pitchFamily="2" charset="-120"/>
                <a:ea typeface="BiauKai" panose="02010601000101010101" pitchFamily="2" charset="-120"/>
                <a:cs typeface="Times New Roman" panose="02020603050405020304" pitchFamily="18" charset="0"/>
              </a:rPr>
              <a:t> Cluster IP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51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建立</a:t>
            </a:r>
            <a:r>
              <a:rPr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Kubernetes</a:t>
            </a:r>
            <a:r>
              <a:rPr lang="zh-CN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叢集</a:t>
            </a:r>
            <a:endParaRPr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8200" y="1690688"/>
            <a:ext cx="782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 create cluster --config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cluster.yaml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E6D005D-4ADD-2F40-BBEF-D7E611A18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85" y="2679700"/>
            <a:ext cx="1123782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1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1178</Words>
  <Application>Microsoft Macintosh PowerPoint</Application>
  <PresentationFormat>寬螢幕</PresentationFormat>
  <Paragraphs>148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新細明體</vt:lpstr>
      <vt:lpstr>BiauKai</vt:lpstr>
      <vt:lpstr>Arial</vt:lpstr>
      <vt:lpstr>Calibri</vt:lpstr>
      <vt:lpstr>Calibri Light</vt:lpstr>
      <vt:lpstr>Times New Roman</vt:lpstr>
      <vt:lpstr>Office 佈景主題</vt:lpstr>
      <vt:lpstr>雲端運算 Kubernetes叢集之負載平衡應用案例</vt:lpstr>
      <vt:lpstr>前置作業(linux環境)</vt:lpstr>
      <vt:lpstr>Docker安裝(linux)</vt:lpstr>
      <vt:lpstr>Helm 安裝</vt:lpstr>
      <vt:lpstr>kind安裝</vt:lpstr>
      <vt:lpstr>Kubectl安裝</vt:lpstr>
      <vt:lpstr>實作步驟</vt:lpstr>
      <vt:lpstr>Cluster.yaml</vt:lpstr>
      <vt:lpstr>建立Kubernetes叢集</vt:lpstr>
      <vt:lpstr>驗證Kubernetes節點資源</vt:lpstr>
      <vt:lpstr>實作步驟</vt:lpstr>
      <vt:lpstr>MetalLB 介紹與作用</vt:lpstr>
      <vt:lpstr>MetalLB 介紹</vt:lpstr>
      <vt:lpstr>部署metalLB於Kubernetes叢集</vt:lpstr>
      <vt:lpstr>實作步驟</vt:lpstr>
      <vt:lpstr>驗證Kubernetes節點資源</vt:lpstr>
      <vt:lpstr>依Kind使用之Docker虛擬網域，更新IP池</vt:lpstr>
      <vt:lpstr>注:在實際生產環境中，Kubeadm建立之k8s叢集，依路由器配置更改IPAddressPool</vt:lpstr>
      <vt:lpstr>實作步驟</vt:lpstr>
      <vt:lpstr>服務之負載平衡</vt:lpstr>
      <vt:lpstr>實作步驟</vt:lpstr>
      <vt:lpstr>應用服務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雲端運算 nginx load-balance</dc:title>
  <dc:creator>陳宥騰_テン</dc:creator>
  <cp:lastModifiedBy>陳宥騰</cp:lastModifiedBy>
  <cp:revision>66</cp:revision>
  <dcterms:created xsi:type="dcterms:W3CDTF">2021-11-27T09:14:24Z</dcterms:created>
  <dcterms:modified xsi:type="dcterms:W3CDTF">2023-07-27T08:25:38Z</dcterms:modified>
</cp:coreProperties>
</file>