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7"/>
  </p:notesMasterIdLst>
  <p:sldIdLst>
    <p:sldId id="278" r:id="rId2"/>
    <p:sldId id="283" r:id="rId3"/>
    <p:sldId id="294" r:id="rId4"/>
    <p:sldId id="284" r:id="rId5"/>
    <p:sldId id="291" r:id="rId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1F2C8F"/>
    <a:srgbClr val="AAC3E8"/>
    <a:srgbClr val="202C8F"/>
    <a:srgbClr val="FDFBF6"/>
    <a:srgbClr val="AAC4E9"/>
    <a:srgbClr val="DF8C8C"/>
    <a:srgbClr val="D4D593"/>
    <a:srgbClr val="E6F0FE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09" autoAdjust="0"/>
  </p:normalViewPr>
  <p:slideViewPr>
    <p:cSldViewPr snapToGrid="0" snapToObjects="1">
      <p:cViewPr varScale="1">
        <p:scale>
          <a:sx n="111" d="100"/>
          <a:sy n="111" d="100"/>
        </p:scale>
        <p:origin x="588" y="9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9143" y="1879748"/>
            <a:ext cx="6492240" cy="1225296"/>
          </a:xfrm>
        </p:spPr>
        <p:txBody>
          <a:bodyPr/>
          <a:lstStyle/>
          <a:p>
            <a:r>
              <a:rPr lang="en-US" dirty="0"/>
              <a:t>IXIS Data Science challenge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Picini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9238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Website PERFORMANCE</a:t>
            </a:r>
          </a:p>
        </p:txBody>
      </p:sp>
      <p:pic>
        <p:nvPicPr>
          <p:cNvPr id="17" name="Picture 16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D21C1CD4-1440-CEA2-B8F6-4BE9BAA85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2" y="766618"/>
            <a:ext cx="6590149" cy="6097864"/>
          </a:xfrm>
          <a:prstGeom prst="rect">
            <a:avLst/>
          </a:prstGeom>
        </p:spPr>
      </p:pic>
      <p:pic>
        <p:nvPicPr>
          <p:cNvPr id="19" name="Picture 18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919ACBDD-8F74-59EB-13C4-E4A5BEB40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859" y="777334"/>
            <a:ext cx="6814879" cy="608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9238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Website PERFORMANCE</a:t>
            </a:r>
          </a:p>
        </p:txBody>
      </p:sp>
      <p:pic>
        <p:nvPicPr>
          <p:cNvPr id="4" name="Picture 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A761D1C-95E0-3AF2-F0BC-3D3CB5AA3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9" y="777334"/>
            <a:ext cx="6741030" cy="6080666"/>
          </a:xfrm>
          <a:prstGeom prst="rect">
            <a:avLst/>
          </a:prstGeom>
        </p:spPr>
      </p:pic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F2D0562-5D6D-E34F-40CF-08CF2CD9E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960" y="777334"/>
            <a:ext cx="6741030" cy="608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6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45" y="241367"/>
            <a:ext cx="11335109" cy="768096"/>
          </a:xfrm>
        </p:spPr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Month over Month Comparison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5AB9BF-07E9-9DED-DB8B-F644759C8F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1332128"/>
              </p:ext>
            </p:extLst>
          </p:nvPr>
        </p:nvGraphicFramePr>
        <p:xfrm>
          <a:off x="755648" y="1644464"/>
          <a:ext cx="10680702" cy="1768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117">
                  <a:extLst>
                    <a:ext uri="{9D8B030D-6E8A-4147-A177-3AD203B41FA5}">
                      <a16:colId xmlns:a16="http://schemas.microsoft.com/office/drawing/2014/main" val="3143007484"/>
                    </a:ext>
                  </a:extLst>
                </a:gridCol>
                <a:gridCol w="178011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780117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780117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78011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780117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65225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Month</a:t>
                      </a: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Relative Sessions</a:t>
                      </a: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Relative Transactions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Relative QTY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Relative ECR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Relative AddsToCart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May 2013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-10.72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-6.74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-6.22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3.99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-29.40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June 2013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17.56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19.54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18.08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2.00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-23.50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B4C9E59-122B-C16A-75E6-B4D0D68B78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499503"/>
              </p:ext>
            </p:extLst>
          </p:nvPr>
        </p:nvGraphicFramePr>
        <p:xfrm>
          <a:off x="755648" y="4151533"/>
          <a:ext cx="10680702" cy="17685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0117">
                  <a:extLst>
                    <a:ext uri="{9D8B030D-6E8A-4147-A177-3AD203B41FA5}">
                      <a16:colId xmlns:a16="http://schemas.microsoft.com/office/drawing/2014/main" val="3143007484"/>
                    </a:ext>
                  </a:extLst>
                </a:gridCol>
                <a:gridCol w="178011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780117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780117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78011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780117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65225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Month</a:t>
                      </a:r>
                      <a:endParaRPr lang="en-US" sz="1900" dirty="0"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Absolute Sessions</a:t>
                      </a:r>
                      <a:endParaRPr lang="en-US" sz="1900" dirty="0"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Absolute</a:t>
                      </a:r>
                      <a:r>
                        <a:rPr lang="en-US" sz="1900" b="1" kern="1200" dirty="0">
                          <a:solidFill>
                            <a:schemeClr val="bg1">
                              <a:alpha val="99000"/>
                            </a:schemeClr>
                          </a:solidFill>
                        </a:rPr>
                        <a:t> Transactions</a:t>
                      </a:r>
                      <a:endParaRPr lang="en-US" sz="1900" b="1" kern="1200" dirty="0">
                        <a:solidFill>
                          <a:schemeClr val="bg1">
                            <a:alpha val="99000"/>
                          </a:schemeClr>
                        </a:solidFill>
                        <a:latin typeface="Sabon Next LT" panose="02000500000000000000" pitchFamily="2" charset="0"/>
                        <a:ea typeface="+mn-ea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Absolute</a:t>
                      </a:r>
                      <a:r>
                        <a:rPr lang="en-US" sz="1900" b="1" kern="1200" dirty="0">
                          <a:solidFill>
                            <a:schemeClr val="bg1">
                              <a:alpha val="99000"/>
                            </a:schemeClr>
                          </a:solidFill>
                        </a:rPr>
                        <a:t> QTY</a:t>
                      </a:r>
                      <a:endParaRPr lang="en-US" sz="1900" b="1" kern="1200" dirty="0">
                        <a:solidFill>
                          <a:schemeClr val="bg1">
                            <a:alpha val="99000"/>
                          </a:schemeClr>
                        </a:solidFill>
                        <a:latin typeface="Sabon Next LT" panose="02000500000000000000" pitchFamily="2" charset="0"/>
                        <a:ea typeface="+mn-ea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Absolute</a:t>
                      </a:r>
                      <a:r>
                        <a:rPr lang="en-US" sz="1900" b="1" dirty="0">
                          <a:solidFill>
                            <a:schemeClr val="bg1">
                              <a:alpha val="99000"/>
                            </a:schemeClr>
                          </a:solidFill>
                        </a:rPr>
                        <a:t> ECR</a:t>
                      </a:r>
                      <a:endParaRPr lang="en-US" sz="1900" b="1" dirty="0">
                        <a:solidFill>
                          <a:schemeClr val="bg1">
                            <a:alpha val="99000"/>
                          </a:schemeClr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Absolute</a:t>
                      </a:r>
                      <a:r>
                        <a:rPr lang="en-US" sz="1900" b="1" dirty="0">
                          <a:solidFill>
                            <a:schemeClr val="bg1">
                              <a:alpha val="99000"/>
                            </a:schemeClr>
                          </a:solidFill>
                        </a:rPr>
                        <a:t> AddsToCart</a:t>
                      </a:r>
                      <a:endParaRPr lang="en-US" sz="1900" b="1" dirty="0">
                        <a:solidFill>
                          <a:schemeClr val="bg1">
                            <a:alpha val="99000"/>
                          </a:schemeClr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May 2013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131974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1980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3317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0.00095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47122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June 2013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224195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6149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10262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0.00049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28750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90EC928-A065-334A-1B3A-8E8A94EA097B}"/>
              </a:ext>
            </a:extLst>
          </p:cNvPr>
          <p:cNvSpPr txBox="1"/>
          <p:nvPr/>
        </p:nvSpPr>
        <p:spPr>
          <a:xfrm>
            <a:off x="4180935" y="1269416"/>
            <a:ext cx="383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Difference M/M (Percentage)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F2058-77CB-E177-EC98-7E8A527922AF}"/>
              </a:ext>
            </a:extLst>
          </p:cNvPr>
          <p:cNvSpPr txBox="1"/>
          <p:nvPr/>
        </p:nvSpPr>
        <p:spPr>
          <a:xfrm>
            <a:off x="4766093" y="3782201"/>
            <a:ext cx="265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Absolute Difference M/M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156"/>
            <a:ext cx="12192000" cy="768096"/>
          </a:xfrm>
        </p:spPr>
        <p:txBody>
          <a:bodyPr/>
          <a:lstStyle/>
          <a:p>
            <a:r>
              <a:rPr lang="en-US" sz="4000" dirty="0"/>
              <a:t>Recommendations and Next Steps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518911"/>
            <a:ext cx="3328416" cy="3906123"/>
          </a:xfrm>
        </p:spPr>
        <p:txBody>
          <a:bodyPr/>
          <a:lstStyle/>
          <a:p>
            <a:r>
              <a:rPr lang="en-US" dirty="0"/>
              <a:t>Targeting devices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>
          <a:xfrm>
            <a:off x="1911096" y="2034280"/>
            <a:ext cx="932688" cy="9326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648285"/>
            <a:ext cx="2770632" cy="2666247"/>
          </a:xfrm>
        </p:spPr>
        <p:txBody>
          <a:bodyPr/>
          <a:lstStyle/>
          <a:p>
            <a:r>
              <a:rPr lang="en-US" dirty="0"/>
              <a:t>Desktops outperform tablets and mobile on all metrics over past year</a:t>
            </a:r>
          </a:p>
          <a:p>
            <a:r>
              <a:rPr lang="en-US" dirty="0"/>
              <a:t>ECR for mobile users is very low; A/B test with targeted incentives</a:t>
            </a:r>
          </a:p>
          <a:p>
            <a:r>
              <a:rPr lang="en-US" dirty="0"/>
              <a:t>Optimize website features to enhance the mobile/tablet user experience and encourage conversions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518912"/>
            <a:ext cx="3328416" cy="3906122"/>
          </a:xfrm>
        </p:spPr>
        <p:txBody>
          <a:bodyPr/>
          <a:lstStyle/>
          <a:p>
            <a:r>
              <a:rPr lang="en-US" dirty="0"/>
              <a:t>Continual improvement</a:t>
            </a:r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>
          <a:xfrm>
            <a:off x="5641848" y="2034280"/>
            <a:ext cx="932688" cy="93268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648286"/>
            <a:ext cx="2770632" cy="2724992"/>
          </a:xfrm>
        </p:spPr>
        <p:txBody>
          <a:bodyPr/>
          <a:lstStyle/>
          <a:p>
            <a:r>
              <a:rPr lang="en-US" dirty="0"/>
              <a:t>Incorporate &amp; monitor Customer Feedback at checkout to understand how users feel about overall experience</a:t>
            </a:r>
          </a:p>
          <a:p>
            <a:r>
              <a:rPr lang="en-US" dirty="0"/>
              <a:t>Implement targeted marketing campaigns for specific devices and/or off-peak months.</a:t>
            </a:r>
          </a:p>
          <a:p>
            <a:r>
              <a:rPr lang="en-US" dirty="0"/>
              <a:t>See which products sell best during different months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518912"/>
            <a:ext cx="3328416" cy="3906122"/>
          </a:xfrm>
        </p:spPr>
        <p:txBody>
          <a:bodyPr/>
          <a:lstStyle/>
          <a:p>
            <a:r>
              <a:rPr lang="en-US" altLang="zh-CN" dirty="0"/>
              <a:t>Outreach</a:t>
            </a:r>
            <a:endParaRPr lang="en-US" dirty="0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>
          <a:xfrm>
            <a:off x="9290304" y="2034280"/>
            <a:ext cx="932688" cy="93268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648286"/>
            <a:ext cx="2770632" cy="2206752"/>
          </a:xfrm>
        </p:spPr>
        <p:txBody>
          <a:bodyPr/>
          <a:lstStyle/>
          <a:p>
            <a:r>
              <a:rPr lang="en-US" dirty="0"/>
              <a:t>Explore partnerships or collaborations to expand reach and attract new customers on mobile and tablet end.</a:t>
            </a:r>
          </a:p>
          <a:p>
            <a:r>
              <a:rPr lang="en-US" dirty="0"/>
              <a:t>Product research for userbase of underperforming devices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D6BEC7-F8C4-7868-EAF8-ECC983B2B294}"/>
              </a:ext>
            </a:extLst>
          </p:cNvPr>
          <p:cNvSpPr txBox="1"/>
          <p:nvPr/>
        </p:nvSpPr>
        <p:spPr>
          <a:xfrm>
            <a:off x="1186290" y="873252"/>
            <a:ext cx="984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From the data, it is clear users on desktop devices outperform both mobile and tablet users on all metrics. There is a clear seasonal trend in sessions, transactions, and QTY with fall/winter seeing lower levels and spring/summer seeing increased interest. Mobile users are the noticeable underperformers with tablet users close behind.</a:t>
            </a:r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{9817729A-971C-47B8-8BCD-5408E38C1709}tf78438558_win32</Template>
  <TotalTime>233</TotalTime>
  <Words>253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Sabon Next LT</vt:lpstr>
      <vt:lpstr>Office Theme</vt:lpstr>
      <vt:lpstr>IXIS Data Science challenge </vt:lpstr>
      <vt:lpstr>Website PERFORMANCE</vt:lpstr>
      <vt:lpstr>Website PERFORMANCE</vt:lpstr>
      <vt:lpstr>Month over Month Comparison</vt:lpstr>
      <vt:lpstr>Recommendations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IXIS Data Science challenge </dc:title>
  <dc:subject/>
  <dc:creator>Nick Picini</dc:creator>
  <cp:lastModifiedBy>Nick Picini</cp:lastModifiedBy>
  <cp:revision>25</cp:revision>
  <dcterms:created xsi:type="dcterms:W3CDTF">2023-07-19T05:27:36Z</dcterms:created>
  <dcterms:modified xsi:type="dcterms:W3CDTF">2023-07-19T09:21:09Z</dcterms:modified>
</cp:coreProperties>
</file>