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589211" y="2762792"/>
            <a:ext cx="8915399" cy="2262781"/>
          </a:xfrm>
        </p:spPr>
        <p:txBody>
          <a:bodyPr>
            <a:normAutofit/>
          </a:bodyPr>
          <a:lstStyle/>
          <a:p>
            <a:r>
              <a:rPr lang="tr-TR" sz="2800" dirty="0"/>
              <a:t>Görüntü </a:t>
            </a:r>
            <a:r>
              <a:rPr lang="tr-TR" sz="2800" dirty="0" smtClean="0"/>
              <a:t>İşleme Teknikleri Kullanılarak Ekmek Doku Analizi </a:t>
            </a:r>
            <a:r>
              <a:rPr lang="tr-TR" sz="2800" dirty="0"/>
              <a:t>ve </a:t>
            </a:r>
            <a:r>
              <a:rPr lang="tr-TR" sz="2800" dirty="0" err="1" smtClean="0"/>
              <a:t>Arayüz</a:t>
            </a:r>
            <a:r>
              <a:rPr lang="tr-TR" sz="2800" dirty="0" smtClean="0"/>
              <a:t> Programının Geliştirilmesi</a:t>
            </a:r>
            <a:endParaRPr lang="tr-TR" sz="2800" dirty="0"/>
          </a:p>
        </p:txBody>
      </p:sp>
      <p:sp>
        <p:nvSpPr>
          <p:cNvPr id="3" name="Alt Başlık 2"/>
          <p:cNvSpPr>
            <a:spLocks noGrp="1"/>
          </p:cNvSpPr>
          <p:nvPr>
            <p:ph type="subTitle" idx="1"/>
          </p:nvPr>
        </p:nvSpPr>
        <p:spPr>
          <a:xfrm>
            <a:off x="2589211" y="5260705"/>
            <a:ext cx="8915399" cy="1126283"/>
          </a:xfrm>
        </p:spPr>
        <p:txBody>
          <a:bodyPr>
            <a:normAutofit fontScale="32500" lnSpcReduction="20000"/>
          </a:bodyPr>
          <a:lstStyle/>
          <a:p>
            <a:endParaRPr lang="tr-TR" dirty="0" smtClean="0"/>
          </a:p>
          <a:p>
            <a:endParaRPr lang="tr-TR" dirty="0"/>
          </a:p>
          <a:p>
            <a:r>
              <a:rPr lang="tr-TR" dirty="0" smtClean="0">
                <a:solidFill>
                  <a:schemeClr val="accent2">
                    <a:lumMod val="75000"/>
                  </a:schemeClr>
                </a:solidFill>
              </a:rPr>
              <a:t>																	</a:t>
            </a:r>
            <a:r>
              <a:rPr lang="tr-TR" sz="3500" dirty="0" smtClean="0">
                <a:solidFill>
                  <a:schemeClr val="accent2">
                    <a:lumMod val="75000"/>
                  </a:schemeClr>
                </a:solidFill>
              </a:rPr>
              <a:t>Özge ALMA</a:t>
            </a:r>
          </a:p>
          <a:p>
            <a:r>
              <a:rPr lang="tr-TR" sz="3500" dirty="0" smtClean="0">
                <a:solidFill>
                  <a:schemeClr val="accent2">
                    <a:lumMod val="75000"/>
                  </a:schemeClr>
                </a:solidFill>
              </a:rPr>
              <a:t>																	02200201068</a:t>
            </a:r>
            <a:endParaRPr lang="tr-TR" sz="3500" dirty="0">
              <a:solidFill>
                <a:schemeClr val="accent2">
                  <a:lumMod val="75000"/>
                </a:schemeClr>
              </a:solidFill>
            </a:endParaRPr>
          </a:p>
        </p:txBody>
      </p:sp>
      <p:pic>
        <p:nvPicPr>
          <p:cNvPr id="4" name="Resim 3"/>
          <p:cNvPicPr>
            <a:picLocks noChangeAspect="1"/>
          </p:cNvPicPr>
          <p:nvPr/>
        </p:nvPicPr>
        <p:blipFill>
          <a:blip r:embed="rId2"/>
          <a:stretch>
            <a:fillRect/>
          </a:stretch>
        </p:blipFill>
        <p:spPr>
          <a:xfrm>
            <a:off x="4794070" y="585379"/>
            <a:ext cx="3631473" cy="275871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74450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Sonuç</a:t>
            </a:r>
            <a:endParaRPr lang="tr-TR" dirty="0"/>
          </a:p>
        </p:txBody>
      </p:sp>
      <p:sp>
        <p:nvSpPr>
          <p:cNvPr id="3" name="İçerik Yer Tutucusu 2"/>
          <p:cNvSpPr>
            <a:spLocks noGrp="1"/>
          </p:cNvSpPr>
          <p:nvPr>
            <p:ph idx="1"/>
          </p:nvPr>
        </p:nvSpPr>
        <p:spPr/>
        <p:txBody>
          <a:bodyPr>
            <a:normAutofit/>
          </a:bodyPr>
          <a:lstStyle/>
          <a:p>
            <a:pPr marL="0" indent="0">
              <a:buNone/>
            </a:pPr>
            <a:r>
              <a:rPr lang="tr-TR" sz="1700" dirty="0"/>
              <a:t>Yapılan </a:t>
            </a:r>
            <a:r>
              <a:rPr lang="tr-TR" sz="1700" dirty="0" smtClean="0"/>
              <a:t>çalışmada </a:t>
            </a:r>
            <a:r>
              <a:rPr lang="tr-TR" sz="1700" dirty="0"/>
              <a:t>elde edilen sonuçlar, görüntü işleme teknikleri kullanılarak ekmek gözeneklerinin morfolojik yapısının incelenmesine dayalı bir ekmek kalitesi analizinin yapılabileceğini ortaya koymaktadır. Fakat yapılan analize ilave olarak ekmeğin renginde meydana gelen değişimin gözlenmesi veya kabuk yapısının incelenmesine yönelik yapılacak bir analizin de faydalı olacağı düşünülmektedir. </a:t>
            </a:r>
            <a:endParaRPr lang="tr-TR" sz="1700" dirty="0" smtClean="0"/>
          </a:p>
          <a:p>
            <a:pPr marL="0" indent="0">
              <a:buNone/>
            </a:pPr>
            <a:r>
              <a:rPr lang="tr-TR" sz="1700" dirty="0" smtClean="0"/>
              <a:t>Çalışmada </a:t>
            </a:r>
            <a:r>
              <a:rPr lang="tr-TR" sz="1700" dirty="0"/>
              <a:t>iki adet enzimin ekmek kalitesine etkileri değerlendirilmiş ve şuan da kullanılan DATEM katkı maddesine alternatif olarak kullanılıp kullanılamayacağı araştırılmıştır. Ayrıca oluşturulan yazılım ile bu alanda çalışan kimselerin farklı katkı maddelerinin ekmek kalitesi üzerindeki etkilerinin kolaylıkla incelenmesinin önü açılmış olmaktadır. </a:t>
            </a:r>
          </a:p>
        </p:txBody>
      </p:sp>
    </p:spTree>
    <p:extLst>
      <p:ext uri="{BB962C8B-B14F-4D97-AF65-F5344CB8AC3E}">
        <p14:creationId xmlns:p14="http://schemas.microsoft.com/office/powerpoint/2010/main" val="77437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marL="0" indent="0">
              <a:buNone/>
            </a:pPr>
            <a:r>
              <a:rPr lang="tr-TR" dirty="0" smtClean="0"/>
              <a:t>	</a:t>
            </a:r>
            <a:r>
              <a:rPr lang="tr-TR" sz="1600" dirty="0" smtClean="0"/>
              <a:t>Ekmek</a:t>
            </a:r>
            <a:r>
              <a:rPr lang="tr-TR" sz="1600" dirty="0"/>
              <a:t>, içerisine konulan maddelerin miktarı ve cinsine bağlı olarak farklı kalitede üretilebilmektedir</a:t>
            </a:r>
            <a:r>
              <a:rPr lang="tr-TR" sz="1600" dirty="0" smtClean="0"/>
              <a:t>.</a:t>
            </a:r>
          </a:p>
          <a:p>
            <a:pPr marL="0" indent="0">
              <a:buNone/>
            </a:pPr>
            <a:r>
              <a:rPr lang="tr-TR" sz="1600" dirty="0"/>
              <a:t>	</a:t>
            </a:r>
            <a:r>
              <a:rPr lang="tr-TR" sz="1600" dirty="0" smtClean="0"/>
              <a:t>Hamurunun </a:t>
            </a:r>
            <a:r>
              <a:rPr lang="tr-TR" sz="1600" dirty="0"/>
              <a:t>pişirilmesi sırasında sıcaklık etkisiyle hava kabarcıkları genleştikçe, ekmeğin gözenekli bir yapı haline geldiği görülür. Öz miktarı ve kalitesi yetersiz olan unlardan yapılan ekmekler, küçük hacimli, basık ve düzensiz bir gözenek yapısına sahip </a:t>
            </a:r>
            <a:r>
              <a:rPr lang="tr-TR" sz="1600" dirty="0" smtClean="0"/>
              <a:t>olmakta ve bu </a:t>
            </a:r>
            <a:r>
              <a:rPr lang="tr-TR" sz="1600" dirty="0"/>
              <a:t>tip ekmekler kısa sürede </a:t>
            </a:r>
            <a:r>
              <a:rPr lang="tr-TR" sz="1600" dirty="0" smtClean="0"/>
              <a:t>bayatlamaktadır.</a:t>
            </a:r>
          </a:p>
          <a:p>
            <a:pPr marL="0" indent="0">
              <a:buNone/>
            </a:pPr>
            <a:r>
              <a:rPr lang="tr-TR" sz="1600" dirty="0" smtClean="0"/>
              <a:t>	Öz miktarı yetersiz olan unlara uygun miktarda katkı maddesi ilavesi yapılarak üretilen </a:t>
            </a:r>
            <a:r>
              <a:rPr lang="tr-TR" sz="1600" dirty="0"/>
              <a:t>ekmeklerin raf ömrü uzar, hacmi artar, ekmek içlerinin gözenek yapıları iyileşir, dokuları ve yumuşaklıkları daha iyi </a:t>
            </a:r>
            <a:r>
              <a:rPr lang="tr-TR" sz="1600" dirty="0" smtClean="0"/>
              <a:t>olur. </a:t>
            </a:r>
          </a:p>
          <a:p>
            <a:pPr marL="0" indent="0">
              <a:buNone/>
            </a:pPr>
            <a:r>
              <a:rPr lang="tr-TR" sz="1600" dirty="0" smtClean="0"/>
              <a:t>Örneğin DATEM; yapısında </a:t>
            </a:r>
            <a:r>
              <a:rPr lang="tr-TR" sz="1600" dirty="0"/>
              <a:t>bulunan yağlar gözenekleri çevreleyip hava geçişini engellediğinden, ekmeğin gözenekli yapı alarak hacim kazanmasını </a:t>
            </a:r>
            <a:r>
              <a:rPr lang="tr-TR" sz="1600" dirty="0" smtClean="0"/>
              <a:t>sağlar.</a:t>
            </a:r>
            <a:endParaRPr lang="tr-TR" sz="1600" dirty="0"/>
          </a:p>
        </p:txBody>
      </p:sp>
    </p:spTree>
    <p:extLst>
      <p:ext uri="{BB962C8B-B14F-4D97-AF65-F5344CB8AC3E}">
        <p14:creationId xmlns:p14="http://schemas.microsoft.com/office/powerpoint/2010/main" val="2925434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pPr marL="0" indent="0">
              <a:buNone/>
            </a:pPr>
            <a:r>
              <a:rPr lang="tr-TR" dirty="0" smtClean="0"/>
              <a:t>	</a:t>
            </a:r>
            <a:r>
              <a:rPr lang="tr-TR" sz="1600" dirty="0" smtClean="0"/>
              <a:t>Gelişen </a:t>
            </a:r>
            <a:r>
              <a:rPr lang="tr-TR" sz="1600" dirty="0"/>
              <a:t>görüntü işleme teknikleriyle birlikte ekmek kalite analizlerinin daha ucuz, hızlı ve güvenilir şekilde yapılabilmesi sağlanmaya çalışılmaktadır. </a:t>
            </a:r>
            <a:r>
              <a:rPr lang="tr-TR" sz="1600" dirty="0" smtClean="0"/>
              <a:t>Bu </a:t>
            </a:r>
            <a:r>
              <a:rPr lang="tr-TR" sz="1600" dirty="0"/>
              <a:t>sayede birçok görüntü işleme tekniklerinin kullanılmasına imkân sağlanarak ekmek kalitesine yönelik analiz yapmak daha kolay hale </a:t>
            </a:r>
            <a:r>
              <a:rPr lang="tr-TR" sz="1600" dirty="0" smtClean="0"/>
              <a:t>gelmektedir.</a:t>
            </a:r>
          </a:p>
          <a:p>
            <a:pPr marL="0" indent="0">
              <a:buNone/>
            </a:pPr>
            <a:r>
              <a:rPr lang="tr-TR" sz="1600" dirty="0" smtClean="0"/>
              <a:t>Ekmek </a:t>
            </a:r>
            <a:r>
              <a:rPr lang="tr-TR" sz="1600" dirty="0"/>
              <a:t>kalitesinin belirlenmesine yönelik literatürde yapılmış değişik çalışmalar </a:t>
            </a:r>
            <a:r>
              <a:rPr lang="tr-TR" sz="1600" dirty="0" smtClean="0"/>
              <a:t>vardır;</a:t>
            </a:r>
          </a:p>
          <a:p>
            <a:pPr marL="0" indent="0">
              <a:buNone/>
            </a:pPr>
            <a:r>
              <a:rPr lang="tr-TR" sz="1600" dirty="0" smtClean="0"/>
              <a:t>	</a:t>
            </a:r>
            <a:r>
              <a:rPr lang="tr-TR" sz="1600" dirty="0" err="1" smtClean="0"/>
              <a:t>Kamman</a:t>
            </a:r>
            <a:r>
              <a:rPr lang="tr-TR" sz="1600" dirty="0" smtClean="0"/>
              <a:t> </a:t>
            </a:r>
            <a:r>
              <a:rPr lang="tr-TR" sz="1600" dirty="0"/>
              <a:t>yapmış olduğu çalışmada ekmeğin gözenekli yapısının ve bu gözeneklere ait büyüklük, düzen, gözenek duvarı kalınlığı, şekil faktörü gibi parametrelerin ekmek kalitesine önemli etkisi olduğunu </a:t>
            </a:r>
            <a:r>
              <a:rPr lang="tr-TR" sz="1600" dirty="0" smtClean="0"/>
              <a:t>vurgulamıştır.</a:t>
            </a:r>
          </a:p>
          <a:p>
            <a:pPr marL="0" indent="0">
              <a:buNone/>
            </a:pPr>
            <a:r>
              <a:rPr lang="tr-TR" sz="1600" dirty="0"/>
              <a:t>	</a:t>
            </a:r>
            <a:r>
              <a:rPr lang="tr-TR" sz="1600" dirty="0" smtClean="0"/>
              <a:t>H.D</a:t>
            </a:r>
            <a:r>
              <a:rPr lang="tr-TR" sz="1600" dirty="0"/>
              <a:t>. </a:t>
            </a:r>
            <a:r>
              <a:rPr lang="tr-TR" sz="1600" dirty="0" err="1"/>
              <a:t>Sapirstein</a:t>
            </a:r>
            <a:r>
              <a:rPr lang="tr-TR" sz="1600" dirty="0"/>
              <a:t> ve arkadaşlarının yapmış oldukları çalışmada ekmeğe ait gözenek alanı, gözenek yoğunluğu boşluk oranı gibi bazı </a:t>
            </a:r>
            <a:r>
              <a:rPr lang="tr-TR" sz="1600" dirty="0" err="1"/>
              <a:t>morfometrik</a:t>
            </a:r>
            <a:r>
              <a:rPr lang="tr-TR" sz="1600" dirty="0"/>
              <a:t> parametreler </a:t>
            </a:r>
            <a:r>
              <a:rPr lang="tr-TR" sz="1600" dirty="0" err="1" smtClean="0"/>
              <a:t>hesaplamıştır.Elde</a:t>
            </a:r>
            <a:r>
              <a:rPr lang="tr-TR" sz="1600" dirty="0" smtClean="0"/>
              <a:t> </a:t>
            </a:r>
            <a:r>
              <a:rPr lang="tr-TR" sz="1600" dirty="0"/>
              <a:t>edilen sonuçlar </a:t>
            </a:r>
            <a:r>
              <a:rPr lang="tr-TR" sz="1600" dirty="0" err="1"/>
              <a:t>oksidanlı</a:t>
            </a:r>
            <a:r>
              <a:rPr lang="tr-TR" sz="1600" dirty="0"/>
              <a:t> ekmeklerin </a:t>
            </a:r>
            <a:r>
              <a:rPr lang="tr-TR" sz="1600" dirty="0" err="1"/>
              <a:t>oksidansız</a:t>
            </a:r>
            <a:r>
              <a:rPr lang="tr-TR" sz="1600" dirty="0"/>
              <a:t> ekmeklere göre daha parlak, daha fazla gözenek yoğunluğuna, daha ince gözeneklere ve daha fazla birbirine benzer gözeneklere sahip olduğunu göstermiştir.</a:t>
            </a:r>
          </a:p>
          <a:p>
            <a:pPr marL="0" indent="0">
              <a:buNone/>
            </a:pPr>
            <a:endParaRPr lang="tr-TR" sz="1600" dirty="0"/>
          </a:p>
          <a:p>
            <a:pPr marL="0" indent="0">
              <a:buNone/>
            </a:pPr>
            <a:r>
              <a:rPr lang="tr-TR" sz="1600" dirty="0" smtClean="0"/>
              <a:t> </a:t>
            </a:r>
            <a:endParaRPr lang="tr-TR" sz="1600" dirty="0"/>
          </a:p>
        </p:txBody>
      </p:sp>
    </p:spTree>
    <p:extLst>
      <p:ext uri="{BB962C8B-B14F-4D97-AF65-F5344CB8AC3E}">
        <p14:creationId xmlns:p14="http://schemas.microsoft.com/office/powerpoint/2010/main" val="760124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YÖNTEM</a:t>
            </a:r>
            <a:endParaRPr lang="tr-TR" dirty="0"/>
          </a:p>
        </p:txBody>
      </p:sp>
      <p:sp>
        <p:nvSpPr>
          <p:cNvPr id="3" name="İçerik Yer Tutucusu 2"/>
          <p:cNvSpPr>
            <a:spLocks noGrp="1"/>
          </p:cNvSpPr>
          <p:nvPr>
            <p:ph idx="1"/>
          </p:nvPr>
        </p:nvSpPr>
        <p:spPr>
          <a:xfrm>
            <a:off x="2589212" y="1741715"/>
            <a:ext cx="8915400" cy="4711336"/>
          </a:xfrm>
        </p:spPr>
        <p:txBody>
          <a:bodyPr>
            <a:normAutofit/>
          </a:bodyPr>
          <a:lstStyle/>
          <a:p>
            <a:pPr marL="0" indent="0">
              <a:buNone/>
            </a:pPr>
            <a:r>
              <a:rPr lang="tr-TR" sz="1600" dirty="0"/>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a:t>
            </a:r>
            <a:r>
              <a:rPr lang="tr-TR" sz="1600" dirty="0" smtClean="0"/>
              <a:t>seviye </a:t>
            </a:r>
            <a:r>
              <a:rPr lang="tr-TR" sz="1600" dirty="0"/>
              <a:t>görüntüsüne </a:t>
            </a:r>
            <a:r>
              <a:rPr lang="tr-TR" sz="1600" dirty="0" smtClean="0"/>
              <a:t>dönüştürülmüştür.</a:t>
            </a:r>
          </a:p>
          <a:p>
            <a:pPr marL="0" indent="0">
              <a:buNone/>
            </a:pPr>
            <a:endParaRPr lang="tr-TR" sz="1600" dirty="0"/>
          </a:p>
          <a:p>
            <a:pPr marL="0" indent="0">
              <a:buNone/>
            </a:pPr>
            <a:endParaRPr lang="tr-TR" sz="1600" dirty="0" smtClean="0"/>
          </a:p>
          <a:p>
            <a:pPr marL="0" indent="0">
              <a:buNone/>
            </a:pPr>
            <a:r>
              <a:rPr lang="tr-TR" sz="1600" dirty="0"/>
              <a:t>	</a:t>
            </a:r>
            <a:endParaRPr lang="tr-TR" sz="1600" dirty="0" smtClean="0"/>
          </a:p>
          <a:p>
            <a:pPr marL="0" indent="0">
              <a:buNone/>
            </a:pPr>
            <a:endParaRPr lang="tr-TR" sz="1600" dirty="0"/>
          </a:p>
          <a:p>
            <a:pPr marL="0" indent="0">
              <a:buNone/>
            </a:pPr>
            <a:endParaRPr lang="tr-TR" sz="1600" dirty="0" smtClean="0"/>
          </a:p>
          <a:p>
            <a:pPr marL="0" indent="0">
              <a:buNone/>
            </a:pPr>
            <a:endParaRPr lang="tr-TR" sz="1600" dirty="0" smtClean="0"/>
          </a:p>
          <a:p>
            <a:pPr marL="0" indent="0">
              <a:buNone/>
            </a:pPr>
            <a:endParaRPr lang="tr-TR" sz="1600" dirty="0"/>
          </a:p>
          <a:p>
            <a:pPr marL="0" indent="0">
              <a:buNone/>
            </a:pPr>
            <a:endParaRPr lang="tr-TR" sz="1600" dirty="0"/>
          </a:p>
          <a:p>
            <a:pPr marL="0" indent="0">
              <a:buNone/>
            </a:pPr>
            <a:r>
              <a:rPr lang="tr-TR" sz="1600" dirty="0"/>
              <a:t> </a:t>
            </a:r>
            <a:r>
              <a:rPr lang="tr-TR" sz="1600" dirty="0" smtClean="0"/>
              <a:t>	</a:t>
            </a:r>
            <a:r>
              <a:rPr lang="tr-TR" sz="1600" dirty="0" err="1" smtClean="0">
                <a:solidFill>
                  <a:srgbClr val="C00000"/>
                </a:solidFill>
              </a:rPr>
              <a:t>Orjinal</a:t>
            </a:r>
            <a:r>
              <a:rPr lang="tr-TR" sz="1600" dirty="0" smtClean="0">
                <a:solidFill>
                  <a:srgbClr val="C00000"/>
                </a:solidFill>
              </a:rPr>
              <a:t> </a:t>
            </a:r>
            <a:r>
              <a:rPr lang="tr-TR" sz="1600" dirty="0">
                <a:solidFill>
                  <a:srgbClr val="C00000"/>
                </a:solidFill>
              </a:rPr>
              <a:t>ekmek görüntüleri </a:t>
            </a:r>
            <a:r>
              <a:rPr lang="tr-TR" sz="1600" dirty="0" smtClean="0">
                <a:solidFill>
                  <a:srgbClr val="C00000"/>
                </a:solidFill>
              </a:rPr>
              <a:t>  					Gri </a:t>
            </a:r>
            <a:r>
              <a:rPr lang="tr-TR" sz="1600" dirty="0">
                <a:solidFill>
                  <a:srgbClr val="C00000"/>
                </a:solidFill>
              </a:rPr>
              <a:t>seviye ekmek görüntüsü</a:t>
            </a:r>
          </a:p>
          <a:p>
            <a:pPr marL="0" indent="0">
              <a:buNone/>
            </a:pPr>
            <a:endParaRPr lang="tr-TR" sz="1600" dirty="0">
              <a:solidFill>
                <a:srgbClr val="C00000"/>
              </a:solidFill>
            </a:endParaRPr>
          </a:p>
        </p:txBody>
      </p:sp>
      <p:pic>
        <p:nvPicPr>
          <p:cNvPr id="4" name="Resim 3"/>
          <p:cNvPicPr>
            <a:picLocks noChangeAspect="1"/>
          </p:cNvPicPr>
          <p:nvPr/>
        </p:nvPicPr>
        <p:blipFill>
          <a:blip r:embed="rId2"/>
          <a:stretch>
            <a:fillRect/>
          </a:stretch>
        </p:blipFill>
        <p:spPr>
          <a:xfrm>
            <a:off x="3049679" y="3163070"/>
            <a:ext cx="2664823" cy="2505068"/>
          </a:xfrm>
          <a:prstGeom prst="rect">
            <a:avLst/>
          </a:prstGeom>
          <a:ln>
            <a:noFill/>
          </a:ln>
          <a:effectLst>
            <a:softEdge rad="112500"/>
          </a:effectLst>
        </p:spPr>
      </p:pic>
      <p:sp>
        <p:nvSpPr>
          <p:cNvPr id="5" name="AutoShape 2" descr="Görüntü işleme teknikleri kullanılarak ekmek doku analizi ve arayüz  programının geliştirilmesi Bread texture analysis 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6" name="AutoShape 4" descr="Görüntü işleme teknikleri kullanılarak ekmek doku analizi ve arayüz  programının geliştirilmesi Bread texture analysis 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7" name="Resim 6"/>
          <p:cNvPicPr>
            <a:picLocks noChangeAspect="1"/>
          </p:cNvPicPr>
          <p:nvPr/>
        </p:nvPicPr>
        <p:blipFill>
          <a:blip r:embed="rId3"/>
          <a:stretch>
            <a:fillRect/>
          </a:stretch>
        </p:blipFill>
        <p:spPr>
          <a:xfrm>
            <a:off x="7785462" y="3163070"/>
            <a:ext cx="2403565" cy="2505068"/>
          </a:xfrm>
          <a:prstGeom prst="rect">
            <a:avLst/>
          </a:prstGeom>
          <a:ln>
            <a:noFill/>
          </a:ln>
          <a:effectLst>
            <a:softEdge rad="112500"/>
          </a:effectLst>
        </p:spPr>
      </p:pic>
    </p:spTree>
    <p:extLst>
      <p:ext uri="{BB962C8B-B14F-4D97-AF65-F5344CB8AC3E}">
        <p14:creationId xmlns:p14="http://schemas.microsoft.com/office/powerpoint/2010/main" val="4170363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err="1" smtClean="0"/>
              <a:t>Histogram</a:t>
            </a:r>
            <a:r>
              <a:rPr lang="tr-TR" sz="3200" dirty="0" smtClean="0"/>
              <a:t> Germe ve </a:t>
            </a:r>
            <a:r>
              <a:rPr lang="tr-TR" sz="3200" dirty="0" err="1" smtClean="0"/>
              <a:t>Histogram</a:t>
            </a:r>
            <a:r>
              <a:rPr lang="tr-TR" sz="3200" dirty="0" smtClean="0"/>
              <a:t> Eşitleme</a:t>
            </a:r>
            <a:endParaRPr lang="tr-TR" sz="3200" dirty="0"/>
          </a:p>
        </p:txBody>
      </p:sp>
      <p:sp>
        <p:nvSpPr>
          <p:cNvPr id="3" name="İçerik Yer Tutucusu 2"/>
          <p:cNvSpPr>
            <a:spLocks noGrp="1"/>
          </p:cNvSpPr>
          <p:nvPr>
            <p:ph idx="1"/>
          </p:nvPr>
        </p:nvSpPr>
        <p:spPr>
          <a:xfrm>
            <a:off x="1060858" y="2097135"/>
            <a:ext cx="8915400" cy="4045130"/>
          </a:xfrm>
        </p:spPr>
        <p:txBody>
          <a:bodyPr/>
          <a:lstStyle/>
          <a:p>
            <a:pPr marL="0" indent="0">
              <a:buNone/>
            </a:pPr>
            <a:r>
              <a:rPr lang="tr-TR" dirty="0" err="1" smtClean="0">
                <a:solidFill>
                  <a:srgbClr val="C00000"/>
                </a:solidFill>
              </a:rPr>
              <a:t>Histogram</a:t>
            </a:r>
            <a:r>
              <a:rPr lang="tr-TR" dirty="0" smtClean="0">
                <a:solidFill>
                  <a:srgbClr val="C00000"/>
                </a:solidFill>
              </a:rPr>
              <a:t> </a:t>
            </a:r>
            <a:r>
              <a:rPr lang="tr-TR" dirty="0">
                <a:solidFill>
                  <a:srgbClr val="C00000"/>
                </a:solidFill>
              </a:rPr>
              <a:t>germe </a:t>
            </a:r>
            <a:r>
              <a:rPr lang="tr-TR" dirty="0" smtClean="0">
                <a:solidFill>
                  <a:srgbClr val="C00000"/>
                </a:solidFill>
              </a:rPr>
              <a:t>işlemi</a:t>
            </a:r>
            <a:r>
              <a:rPr lang="tr-TR" dirty="0" smtClean="0"/>
              <a:t>; </a:t>
            </a:r>
            <a:r>
              <a:rPr lang="tr-TR" sz="1600" dirty="0"/>
              <a:t>düşük kontrastlı resimlere uygulanan bir yöntem olup </a:t>
            </a:r>
            <a:r>
              <a:rPr lang="tr-TR" sz="1600" dirty="0" err="1"/>
              <a:t>histogramı</a:t>
            </a:r>
            <a:r>
              <a:rPr lang="tr-TR" sz="1600" dirty="0"/>
              <a:t> geniş bir bölgeye yayma mantığına </a:t>
            </a:r>
            <a:r>
              <a:rPr lang="tr-TR" sz="1600" dirty="0" smtClean="0"/>
              <a:t>dayanmaktadır. Ön </a:t>
            </a:r>
            <a:r>
              <a:rPr lang="tr-TR" sz="1600" dirty="0"/>
              <a:t>işlemenin ilk basamağını oluşturan bu yöntem sayesinde gri seviye görüntülerinin kontrastı iyileştirilmiştir. </a:t>
            </a:r>
            <a:endParaRPr lang="tr-TR" sz="1600" dirty="0" smtClean="0"/>
          </a:p>
          <a:p>
            <a:pPr marL="0" indent="0">
              <a:buNone/>
            </a:pPr>
            <a:endParaRPr lang="tr-TR" sz="1600" dirty="0"/>
          </a:p>
          <a:p>
            <a:pPr marL="0" indent="0">
              <a:buNone/>
            </a:pPr>
            <a:endParaRPr lang="tr-TR" dirty="0" smtClean="0">
              <a:solidFill>
                <a:srgbClr val="C00000"/>
              </a:solidFill>
            </a:endParaRPr>
          </a:p>
          <a:p>
            <a:pPr marL="0" indent="0">
              <a:buNone/>
            </a:pPr>
            <a:endParaRPr lang="tr-TR" dirty="0">
              <a:solidFill>
                <a:srgbClr val="C00000"/>
              </a:solidFill>
            </a:endParaRPr>
          </a:p>
          <a:p>
            <a:pPr marL="0" indent="0">
              <a:buNone/>
            </a:pPr>
            <a:r>
              <a:rPr lang="tr-TR" dirty="0" err="1" smtClean="0">
                <a:solidFill>
                  <a:srgbClr val="C00000"/>
                </a:solidFill>
              </a:rPr>
              <a:t>Histogram</a:t>
            </a:r>
            <a:r>
              <a:rPr lang="tr-TR" dirty="0" smtClean="0">
                <a:solidFill>
                  <a:srgbClr val="C00000"/>
                </a:solidFill>
              </a:rPr>
              <a:t> eşitleme; </a:t>
            </a:r>
            <a:r>
              <a:rPr lang="tr-TR" sz="1600" dirty="0"/>
              <a:t>renk değerleri düzgün dağılımlı olmayan görüntüler için uygun bir görüntü iyileştirme metodudur.</a:t>
            </a:r>
          </a:p>
        </p:txBody>
      </p:sp>
      <p:pic>
        <p:nvPicPr>
          <p:cNvPr id="4" name="Resim 3"/>
          <p:cNvPicPr>
            <a:picLocks noChangeAspect="1"/>
          </p:cNvPicPr>
          <p:nvPr/>
        </p:nvPicPr>
        <p:blipFill>
          <a:blip r:embed="rId2"/>
          <a:stretch>
            <a:fillRect/>
          </a:stretch>
        </p:blipFill>
        <p:spPr>
          <a:xfrm>
            <a:off x="9663022" y="1551216"/>
            <a:ext cx="1841590" cy="1828799"/>
          </a:xfrm>
          <a:prstGeom prst="rect">
            <a:avLst/>
          </a:prstGeom>
          <a:ln>
            <a:noFill/>
          </a:ln>
          <a:effectLst>
            <a:softEdge rad="112500"/>
          </a:effectLst>
        </p:spPr>
      </p:pic>
      <p:pic>
        <p:nvPicPr>
          <p:cNvPr id="5" name="Resim 4"/>
          <p:cNvPicPr>
            <a:picLocks noChangeAspect="1"/>
          </p:cNvPicPr>
          <p:nvPr/>
        </p:nvPicPr>
        <p:blipFill>
          <a:blip r:embed="rId3"/>
          <a:stretch>
            <a:fillRect/>
          </a:stretch>
        </p:blipFill>
        <p:spPr>
          <a:xfrm>
            <a:off x="9838293" y="4307121"/>
            <a:ext cx="1804285" cy="1750422"/>
          </a:xfrm>
          <a:prstGeom prst="rect">
            <a:avLst/>
          </a:prstGeom>
          <a:ln>
            <a:noFill/>
          </a:ln>
          <a:effectLst>
            <a:softEdge rad="112500"/>
          </a:effectLst>
        </p:spPr>
      </p:pic>
      <p:sp>
        <p:nvSpPr>
          <p:cNvPr id="6" name="Akış Çizelgesi: Sonlandırıcı 5"/>
          <p:cNvSpPr/>
          <p:nvPr/>
        </p:nvSpPr>
        <p:spPr>
          <a:xfrm>
            <a:off x="9700327" y="3442065"/>
            <a:ext cx="1804285" cy="382087"/>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200" dirty="0" err="1" smtClean="0">
                <a:solidFill>
                  <a:schemeClr val="accent2">
                    <a:lumMod val="50000"/>
                  </a:schemeClr>
                </a:solidFill>
              </a:rPr>
              <a:t>Histogram</a:t>
            </a:r>
            <a:r>
              <a:rPr lang="tr-TR" sz="1200" dirty="0" smtClean="0">
                <a:solidFill>
                  <a:schemeClr val="accent2">
                    <a:lumMod val="50000"/>
                  </a:schemeClr>
                </a:solidFill>
              </a:rPr>
              <a:t> Germe işlemi</a:t>
            </a:r>
            <a:endParaRPr lang="tr-TR" sz="1200" dirty="0">
              <a:solidFill>
                <a:schemeClr val="accent2">
                  <a:lumMod val="50000"/>
                </a:schemeClr>
              </a:solidFill>
            </a:endParaRPr>
          </a:p>
        </p:txBody>
      </p:sp>
      <p:sp>
        <p:nvSpPr>
          <p:cNvPr id="7" name="Akış Çizelgesi: Sonlandırıcı 6"/>
          <p:cNvSpPr/>
          <p:nvPr/>
        </p:nvSpPr>
        <p:spPr>
          <a:xfrm>
            <a:off x="9897688" y="6204315"/>
            <a:ext cx="1819502" cy="437606"/>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200" dirty="0" err="1" smtClean="0">
                <a:solidFill>
                  <a:schemeClr val="accent2">
                    <a:lumMod val="50000"/>
                  </a:schemeClr>
                </a:solidFill>
              </a:rPr>
              <a:t>Histogram</a:t>
            </a:r>
            <a:r>
              <a:rPr lang="tr-TR" sz="1200" dirty="0" smtClean="0">
                <a:solidFill>
                  <a:schemeClr val="accent2">
                    <a:lumMod val="50000"/>
                  </a:schemeClr>
                </a:solidFill>
              </a:rPr>
              <a:t> Eşitleme İşlemi</a:t>
            </a:r>
            <a:endParaRPr lang="tr-TR" sz="1200" dirty="0">
              <a:solidFill>
                <a:schemeClr val="accent2">
                  <a:lumMod val="50000"/>
                </a:schemeClr>
              </a:solidFill>
            </a:endParaRPr>
          </a:p>
        </p:txBody>
      </p:sp>
    </p:spTree>
    <p:extLst>
      <p:ext uri="{BB962C8B-B14F-4D97-AF65-F5344CB8AC3E}">
        <p14:creationId xmlns:p14="http://schemas.microsoft.com/office/powerpoint/2010/main" val="816898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dirty="0"/>
              <a:t>Gözeneklerin Otomatik Olarak </a:t>
            </a:r>
            <a:r>
              <a:rPr lang="tr-TR" sz="3200" dirty="0" err="1" smtClean="0"/>
              <a:t>Bölütlenmesi</a:t>
            </a:r>
            <a:endParaRPr lang="tr-TR" sz="3200" dirty="0"/>
          </a:p>
        </p:txBody>
      </p:sp>
      <p:sp>
        <p:nvSpPr>
          <p:cNvPr id="5" name="İçerik Yer Tutucusu 4"/>
          <p:cNvSpPr>
            <a:spLocks noGrp="1"/>
          </p:cNvSpPr>
          <p:nvPr>
            <p:ph idx="1"/>
          </p:nvPr>
        </p:nvSpPr>
        <p:spPr>
          <a:xfrm>
            <a:off x="2132012" y="2036036"/>
            <a:ext cx="4503919" cy="4463143"/>
          </a:xfrm>
        </p:spPr>
        <p:txBody>
          <a:bodyPr>
            <a:normAutofit/>
          </a:bodyPr>
          <a:lstStyle/>
          <a:p>
            <a:pPr marL="0" indent="0">
              <a:buNone/>
            </a:pPr>
            <a:r>
              <a:rPr lang="tr-TR" dirty="0" smtClean="0"/>
              <a:t>	Bu </a:t>
            </a:r>
            <a:r>
              <a:rPr lang="tr-TR" dirty="0"/>
              <a:t>kısımda ön işlemeden geçip, işlemeye hazır hale gelen görüntüler öncelikle otsu yöntemiyle </a:t>
            </a:r>
            <a:r>
              <a:rPr lang="tr-TR" dirty="0" err="1"/>
              <a:t>eşiklenerek</a:t>
            </a:r>
            <a:r>
              <a:rPr lang="tr-TR" dirty="0"/>
              <a:t> ikili görüntü haline dönüştürülmüştür</a:t>
            </a:r>
            <a:r>
              <a:rPr lang="tr-TR" dirty="0" smtClean="0"/>
              <a:t>.</a:t>
            </a:r>
          </a:p>
          <a:p>
            <a:pPr marL="0" indent="0">
              <a:buNone/>
            </a:pPr>
            <a:endParaRPr lang="tr-TR" dirty="0" smtClean="0"/>
          </a:p>
          <a:p>
            <a:pPr marL="0" indent="0">
              <a:buNone/>
            </a:pPr>
            <a:r>
              <a:rPr lang="tr-TR" dirty="0" smtClean="0"/>
              <a:t>	Otsu </a:t>
            </a:r>
            <a:r>
              <a:rPr lang="tr-TR" dirty="0"/>
              <a:t>yöntemi, gri seviye görüntüler üzerinde uygulanabilen bir eşik belirleme yöntemidir. Bu yöntem kullanılırken m*n boyutlarında görüntünün arka plan ve ön plan olmak üzere iki sınıftan oluştuğu </a:t>
            </a:r>
            <a:r>
              <a:rPr lang="tr-TR" dirty="0" smtClean="0"/>
              <a:t>varsayılır. </a:t>
            </a:r>
            <a:endParaRPr lang="tr-TR" dirty="0"/>
          </a:p>
        </p:txBody>
      </p:sp>
      <p:pic>
        <p:nvPicPr>
          <p:cNvPr id="6" name="Resim 5"/>
          <p:cNvPicPr>
            <a:picLocks noChangeAspect="1"/>
          </p:cNvPicPr>
          <p:nvPr/>
        </p:nvPicPr>
        <p:blipFill>
          <a:blip r:embed="rId2"/>
          <a:stretch>
            <a:fillRect/>
          </a:stretch>
        </p:blipFill>
        <p:spPr>
          <a:xfrm>
            <a:off x="7680959" y="1787434"/>
            <a:ext cx="3213463" cy="41561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77827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t>Bağlantılı Bileşen Etiketleme İle Gözenek Etiketleme</a:t>
            </a:r>
          </a:p>
        </p:txBody>
      </p:sp>
      <p:sp>
        <p:nvSpPr>
          <p:cNvPr id="3" name="İçerik Yer Tutucusu 2"/>
          <p:cNvSpPr>
            <a:spLocks noGrp="1"/>
          </p:cNvSpPr>
          <p:nvPr>
            <p:ph idx="1"/>
          </p:nvPr>
        </p:nvSpPr>
        <p:spPr>
          <a:xfrm>
            <a:off x="2589212" y="1998617"/>
            <a:ext cx="8915400" cy="4362994"/>
          </a:xfrm>
        </p:spPr>
        <p:txBody>
          <a:bodyPr>
            <a:normAutofit/>
          </a:bodyPr>
          <a:lstStyle/>
          <a:p>
            <a:pPr marL="0" indent="0">
              <a:buNone/>
            </a:pPr>
            <a:r>
              <a:rPr lang="tr-TR" sz="1400" dirty="0" smtClean="0"/>
              <a:t>	</a:t>
            </a:r>
            <a:r>
              <a:rPr lang="tr-TR" sz="1600" dirty="0" smtClean="0"/>
              <a:t>BBE </a:t>
            </a:r>
            <a:r>
              <a:rPr lang="tr-TR" sz="1600" dirty="0"/>
              <a:t>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a:t>
            </a:r>
            <a:r>
              <a:rPr lang="tr-TR" sz="1600" dirty="0" smtClean="0"/>
              <a:t>kolay olmaktadır.</a:t>
            </a:r>
          </a:p>
          <a:p>
            <a:pPr marL="0" indent="0">
              <a:buNone/>
            </a:pPr>
            <a:endParaRPr lang="tr-TR" sz="1600" dirty="0">
              <a:solidFill>
                <a:srgbClr val="C00000"/>
              </a:solidFill>
            </a:endParaRPr>
          </a:p>
          <a:p>
            <a:pPr marL="0" indent="0">
              <a:buNone/>
            </a:pPr>
            <a:endParaRPr lang="tr-TR" sz="1600" dirty="0" smtClean="0">
              <a:solidFill>
                <a:srgbClr val="C00000"/>
              </a:solidFill>
            </a:endParaRPr>
          </a:p>
          <a:p>
            <a:pPr marL="0" indent="0">
              <a:buNone/>
            </a:pPr>
            <a:endParaRPr lang="tr-TR" sz="1600" dirty="0">
              <a:solidFill>
                <a:srgbClr val="C00000"/>
              </a:solidFill>
            </a:endParaRPr>
          </a:p>
          <a:p>
            <a:pPr marL="0" indent="0">
              <a:buNone/>
            </a:pPr>
            <a:endParaRPr lang="tr-TR" sz="1600" dirty="0" smtClean="0">
              <a:solidFill>
                <a:srgbClr val="C00000"/>
              </a:solidFill>
            </a:endParaRPr>
          </a:p>
          <a:p>
            <a:pPr marL="0" indent="0">
              <a:buNone/>
            </a:pPr>
            <a:endParaRPr lang="tr-TR" sz="1600" dirty="0">
              <a:solidFill>
                <a:srgbClr val="C00000"/>
              </a:solidFill>
            </a:endParaRPr>
          </a:p>
          <a:p>
            <a:pPr marL="0" indent="0">
              <a:buNone/>
            </a:pPr>
            <a:r>
              <a:rPr lang="tr-TR" sz="1600" dirty="0" smtClean="0"/>
              <a:t>							</a:t>
            </a:r>
          </a:p>
          <a:p>
            <a:pPr marL="0" indent="0">
              <a:buNone/>
            </a:pPr>
            <a:r>
              <a:rPr lang="tr-TR" sz="1600" dirty="0"/>
              <a:t>	</a:t>
            </a:r>
            <a:r>
              <a:rPr lang="tr-TR" sz="1600" dirty="0" smtClean="0"/>
              <a:t>						</a:t>
            </a:r>
            <a:r>
              <a:rPr lang="tr-TR" sz="1600" dirty="0" smtClean="0">
                <a:solidFill>
                  <a:srgbClr val="C00000"/>
                </a:solidFill>
              </a:rPr>
              <a:t>Etiketlenmiş </a:t>
            </a:r>
            <a:r>
              <a:rPr lang="tr-TR" sz="1600" dirty="0">
                <a:solidFill>
                  <a:srgbClr val="C00000"/>
                </a:solidFill>
              </a:rPr>
              <a:t>gözenek</a:t>
            </a:r>
          </a:p>
        </p:txBody>
      </p:sp>
      <p:pic>
        <p:nvPicPr>
          <p:cNvPr id="4" name="Resim 3"/>
          <p:cNvPicPr>
            <a:picLocks noChangeAspect="1"/>
          </p:cNvPicPr>
          <p:nvPr/>
        </p:nvPicPr>
        <p:blipFill>
          <a:blip r:embed="rId2"/>
          <a:stretch>
            <a:fillRect/>
          </a:stretch>
        </p:blipFill>
        <p:spPr>
          <a:xfrm>
            <a:off x="5212081" y="3721965"/>
            <a:ext cx="3148147" cy="19858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3426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519608"/>
            <a:ext cx="8911687" cy="1280890"/>
          </a:xfrm>
        </p:spPr>
        <p:txBody>
          <a:bodyPr>
            <a:normAutofit/>
          </a:bodyPr>
          <a:lstStyle/>
          <a:p>
            <a:r>
              <a:rPr lang="tr-TR" sz="3200" dirty="0"/>
              <a:t>Gözeneklerin Büyüklüklerine Göre Sınıflandırılması</a:t>
            </a:r>
          </a:p>
        </p:txBody>
      </p:sp>
      <p:sp>
        <p:nvSpPr>
          <p:cNvPr id="3" name="İçerik Yer Tutucusu 2"/>
          <p:cNvSpPr>
            <a:spLocks noGrp="1"/>
          </p:cNvSpPr>
          <p:nvPr>
            <p:ph idx="1"/>
          </p:nvPr>
        </p:nvSpPr>
        <p:spPr>
          <a:xfrm>
            <a:off x="2589212" y="1800498"/>
            <a:ext cx="8915400" cy="3777622"/>
          </a:xfrm>
        </p:spPr>
        <p:txBody>
          <a:bodyPr>
            <a:normAutofit/>
          </a:bodyPr>
          <a:lstStyle/>
          <a:p>
            <a:pPr marL="0" indent="0">
              <a:buNone/>
            </a:pPr>
            <a:r>
              <a:rPr lang="tr-TR" sz="1600" dirty="0" smtClean="0"/>
              <a:t>	Yapılan </a:t>
            </a:r>
            <a:r>
              <a:rPr lang="tr-TR" sz="1600" dirty="0"/>
              <a:t>çalışmada farklı büyüklükteki gözeneklerin sayılarındaki değişimlerin gözlenmesi amacıyla gözenekler </a:t>
            </a:r>
            <a:r>
              <a:rPr lang="tr-TR" sz="1600" dirty="0" smtClean="0"/>
              <a:t>4 </a:t>
            </a:r>
            <a:r>
              <a:rPr lang="tr-TR" sz="1600" dirty="0"/>
              <a:t>sınıfa ayrılmıştır. Her bir sınıf, bir etiket grubuna dâhil edilmiştir. Böylelikle her bir gruptaki gözeneklerin önce sınırları belirlenmiş sonra da bu sınırlara etiket grubuna </a:t>
            </a:r>
            <a:r>
              <a:rPr lang="tr-TR" sz="1600" dirty="0" smtClean="0"/>
              <a:t>göre bir </a:t>
            </a:r>
            <a:r>
              <a:rPr lang="tr-TR" sz="1600" dirty="0"/>
              <a:t>renk değeri atanarak otomatik olarak renklendirilmesi yapılmıştır</a:t>
            </a:r>
            <a:r>
              <a:rPr lang="tr-TR" sz="1600" dirty="0" smtClean="0"/>
              <a:t>.</a:t>
            </a:r>
          </a:p>
          <a:p>
            <a:pPr marL="0" indent="0">
              <a:buNone/>
            </a:pPr>
            <a:r>
              <a:rPr lang="tr-TR" sz="1600" dirty="0" smtClean="0"/>
              <a:t> </a:t>
            </a:r>
            <a:r>
              <a:rPr lang="tr-TR" sz="1600" dirty="0"/>
              <a:t>Bu hem bize gözeneklerin sınıflandırılması imkânı vermekte hem de görsel analiz imkânı sunmaktadır. Ayrıca farklı katkı maddeli ekmeklerde </a:t>
            </a:r>
            <a:r>
              <a:rPr lang="tr-TR" sz="1600" dirty="0" smtClean="0"/>
              <a:t>doku karşılaştırması </a:t>
            </a:r>
            <a:r>
              <a:rPr lang="tr-TR" sz="1600" dirty="0"/>
              <a:t>yapmayı da kolay hale getirmektedir.</a:t>
            </a:r>
          </a:p>
        </p:txBody>
      </p:sp>
      <p:pic>
        <p:nvPicPr>
          <p:cNvPr id="4" name="Resim 3"/>
          <p:cNvPicPr>
            <a:picLocks noChangeAspect="1"/>
          </p:cNvPicPr>
          <p:nvPr/>
        </p:nvPicPr>
        <p:blipFill>
          <a:blip r:embed="rId2"/>
          <a:stretch>
            <a:fillRect/>
          </a:stretch>
        </p:blipFill>
        <p:spPr>
          <a:xfrm>
            <a:off x="7046912" y="3950566"/>
            <a:ext cx="2677887" cy="26069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96309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t>Geliştirilen </a:t>
            </a:r>
            <a:r>
              <a:rPr lang="tr-TR" sz="3200" dirty="0" err="1"/>
              <a:t>Arayüz</a:t>
            </a:r>
            <a:r>
              <a:rPr lang="tr-TR" sz="3200" dirty="0"/>
              <a:t> Programı</a:t>
            </a:r>
          </a:p>
        </p:txBody>
      </p:sp>
      <p:sp>
        <p:nvSpPr>
          <p:cNvPr id="3" name="İçerik Yer Tutucusu 2"/>
          <p:cNvSpPr>
            <a:spLocks noGrp="1"/>
          </p:cNvSpPr>
          <p:nvPr>
            <p:ph idx="1"/>
          </p:nvPr>
        </p:nvSpPr>
        <p:spPr/>
        <p:txBody>
          <a:bodyPr/>
          <a:lstStyle/>
          <a:p>
            <a:pPr marL="0" indent="0">
              <a:buNone/>
            </a:pPr>
            <a:r>
              <a:rPr lang="tr-TR" dirty="0" smtClean="0"/>
              <a:t>	</a:t>
            </a:r>
            <a:r>
              <a:rPr lang="tr-TR" sz="1600" dirty="0" err="1" smtClean="0"/>
              <a:t>Matlab</a:t>
            </a:r>
            <a:r>
              <a:rPr lang="tr-TR" sz="1600" dirty="0" smtClean="0"/>
              <a:t> </a:t>
            </a:r>
            <a:r>
              <a:rPr lang="tr-TR" sz="1600" dirty="0"/>
              <a:t>GUI </a:t>
            </a:r>
            <a:r>
              <a:rPr lang="tr-TR" sz="1600" dirty="0" err="1"/>
              <a:t>arayüz</a:t>
            </a:r>
            <a:r>
              <a:rPr lang="tr-TR" sz="1600" dirty="0"/>
              <a:t> programı kullanılarak, ekmek doku/gözenek </a:t>
            </a:r>
            <a:r>
              <a:rPr lang="tr-TR" sz="1600" dirty="0" err="1"/>
              <a:t>bölütleme</a:t>
            </a:r>
            <a:r>
              <a:rPr lang="tr-TR" sz="1600" dirty="0"/>
              <a:t>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a:t>
            </a:r>
            <a:r>
              <a:rPr lang="tr-TR" sz="1600" dirty="0" smtClean="0"/>
              <a:t>yapılmaktadır.</a:t>
            </a:r>
            <a:endParaRPr lang="tr-TR" sz="1600" dirty="0"/>
          </a:p>
        </p:txBody>
      </p:sp>
      <p:pic>
        <p:nvPicPr>
          <p:cNvPr id="4" name="Resim 3"/>
          <p:cNvPicPr>
            <a:picLocks noChangeAspect="1"/>
          </p:cNvPicPr>
          <p:nvPr/>
        </p:nvPicPr>
        <p:blipFill>
          <a:blip r:embed="rId2"/>
          <a:stretch>
            <a:fillRect/>
          </a:stretch>
        </p:blipFill>
        <p:spPr>
          <a:xfrm>
            <a:off x="4734786" y="3842937"/>
            <a:ext cx="4121832" cy="2518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23634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TM02892315[[fn=Duman]]</Template>
  <TotalTime>100</TotalTime>
  <Words>226</Words>
  <Application>Microsoft Office PowerPoint</Application>
  <PresentationFormat>Geniş ekran</PresentationFormat>
  <Paragraphs>55</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Century Gothic</vt:lpstr>
      <vt:lpstr>Wingdings 3</vt:lpstr>
      <vt:lpstr>Duman</vt:lpstr>
      <vt:lpstr>Görüntü İşleme Teknikleri Kullanılarak Ekmek Doku Analizi ve Arayüz Programının Geliştirilmesi</vt:lpstr>
      <vt:lpstr>PowerPoint Sunusu</vt:lpstr>
      <vt:lpstr>PowerPoint Sunusu</vt:lpstr>
      <vt:lpstr>YÖNTEM</vt:lpstr>
      <vt:lpstr>Histogram Germe ve Histogram Eşitleme</vt:lpstr>
      <vt:lpstr>Gözeneklerin Otomatik Olarak Bölütlenmesi</vt:lpstr>
      <vt:lpstr>Bağlantılı Bileşen Etiketleme İle Gözenek Etiketleme</vt:lpstr>
      <vt:lpstr>Gözeneklerin Büyüklüklerine Göre Sınıflandırılması</vt:lpstr>
      <vt:lpstr>Geliştirilen Arayüz Programı</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CASPER</dc:creator>
  <cp:lastModifiedBy>CASPER</cp:lastModifiedBy>
  <cp:revision>10</cp:revision>
  <dcterms:created xsi:type="dcterms:W3CDTF">2022-11-09T09:38:40Z</dcterms:created>
  <dcterms:modified xsi:type="dcterms:W3CDTF">2022-11-09T11:19:05Z</dcterms:modified>
</cp:coreProperties>
</file>