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3" d="100"/>
          <a:sy n="73"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589212" y="1809206"/>
            <a:ext cx="8915399" cy="2262781"/>
          </a:xfrm>
        </p:spPr>
        <p:txBody>
          <a:bodyPr/>
          <a:lstStyle/>
          <a:p>
            <a:r>
              <a:rPr lang="tr-TR" dirty="0" smtClean="0"/>
              <a:t>MAKALE SUNUMLARI</a:t>
            </a:r>
            <a:endParaRPr lang="tr-TR" dirty="0"/>
          </a:p>
        </p:txBody>
      </p:sp>
      <p:sp>
        <p:nvSpPr>
          <p:cNvPr id="3" name="Alt Başlık 2"/>
          <p:cNvSpPr>
            <a:spLocks noGrp="1"/>
          </p:cNvSpPr>
          <p:nvPr>
            <p:ph type="subTitle" idx="1"/>
          </p:nvPr>
        </p:nvSpPr>
        <p:spPr/>
        <p:txBody>
          <a:bodyPr>
            <a:normAutofit lnSpcReduction="10000"/>
          </a:bodyPr>
          <a:lstStyle/>
          <a:p>
            <a:r>
              <a:rPr lang="tr-TR" dirty="0" smtClean="0"/>
              <a:t>									</a:t>
            </a:r>
          </a:p>
          <a:p>
            <a:r>
              <a:rPr lang="tr-TR" dirty="0" smtClean="0"/>
              <a:t>															</a:t>
            </a:r>
            <a:r>
              <a:rPr lang="tr-TR" dirty="0"/>
              <a:t> </a:t>
            </a:r>
            <a:r>
              <a:rPr lang="tr-TR" dirty="0" smtClean="0"/>
              <a:t>        </a:t>
            </a:r>
            <a:r>
              <a:rPr lang="tr-TR" dirty="0" smtClean="0">
                <a:solidFill>
                  <a:schemeClr val="accent2">
                    <a:lumMod val="75000"/>
                  </a:schemeClr>
                </a:solidFill>
              </a:rPr>
              <a:t>Özge Alma</a:t>
            </a:r>
            <a:endParaRPr lang="tr-TR" dirty="0">
              <a:solidFill>
                <a:schemeClr val="accent2">
                  <a:lumMod val="75000"/>
                </a:schemeClr>
              </a:solidFill>
            </a:endParaRPr>
          </a:p>
          <a:p>
            <a:r>
              <a:rPr lang="tr-TR" dirty="0" smtClean="0">
                <a:solidFill>
                  <a:schemeClr val="accent2">
                    <a:lumMod val="75000"/>
                  </a:schemeClr>
                </a:solidFill>
              </a:rPr>
              <a:t>																02200201068</a:t>
            </a:r>
            <a:endParaRPr lang="tr-TR" dirty="0">
              <a:solidFill>
                <a:schemeClr val="accent2">
                  <a:lumMod val="75000"/>
                </a:schemeClr>
              </a:solidFill>
            </a:endParaRPr>
          </a:p>
        </p:txBody>
      </p:sp>
    </p:spTree>
    <p:extLst>
      <p:ext uri="{BB962C8B-B14F-4D97-AF65-F5344CB8AC3E}">
        <p14:creationId xmlns:p14="http://schemas.microsoft.com/office/powerpoint/2010/main" val="3886638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Sonuçlar </a:t>
            </a:r>
          </a:p>
        </p:txBody>
      </p:sp>
      <p:sp>
        <p:nvSpPr>
          <p:cNvPr id="3" name="İçerik Yer Tutucusu 2"/>
          <p:cNvSpPr>
            <a:spLocks noGrp="1"/>
          </p:cNvSpPr>
          <p:nvPr>
            <p:ph idx="1"/>
          </p:nvPr>
        </p:nvSpPr>
        <p:spPr/>
        <p:txBody>
          <a:bodyPr/>
          <a:lstStyle/>
          <a:p>
            <a:pPr marL="0" indent="0">
              <a:buNone/>
            </a:pPr>
            <a:r>
              <a:rPr lang="tr-TR" dirty="0" smtClean="0"/>
              <a:t>	Damar </a:t>
            </a:r>
            <a:r>
              <a:rPr lang="tr-TR" dirty="0"/>
              <a:t>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yapılmıştır</a:t>
            </a:r>
            <a:r>
              <a:rPr lang="tr-TR" dirty="0" smtClean="0"/>
              <a:t>. </a:t>
            </a:r>
            <a:r>
              <a:rPr lang="tr-TR" dirty="0" err="1" smtClean="0"/>
              <a:t>Eşikleme</a:t>
            </a:r>
            <a:r>
              <a:rPr lang="tr-TR" dirty="0" smtClean="0"/>
              <a:t> </a:t>
            </a:r>
            <a:r>
              <a:rPr lang="tr-TR" dirty="0"/>
              <a:t>yöntemleri, doğası ne olursa olsun tüm veriler üzerinde kullanılabilir. Ancak, farklı </a:t>
            </a:r>
            <a:r>
              <a:rPr lang="tr-TR" dirty="0" err="1"/>
              <a:t>eşikleme</a:t>
            </a:r>
            <a:r>
              <a:rPr lang="tr-TR" dirty="0"/>
              <a:t> yöntemlerinin aynı iyileştirilmiş görüntü üzerinde farklı sonuçlar verdiği gözlemlenmiştir.</a:t>
            </a:r>
          </a:p>
          <a:p>
            <a:pPr marL="0" indent="0">
              <a:buNone/>
            </a:pPr>
            <a:endParaRPr lang="tr-TR" dirty="0"/>
          </a:p>
        </p:txBody>
      </p:sp>
    </p:spTree>
    <p:extLst>
      <p:ext uri="{BB962C8B-B14F-4D97-AF65-F5344CB8AC3E}">
        <p14:creationId xmlns:p14="http://schemas.microsoft.com/office/powerpoint/2010/main" val="4155144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75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800" dirty="0">
                <a:solidFill>
                  <a:schemeClr val="accent2">
                    <a:lumMod val="20000"/>
                    <a:lumOff val="80000"/>
                  </a:schemeClr>
                </a:solidFill>
              </a:rPr>
              <a:t>Görüntü işleme teknikleri ve kümeleme yöntemleri kullanılarak fındık meyvesinin tespit ve sınıflandırılması</a:t>
            </a:r>
          </a:p>
        </p:txBody>
      </p:sp>
      <p:sp>
        <p:nvSpPr>
          <p:cNvPr id="3" name="İçerik Yer Tutucusu 2"/>
          <p:cNvSpPr>
            <a:spLocks noGrp="1"/>
          </p:cNvSpPr>
          <p:nvPr>
            <p:ph idx="1"/>
          </p:nvPr>
        </p:nvSpPr>
        <p:spPr>
          <a:xfrm>
            <a:off x="2589212" y="2628276"/>
            <a:ext cx="8915400" cy="3777622"/>
          </a:xfrm>
        </p:spPr>
        <p:txBody>
          <a:bodyPr/>
          <a:lstStyle/>
          <a:p>
            <a:pPr marL="0" indent="0">
              <a:buNone/>
            </a:pPr>
            <a:r>
              <a:rPr lang="tr-TR" dirty="0" smtClean="0"/>
              <a:t>	Görüntü </a:t>
            </a:r>
            <a:r>
              <a:rPr lang="tr-TR" dirty="0"/>
              <a:t>işleme ve bilgisayarlı görme uygulamaları son yıllarda ciddi bir artış göstermektedir.</a:t>
            </a:r>
          </a:p>
          <a:p>
            <a:pPr marL="0" indent="0">
              <a:buNone/>
            </a:pPr>
            <a:r>
              <a:rPr lang="tr-TR" dirty="0" smtClean="0"/>
              <a:t>	Nesnelerin </a:t>
            </a:r>
            <a:r>
              <a:rPr lang="tr-TR" dirty="0"/>
              <a:t>tespit edilmesi veya tanınması amacıyla yapılan çalışmalarda farklı yöntemler önerilmektedir.</a:t>
            </a:r>
          </a:p>
          <a:p>
            <a:pPr marL="0" indent="0">
              <a:buNone/>
            </a:pPr>
            <a:endParaRPr lang="tr-TR" dirty="0"/>
          </a:p>
        </p:txBody>
      </p:sp>
    </p:spTree>
    <p:extLst>
      <p:ext uri="{BB962C8B-B14F-4D97-AF65-F5344CB8AC3E}">
        <p14:creationId xmlns:p14="http://schemas.microsoft.com/office/powerpoint/2010/main" val="1931032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chemeClr val="accent3">
                    <a:lumMod val="50000"/>
                  </a:schemeClr>
                </a:solidFill>
              </a:rPr>
              <a:t>GİRİŞ</a:t>
            </a:r>
            <a:endParaRPr lang="tr-TR" dirty="0"/>
          </a:p>
        </p:txBody>
      </p:sp>
      <p:sp>
        <p:nvSpPr>
          <p:cNvPr id="3" name="İçerik Yer Tutucusu 2"/>
          <p:cNvSpPr>
            <a:spLocks noGrp="1"/>
          </p:cNvSpPr>
          <p:nvPr>
            <p:ph idx="1"/>
          </p:nvPr>
        </p:nvSpPr>
        <p:spPr/>
        <p:txBody>
          <a:bodyPr>
            <a:normAutofit/>
          </a:bodyPr>
          <a:lstStyle/>
          <a:p>
            <a:pPr marL="0" indent="0">
              <a:buNone/>
            </a:pPr>
            <a:r>
              <a:rPr lang="tr-TR" sz="1700" dirty="0" smtClean="0"/>
              <a:t>	Nesnelere </a:t>
            </a:r>
            <a:r>
              <a:rPr lang="tr-TR" sz="1700" dirty="0"/>
              <a:t>ait basit özellikler kullanılarak hızlı ve etkili nesne tanımaya yönelik çalışmalar, karmaşık arka plan çıkarımı ile tanıma, şekil tanıma, renk tanıma, kenar ve köşe tanıma, istatistiksel örüntü tanıma, şablon eşleme gibi çeşitli yöntemler kullanılmaktadır. </a:t>
            </a:r>
          </a:p>
          <a:p>
            <a:pPr marL="0" indent="0">
              <a:buNone/>
            </a:pPr>
            <a:r>
              <a:rPr lang="tr-TR" sz="1700" dirty="0" smtClean="0"/>
              <a:t>	Bilgisayarlı </a:t>
            </a:r>
            <a:r>
              <a:rPr lang="tr-TR" sz="1700" dirty="0"/>
              <a:t>görmenin yaygınlaşması sonucunda, tarım alanında ürün kalitesinin gözlenmesi, ürün sulama, ilaçlama, hasat, ürün sınıflandırma, ürün gelişimlerinin gözlenmesi gibi çalışmalar yapılmaktadır. Ayrıca tarım alanında, görüntü işleme tekniklerinin kullanılması ile yapılan çeşitli çalışmalarda şeftali, elma, buğday, fındık, kiraz, ceviz,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p:txBody>
      </p:sp>
    </p:spTree>
    <p:extLst>
      <p:ext uri="{BB962C8B-B14F-4D97-AF65-F5344CB8AC3E}">
        <p14:creationId xmlns:p14="http://schemas.microsoft.com/office/powerpoint/2010/main" val="260015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chemeClr val="accent3">
                    <a:lumMod val="50000"/>
                  </a:schemeClr>
                </a:solidFill>
              </a:rPr>
              <a:t>ÖNERİLEN YÖNTEM</a:t>
            </a:r>
            <a:endParaRPr lang="tr-TR" dirty="0"/>
          </a:p>
        </p:txBody>
      </p:sp>
      <p:sp>
        <p:nvSpPr>
          <p:cNvPr id="5" name="İçerik Yer Tutucusu 4"/>
          <p:cNvSpPr>
            <a:spLocks noGrp="1"/>
          </p:cNvSpPr>
          <p:nvPr>
            <p:ph idx="1"/>
          </p:nvPr>
        </p:nvSpPr>
        <p:spPr/>
        <p:txBody>
          <a:bodyPr>
            <a:normAutofit/>
          </a:bodyPr>
          <a:lstStyle/>
          <a:p>
            <a:pPr marL="0" indent="0">
              <a:buNone/>
            </a:pPr>
            <a:r>
              <a:rPr lang="tr-TR" sz="2200" dirty="0"/>
              <a:t>1. Görüntü ön işleme aşaması (Image </a:t>
            </a:r>
            <a:r>
              <a:rPr lang="tr-TR" sz="2200" dirty="0" err="1"/>
              <a:t>preprocessing</a:t>
            </a:r>
            <a:r>
              <a:rPr lang="tr-TR" sz="2200" dirty="0"/>
              <a:t>) </a:t>
            </a:r>
          </a:p>
          <a:p>
            <a:pPr marL="0" indent="0">
              <a:buNone/>
            </a:pPr>
            <a:r>
              <a:rPr lang="tr-TR" sz="2200" dirty="0"/>
              <a:t>2. Nesne bulma ve özellik çıkarımı işlemi aşaması (Object </a:t>
            </a:r>
            <a:r>
              <a:rPr lang="tr-TR" sz="2200" dirty="0" err="1"/>
              <a:t>detection</a:t>
            </a:r>
            <a:r>
              <a:rPr lang="tr-TR" sz="2200" dirty="0"/>
              <a:t> </a:t>
            </a:r>
            <a:r>
              <a:rPr lang="tr-TR" sz="2200" dirty="0" err="1"/>
              <a:t>and</a:t>
            </a:r>
            <a:r>
              <a:rPr lang="tr-TR" sz="2200" dirty="0"/>
              <a:t> </a:t>
            </a:r>
            <a:r>
              <a:rPr lang="tr-TR" sz="2200" dirty="0" err="1"/>
              <a:t>feature</a:t>
            </a:r>
            <a:r>
              <a:rPr lang="tr-TR" sz="2200" dirty="0"/>
              <a:t> </a:t>
            </a:r>
            <a:r>
              <a:rPr lang="tr-TR" sz="2200" dirty="0" err="1"/>
              <a:t>extraction</a:t>
            </a:r>
            <a:r>
              <a:rPr lang="tr-TR" sz="2200" dirty="0"/>
              <a:t> </a:t>
            </a:r>
            <a:r>
              <a:rPr lang="tr-TR" sz="2200" dirty="0" err="1"/>
              <a:t>stage</a:t>
            </a:r>
            <a:r>
              <a:rPr lang="tr-TR" sz="2200" dirty="0"/>
              <a:t>) </a:t>
            </a:r>
          </a:p>
          <a:p>
            <a:pPr marL="0" indent="0">
              <a:buNone/>
            </a:pPr>
            <a:r>
              <a:rPr lang="tr-TR" sz="2200" dirty="0"/>
              <a:t>3. Sınıflandırma işlemi aşamasına ait adımlar(</a:t>
            </a:r>
            <a:r>
              <a:rPr lang="tr-TR" sz="2200" dirty="0" err="1"/>
              <a:t>Classification</a:t>
            </a:r>
            <a:r>
              <a:rPr lang="tr-TR" sz="2200" dirty="0"/>
              <a:t> </a:t>
            </a:r>
            <a:r>
              <a:rPr lang="tr-TR" sz="2200" dirty="0" err="1"/>
              <a:t>stage</a:t>
            </a:r>
            <a:r>
              <a:rPr lang="tr-TR" sz="2200" dirty="0"/>
              <a:t> </a:t>
            </a:r>
            <a:r>
              <a:rPr lang="tr-TR" sz="2200" dirty="0" err="1"/>
              <a:t>steps</a:t>
            </a:r>
            <a:r>
              <a:rPr lang="tr-TR" sz="2200" dirty="0"/>
              <a:t>) </a:t>
            </a:r>
          </a:p>
          <a:p>
            <a:pPr marL="530352" lvl="1" indent="0">
              <a:buNone/>
            </a:pPr>
            <a:r>
              <a:rPr lang="tr-TR" sz="2200" dirty="0"/>
              <a:t>3.1. Ortalama tabanlı sınıflandırma (</a:t>
            </a:r>
            <a:r>
              <a:rPr lang="tr-TR" sz="2200" dirty="0" err="1"/>
              <a:t>Meanbased</a:t>
            </a:r>
            <a:r>
              <a:rPr lang="tr-TR" sz="2200" dirty="0"/>
              <a:t> </a:t>
            </a:r>
            <a:r>
              <a:rPr lang="tr-TR" sz="2200" dirty="0" err="1"/>
              <a:t>classification</a:t>
            </a:r>
            <a:r>
              <a:rPr lang="tr-TR" sz="2200" dirty="0"/>
              <a:t>) </a:t>
            </a:r>
          </a:p>
          <a:p>
            <a:pPr marL="530352" lvl="1" indent="0">
              <a:buNone/>
            </a:pPr>
            <a:r>
              <a:rPr lang="tr-TR" sz="2200" dirty="0"/>
              <a:t>3.2. K-</a:t>
            </a:r>
            <a:r>
              <a:rPr lang="tr-TR" sz="2200" dirty="0" err="1"/>
              <a:t>means</a:t>
            </a:r>
            <a:r>
              <a:rPr lang="tr-TR" sz="2200" dirty="0"/>
              <a:t> kümeleme yöntemi (K-</a:t>
            </a:r>
            <a:r>
              <a:rPr lang="tr-TR" sz="2200" dirty="0" err="1"/>
              <a:t>means</a:t>
            </a:r>
            <a:r>
              <a:rPr lang="tr-TR" sz="2200" dirty="0"/>
              <a:t> </a:t>
            </a:r>
            <a:r>
              <a:rPr lang="tr-TR" sz="2200" dirty="0" err="1"/>
              <a:t>clustering</a:t>
            </a:r>
            <a:r>
              <a:rPr lang="tr-TR" sz="2200" dirty="0"/>
              <a:t> </a:t>
            </a:r>
            <a:r>
              <a:rPr lang="tr-TR" sz="2200" dirty="0" err="1"/>
              <a:t>method</a:t>
            </a:r>
            <a:r>
              <a:rPr lang="tr-TR" sz="2200" dirty="0"/>
              <a:t>)</a:t>
            </a:r>
          </a:p>
          <a:p>
            <a:pPr marL="0" indent="0">
              <a:buNone/>
            </a:pPr>
            <a:endParaRPr lang="tr-TR" dirty="0"/>
          </a:p>
        </p:txBody>
      </p:sp>
    </p:spTree>
    <p:extLst>
      <p:ext uri="{BB962C8B-B14F-4D97-AF65-F5344CB8AC3E}">
        <p14:creationId xmlns:p14="http://schemas.microsoft.com/office/powerpoint/2010/main" val="262703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600" b="1" dirty="0">
                <a:solidFill>
                  <a:schemeClr val="accent3">
                    <a:lumMod val="50000"/>
                  </a:schemeClr>
                </a:solidFill>
              </a:rPr>
              <a:t>1. Görüntü ön işleme aşaması (Image </a:t>
            </a:r>
            <a:r>
              <a:rPr lang="tr-TR" sz="2600" b="1" dirty="0" err="1">
                <a:solidFill>
                  <a:schemeClr val="accent3">
                    <a:lumMod val="50000"/>
                  </a:schemeClr>
                </a:solidFill>
              </a:rPr>
              <a:t>preprocessing</a:t>
            </a:r>
            <a:r>
              <a:rPr lang="tr-TR" sz="2600" b="1" dirty="0">
                <a:solidFill>
                  <a:schemeClr val="accent3">
                    <a:lumMod val="50000"/>
                  </a:schemeClr>
                </a:solidFill>
              </a:rPr>
              <a:t>)</a:t>
            </a:r>
            <a:endParaRPr lang="tr-TR" sz="2600" dirty="0"/>
          </a:p>
        </p:txBody>
      </p:sp>
      <p:sp>
        <p:nvSpPr>
          <p:cNvPr id="3" name="İçerik Yer Tutucusu 2"/>
          <p:cNvSpPr>
            <a:spLocks noGrp="1"/>
          </p:cNvSpPr>
          <p:nvPr>
            <p:ph idx="1"/>
          </p:nvPr>
        </p:nvSpPr>
        <p:spPr>
          <a:xfrm>
            <a:off x="2799074" y="2133600"/>
            <a:ext cx="3556755" cy="3777622"/>
          </a:xfrm>
        </p:spPr>
        <p:txBody>
          <a:bodyPr/>
          <a:lstStyle/>
          <a:p>
            <a:pPr marL="0" indent="0">
              <a:buNone/>
            </a:pPr>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r>
              <a:rPr lang="tr-TR" dirty="0" smtClean="0"/>
              <a:t>.</a:t>
            </a:r>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013" y="1633986"/>
            <a:ext cx="3582649" cy="4776850"/>
          </a:xfrm>
          <a:prstGeom prst="rect">
            <a:avLst/>
          </a:prstGeom>
        </p:spPr>
      </p:pic>
    </p:spTree>
    <p:extLst>
      <p:ext uri="{BB962C8B-B14F-4D97-AF65-F5344CB8AC3E}">
        <p14:creationId xmlns:p14="http://schemas.microsoft.com/office/powerpoint/2010/main" val="1565312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smtClean="0"/>
              <a:t>Uygulanan Adımlar</a:t>
            </a:r>
            <a:endParaRPr lang="tr-TR" sz="3200" dirty="0"/>
          </a:p>
        </p:txBody>
      </p:sp>
      <p:sp>
        <p:nvSpPr>
          <p:cNvPr id="3" name="İçerik Yer Tutucusu 2"/>
          <p:cNvSpPr>
            <a:spLocks noGrp="1"/>
          </p:cNvSpPr>
          <p:nvPr>
            <p:ph idx="1"/>
          </p:nvPr>
        </p:nvSpPr>
        <p:spPr>
          <a:xfrm>
            <a:off x="2589212" y="2133600"/>
            <a:ext cx="8915400" cy="4117298"/>
          </a:xfrm>
        </p:spPr>
        <p:txBody>
          <a:bodyPr>
            <a:normAutofit/>
          </a:bodyPr>
          <a:lstStyle/>
          <a:p>
            <a:pPr>
              <a:buFont typeface="Wingdings" panose="05000000000000000000" pitchFamily="2" charset="2"/>
              <a:buChar char="§"/>
            </a:pPr>
            <a:r>
              <a:rPr lang="tr-TR" sz="1700" dirty="0"/>
              <a:t>Filtre uygulama adımında, görüntü üzerinde yer alan tuz biber gürültülerinin giderilmesi ve resimde yer alan gereksiz ayrıntıların azaltılması </a:t>
            </a:r>
            <a:r>
              <a:rPr lang="tr-TR" sz="1700" dirty="0" smtClean="0"/>
              <a:t>sağlanmaktadır.</a:t>
            </a:r>
          </a:p>
          <a:p>
            <a:pPr>
              <a:buFont typeface="Wingdings" panose="05000000000000000000" pitchFamily="2" charset="2"/>
              <a:buChar char="§"/>
            </a:pPr>
            <a:r>
              <a:rPr lang="tr-TR" sz="1700" dirty="0"/>
              <a:t>Filtreleme işleminden sonra renkli görüntünün, grileştirilmesi adımı </a:t>
            </a:r>
            <a:r>
              <a:rPr lang="tr-TR" sz="1700" dirty="0" smtClean="0"/>
              <a:t>gerçekleştirilmektedir.</a:t>
            </a:r>
          </a:p>
          <a:p>
            <a:pPr>
              <a:buFont typeface="Wingdings" panose="05000000000000000000" pitchFamily="2" charset="2"/>
              <a:buChar char="§"/>
            </a:pPr>
            <a:r>
              <a:rPr lang="tr-TR" sz="1700" dirty="0"/>
              <a:t>Gri olarak elde edilen görüntü üzerinde, </a:t>
            </a:r>
            <a:r>
              <a:rPr lang="tr-TR" sz="1700" dirty="0" err="1"/>
              <a:t>eşikleme</a:t>
            </a:r>
            <a:r>
              <a:rPr lang="tr-TR" sz="1700" dirty="0"/>
              <a:t> işlemi uygulanarak sadece ilgili nesnelere ait yer alan bölümler kullanılmaktadır. </a:t>
            </a:r>
            <a:endParaRPr lang="tr-TR" sz="1700" dirty="0" smtClean="0"/>
          </a:p>
          <a:p>
            <a:pPr>
              <a:buFont typeface="Wingdings" panose="05000000000000000000" pitchFamily="2" charset="2"/>
              <a:buChar char="§"/>
            </a:pPr>
            <a:r>
              <a:rPr lang="tr-TR" sz="1700" dirty="0" err="1"/>
              <a:t>Eşikleme</a:t>
            </a:r>
            <a:r>
              <a:rPr lang="tr-TR" sz="1700" dirty="0"/>
              <a:t>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a:t>
            </a:r>
          </a:p>
        </p:txBody>
      </p:sp>
    </p:spTree>
    <p:extLst>
      <p:ext uri="{BB962C8B-B14F-4D97-AF65-F5344CB8AC3E}">
        <p14:creationId xmlns:p14="http://schemas.microsoft.com/office/powerpoint/2010/main" val="4113849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z="2800" b="1" dirty="0">
                <a:solidFill>
                  <a:schemeClr val="accent3">
                    <a:lumMod val="50000"/>
                  </a:schemeClr>
                </a:solidFill>
              </a:rPr>
              <a:t>2. Nesne bulma ve özellik çıkarımı işlemi aşaması (Object </a:t>
            </a:r>
            <a:r>
              <a:rPr lang="tr-TR" sz="2800" b="1" dirty="0" err="1">
                <a:solidFill>
                  <a:schemeClr val="accent3">
                    <a:lumMod val="50000"/>
                  </a:schemeClr>
                </a:solidFill>
              </a:rPr>
              <a:t>detection</a:t>
            </a:r>
            <a:r>
              <a:rPr lang="tr-TR" sz="2800" b="1" dirty="0">
                <a:solidFill>
                  <a:schemeClr val="accent3">
                    <a:lumMod val="50000"/>
                  </a:schemeClr>
                </a:solidFill>
              </a:rPr>
              <a:t> </a:t>
            </a:r>
            <a:r>
              <a:rPr lang="tr-TR" sz="2800" b="1" dirty="0" err="1">
                <a:solidFill>
                  <a:schemeClr val="accent3">
                    <a:lumMod val="50000"/>
                  </a:schemeClr>
                </a:solidFill>
              </a:rPr>
              <a:t>and</a:t>
            </a:r>
            <a:r>
              <a:rPr lang="tr-TR" sz="2800" b="1" dirty="0">
                <a:solidFill>
                  <a:schemeClr val="accent3">
                    <a:lumMod val="50000"/>
                  </a:schemeClr>
                </a:solidFill>
              </a:rPr>
              <a:t> </a:t>
            </a:r>
            <a:r>
              <a:rPr lang="tr-TR" sz="2800" b="1" dirty="0" err="1">
                <a:solidFill>
                  <a:schemeClr val="accent3">
                    <a:lumMod val="50000"/>
                  </a:schemeClr>
                </a:solidFill>
              </a:rPr>
              <a:t>feature</a:t>
            </a:r>
            <a:r>
              <a:rPr lang="tr-TR" sz="2800" b="1" dirty="0">
                <a:solidFill>
                  <a:schemeClr val="accent3">
                    <a:lumMod val="50000"/>
                  </a:schemeClr>
                </a:solidFill>
              </a:rPr>
              <a:t> </a:t>
            </a:r>
            <a:r>
              <a:rPr lang="tr-TR" sz="2800" b="1" dirty="0" err="1">
                <a:solidFill>
                  <a:schemeClr val="accent3">
                    <a:lumMod val="50000"/>
                  </a:schemeClr>
                </a:solidFill>
              </a:rPr>
              <a:t>extraction</a:t>
            </a:r>
            <a:r>
              <a:rPr lang="tr-TR" sz="2800" b="1" dirty="0">
                <a:solidFill>
                  <a:schemeClr val="accent3">
                    <a:lumMod val="50000"/>
                  </a:schemeClr>
                </a:solidFill>
              </a:rPr>
              <a:t> </a:t>
            </a:r>
            <a:r>
              <a:rPr lang="tr-TR" sz="2800" b="1" dirty="0" err="1">
                <a:solidFill>
                  <a:schemeClr val="accent3">
                    <a:lumMod val="50000"/>
                  </a:schemeClr>
                </a:solidFill>
              </a:rPr>
              <a:t>stage</a:t>
            </a:r>
            <a:r>
              <a:rPr lang="tr-TR" sz="2800" b="1" dirty="0">
                <a:solidFill>
                  <a:schemeClr val="accent3">
                    <a:lumMod val="50000"/>
                  </a:schemeClr>
                </a:solidFill>
              </a:rPr>
              <a:t>) </a:t>
            </a:r>
            <a:r>
              <a:rPr lang="tr-TR" b="1" dirty="0">
                <a:solidFill>
                  <a:schemeClr val="accent3">
                    <a:lumMod val="50000"/>
                  </a:schemeClr>
                </a:solidFill>
              </a:rPr>
              <a:t/>
            </a:r>
            <a:br>
              <a:rPr lang="tr-TR" b="1" dirty="0">
                <a:solidFill>
                  <a:schemeClr val="accent3">
                    <a:lumMod val="50000"/>
                  </a:schemeClr>
                </a:solidFill>
              </a:rPr>
            </a:br>
            <a:endParaRPr lang="tr-TR" dirty="0"/>
          </a:p>
        </p:txBody>
      </p:sp>
      <p:sp>
        <p:nvSpPr>
          <p:cNvPr id="3" name="İçerik Yer Tutucusu 2"/>
          <p:cNvSpPr>
            <a:spLocks noGrp="1"/>
          </p:cNvSpPr>
          <p:nvPr>
            <p:ph idx="1"/>
          </p:nvPr>
        </p:nvSpPr>
        <p:spPr/>
        <p:txBody>
          <a:bodyPr/>
          <a:lstStyle/>
          <a:p>
            <a:pPr marL="0" indent="0">
              <a:buNone/>
            </a:pPr>
            <a:r>
              <a:rPr lang="tr-TR" dirty="0" smtClean="0"/>
              <a:t>	Görüntü </a:t>
            </a:r>
            <a:r>
              <a:rPr lang="tr-TR" dirty="0"/>
              <a:t>ön işleme aşamasından geçirilerek elde edilen ikili görüntü üzerinde nesnelerin bulunması ve her bir nesneye ait özelliklerin çıkarımı işlemleri </a:t>
            </a:r>
            <a:r>
              <a:rPr lang="tr-TR" dirty="0" err="1"/>
              <a:t>gerçekleştirilmektedir.Her</a:t>
            </a:r>
            <a:r>
              <a:rPr lang="tr-TR" dirty="0"/>
              <a:t> bir nesneye ait dış hatlar ve nesne numaraları belirlendikten sonra, nesnenin alanını hesaplamak için moment alma işlemi gerçekleştirilmektedir</a:t>
            </a:r>
            <a:r>
              <a:rPr lang="tr-TR" dirty="0" smtClean="0"/>
              <a:t>.</a:t>
            </a:r>
            <a:endParaRPr lang="tr-TR" dirty="0"/>
          </a:p>
          <a:p>
            <a:pPr marL="0" indent="0">
              <a:buNone/>
            </a:pPr>
            <a:r>
              <a:rPr lang="tr-TR" dirty="0" smtClean="0"/>
              <a:t>	Nesnelerin </a:t>
            </a:r>
            <a:r>
              <a:rPr lang="tr-TR" dirty="0"/>
              <a:t>görüntü düzleminde kaplamış olduğu alan, nesne boyları ve nesne merkezine ait koordinatlar özellik çıkarım vektörlerinde bulunmaktadır. Görüntü ön işleme sonunda elde edilen ikili resimde her bir nesneye ait dış hatlar, Suzuki ve </a:t>
            </a:r>
            <a:r>
              <a:rPr lang="tr-TR" dirty="0" err="1"/>
              <a:t>Abe</a:t>
            </a:r>
            <a:r>
              <a:rPr lang="tr-TR" dirty="0"/>
              <a:t> tarafından 1985 yılında geliştirilmiş olan algoritma kullanılarak bulunmuştur.</a:t>
            </a:r>
          </a:p>
          <a:p>
            <a:endParaRPr lang="tr-TR" dirty="0"/>
          </a:p>
        </p:txBody>
      </p:sp>
    </p:spTree>
    <p:extLst>
      <p:ext uri="{BB962C8B-B14F-4D97-AF65-F5344CB8AC3E}">
        <p14:creationId xmlns:p14="http://schemas.microsoft.com/office/powerpoint/2010/main" val="471474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500" b="1" dirty="0">
                <a:solidFill>
                  <a:schemeClr val="accent3">
                    <a:lumMod val="50000"/>
                  </a:schemeClr>
                </a:solidFill>
              </a:rPr>
              <a:t>3. Sınıflandırma işlemi aşamasına ait  adımlar(</a:t>
            </a:r>
            <a:r>
              <a:rPr lang="tr-TR" sz="2500" b="1" dirty="0" err="1">
                <a:solidFill>
                  <a:schemeClr val="accent3">
                    <a:lumMod val="50000"/>
                  </a:schemeClr>
                </a:solidFill>
              </a:rPr>
              <a:t>Classification</a:t>
            </a:r>
            <a:r>
              <a:rPr lang="tr-TR" sz="2500" b="1" dirty="0">
                <a:solidFill>
                  <a:schemeClr val="accent3">
                    <a:lumMod val="50000"/>
                  </a:schemeClr>
                </a:solidFill>
              </a:rPr>
              <a:t> </a:t>
            </a:r>
            <a:r>
              <a:rPr lang="tr-TR" sz="2500" b="1" dirty="0" err="1">
                <a:solidFill>
                  <a:schemeClr val="accent3">
                    <a:lumMod val="50000"/>
                  </a:schemeClr>
                </a:solidFill>
              </a:rPr>
              <a:t>stage</a:t>
            </a:r>
            <a:r>
              <a:rPr lang="tr-TR" sz="2500" b="1" dirty="0">
                <a:solidFill>
                  <a:schemeClr val="accent3">
                    <a:lumMod val="50000"/>
                  </a:schemeClr>
                </a:solidFill>
              </a:rPr>
              <a:t> </a:t>
            </a:r>
            <a:r>
              <a:rPr lang="tr-TR" sz="2500" b="1" dirty="0" err="1">
                <a:solidFill>
                  <a:schemeClr val="accent3">
                    <a:lumMod val="50000"/>
                  </a:schemeClr>
                </a:solidFill>
              </a:rPr>
              <a:t>steps</a:t>
            </a:r>
            <a:r>
              <a:rPr lang="tr-TR" sz="2500" b="1" dirty="0">
                <a:solidFill>
                  <a:schemeClr val="accent3">
                    <a:lumMod val="50000"/>
                  </a:schemeClr>
                </a:solidFill>
              </a:rPr>
              <a:t>)</a:t>
            </a:r>
            <a:endParaRPr lang="tr-TR" sz="2500" dirty="0"/>
          </a:p>
        </p:txBody>
      </p:sp>
      <p:sp>
        <p:nvSpPr>
          <p:cNvPr id="3" name="İçerik Yer Tutucusu 2"/>
          <p:cNvSpPr>
            <a:spLocks noGrp="1"/>
          </p:cNvSpPr>
          <p:nvPr>
            <p:ph idx="1"/>
          </p:nvPr>
        </p:nvSpPr>
        <p:spPr/>
        <p:txBody>
          <a:bodyPr/>
          <a:lstStyle/>
          <a:p>
            <a:pPr marL="0" indent="0">
              <a:buNone/>
            </a:pPr>
            <a:r>
              <a:rPr lang="tr-TR" dirty="0" smtClean="0"/>
              <a:t>	Kümeleme</a:t>
            </a:r>
            <a:r>
              <a:rPr lang="tr-TR" dirty="0"/>
              <a:t>, fiziksel veya soyut nesneleri benzer nesne sınıfları içerisinde gruplama sürecidir. Kümeleme analizi ile çok değişkenli özellikler içeren veriler </a:t>
            </a:r>
            <a:r>
              <a:rPr lang="tr-TR" dirty="0" err="1"/>
              <a:t>kümelendirilebilmektedir</a:t>
            </a:r>
            <a:r>
              <a:rPr lang="tr-TR" dirty="0"/>
              <a:t>. Yapılan çalışmada, görüntü işleme teknikleri kullanılarak bulunan nesnelerin sınıflandırma işleminde iki farklı kümeleme yöntemi önerilmektedir.</a:t>
            </a:r>
          </a:p>
          <a:p>
            <a:pPr marL="0" indent="0">
              <a:buNone/>
            </a:pPr>
            <a:r>
              <a:rPr lang="tr-TR" b="1" dirty="0">
                <a:solidFill>
                  <a:schemeClr val="accent2">
                    <a:lumMod val="75000"/>
                  </a:schemeClr>
                </a:solidFill>
              </a:rPr>
              <a:t>3.1. Ortalama tabanlı sınıflandırma (</a:t>
            </a:r>
            <a:r>
              <a:rPr lang="tr-TR" b="1" dirty="0" err="1">
                <a:solidFill>
                  <a:schemeClr val="accent2">
                    <a:lumMod val="75000"/>
                  </a:schemeClr>
                </a:solidFill>
              </a:rPr>
              <a:t>Meanbased</a:t>
            </a:r>
            <a:r>
              <a:rPr lang="tr-TR" b="1" dirty="0">
                <a:solidFill>
                  <a:schemeClr val="accent2">
                    <a:lumMod val="75000"/>
                  </a:schemeClr>
                </a:solidFill>
              </a:rPr>
              <a:t> </a:t>
            </a:r>
            <a:r>
              <a:rPr lang="tr-TR" b="1" dirty="0" err="1">
                <a:solidFill>
                  <a:schemeClr val="accent2">
                    <a:lumMod val="75000"/>
                  </a:schemeClr>
                </a:solidFill>
              </a:rPr>
              <a:t>classification</a:t>
            </a:r>
            <a:r>
              <a:rPr lang="tr-TR" b="1" dirty="0">
                <a:solidFill>
                  <a:schemeClr val="accent2">
                    <a:lumMod val="75000"/>
                  </a:schemeClr>
                </a:solidFill>
              </a:rPr>
              <a:t>):</a:t>
            </a:r>
          </a:p>
          <a:p>
            <a:pPr marL="0" indent="0" algn="ctr">
              <a:buNone/>
            </a:pPr>
            <a:r>
              <a:rPr lang="tr-TR" b="1" dirty="0"/>
              <a:t> </a:t>
            </a:r>
            <a:r>
              <a:rPr lang="tr-TR" dirty="0"/>
              <a:t>Nesneleri sınıflandırma aşamasında, ilgili nesnenin alanı ile her bir küme merkezi arasındaki mesafe hesaplanmaktadır. Nesneler kendilerine en yakın noktada bulunan küme merkezlerine yerleştirilerek sınıflandırılmaktadır.</a:t>
            </a:r>
          </a:p>
          <a:p>
            <a:pPr marL="0" indent="0">
              <a:buNone/>
            </a:pPr>
            <a:r>
              <a:rPr lang="tr-TR" b="1" dirty="0">
                <a:solidFill>
                  <a:schemeClr val="accent2">
                    <a:lumMod val="75000"/>
                  </a:schemeClr>
                </a:solidFill>
              </a:rPr>
              <a:t>3.2 Sınıflandırma işlemi aşamasına ait adımlar(</a:t>
            </a:r>
            <a:r>
              <a:rPr lang="tr-TR" b="1" dirty="0" err="1">
                <a:solidFill>
                  <a:schemeClr val="accent2">
                    <a:lumMod val="75000"/>
                  </a:schemeClr>
                </a:solidFill>
              </a:rPr>
              <a:t>Classification</a:t>
            </a:r>
            <a:r>
              <a:rPr lang="tr-TR" b="1" dirty="0">
                <a:solidFill>
                  <a:schemeClr val="accent2">
                    <a:lumMod val="75000"/>
                  </a:schemeClr>
                </a:solidFill>
              </a:rPr>
              <a:t> </a:t>
            </a:r>
            <a:r>
              <a:rPr lang="tr-TR" b="1" dirty="0" err="1">
                <a:solidFill>
                  <a:schemeClr val="accent2">
                    <a:lumMod val="75000"/>
                  </a:schemeClr>
                </a:solidFill>
              </a:rPr>
              <a:t>stage</a:t>
            </a:r>
            <a:r>
              <a:rPr lang="tr-TR" b="1" dirty="0">
                <a:solidFill>
                  <a:schemeClr val="accent2">
                    <a:lumMod val="75000"/>
                  </a:schemeClr>
                </a:solidFill>
              </a:rPr>
              <a:t> </a:t>
            </a:r>
            <a:r>
              <a:rPr lang="tr-TR" b="1" dirty="0" err="1">
                <a:solidFill>
                  <a:schemeClr val="accent2">
                    <a:lumMod val="75000"/>
                  </a:schemeClr>
                </a:solidFill>
              </a:rPr>
              <a:t>steps</a:t>
            </a:r>
            <a:r>
              <a:rPr lang="tr-TR" b="1" dirty="0">
                <a:solidFill>
                  <a:schemeClr val="accent2">
                    <a:lumMod val="75000"/>
                  </a:schemeClr>
                </a:solidFill>
              </a:rPr>
              <a:t>):</a:t>
            </a:r>
          </a:p>
          <a:p>
            <a:pPr marL="0" indent="0">
              <a:buNone/>
            </a:pPr>
            <a:r>
              <a:rPr lang="tr-TR" b="1" dirty="0"/>
              <a:t>       </a:t>
            </a:r>
            <a:r>
              <a:rPr lang="tr-TR" b="1" dirty="0" smtClean="0"/>
              <a:t> </a:t>
            </a:r>
            <a:r>
              <a:rPr lang="tr-TR" dirty="0" smtClean="0"/>
              <a:t>N </a:t>
            </a:r>
            <a:r>
              <a:rPr lang="tr-TR" dirty="0"/>
              <a:t>adet veri nesnesinin K adet kümeye </a:t>
            </a:r>
            <a:r>
              <a:rPr lang="tr-TR" dirty="0" smtClean="0"/>
              <a:t>bölünmesidir.</a:t>
            </a:r>
            <a:endParaRPr lang="tr-TR" dirty="0"/>
          </a:p>
          <a:p>
            <a:pPr marL="0" indent="0">
              <a:buNone/>
            </a:pPr>
            <a:endParaRPr lang="tr-TR" dirty="0"/>
          </a:p>
        </p:txBody>
      </p:sp>
    </p:spTree>
    <p:extLst>
      <p:ext uri="{BB962C8B-B14F-4D97-AF65-F5344CB8AC3E}">
        <p14:creationId xmlns:p14="http://schemas.microsoft.com/office/powerpoint/2010/main" val="3141124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400" b="1" dirty="0">
                <a:solidFill>
                  <a:schemeClr val="accent3">
                    <a:lumMod val="50000"/>
                  </a:schemeClr>
                </a:solidFill>
              </a:rPr>
              <a:t>DENEYSEL ÇALIŞMA </a:t>
            </a:r>
            <a:endParaRPr lang="tr-TR" sz="2400" dirty="0"/>
          </a:p>
        </p:txBody>
      </p:sp>
      <p:sp>
        <p:nvSpPr>
          <p:cNvPr id="3" name="İçerik Yer Tutucusu 2"/>
          <p:cNvSpPr>
            <a:spLocks noGrp="1"/>
          </p:cNvSpPr>
          <p:nvPr>
            <p:ph idx="1"/>
          </p:nvPr>
        </p:nvSpPr>
        <p:spPr>
          <a:xfrm>
            <a:off x="2589212" y="1603947"/>
            <a:ext cx="8915400" cy="4482059"/>
          </a:xfrm>
        </p:spPr>
        <p:txBody>
          <a:bodyPr>
            <a:normAutofit/>
          </a:bodyPr>
          <a:lstStyle/>
          <a:p>
            <a:pPr marL="0" indent="0">
              <a:buNone/>
            </a:pPr>
            <a:r>
              <a:rPr lang="tr-TR" sz="2200" dirty="0" smtClean="0"/>
              <a:t>	</a:t>
            </a:r>
            <a:r>
              <a:rPr lang="tr-TR" sz="2000" dirty="0" smtClean="0"/>
              <a:t>Önerilen </a:t>
            </a:r>
            <a:r>
              <a:rPr lang="tr-TR" sz="2000" dirty="0"/>
              <a:t>yöntem ile ortamda bulunan fındıkların tespit edilerek kümelenmesine yönelik deneysel çalışma </a:t>
            </a:r>
            <a:r>
              <a:rPr lang="tr-TR" sz="2000" dirty="0" smtClean="0"/>
              <a:t>yapılmaktadır. Görüntülerin </a:t>
            </a:r>
            <a:r>
              <a:rPr lang="tr-TR" sz="2000" dirty="0"/>
              <a:t>işlenmesi ve sınıflandırılması aşamalarında </a:t>
            </a:r>
            <a:r>
              <a:rPr lang="tr-TR" sz="2000" dirty="0" err="1"/>
              <a:t>OpenCV</a:t>
            </a:r>
            <a:r>
              <a:rPr lang="tr-TR" sz="2000" dirty="0"/>
              <a:t> Kütüphanesi ve </a:t>
            </a:r>
            <a:r>
              <a:rPr lang="tr-TR" sz="2000" dirty="0" err="1"/>
              <a:t>Weka</a:t>
            </a:r>
            <a:r>
              <a:rPr lang="tr-TR" sz="2000" dirty="0"/>
              <a:t> yazılımları kullanılmaktadır</a:t>
            </a:r>
            <a:r>
              <a:rPr lang="tr-TR" sz="2000" dirty="0" smtClean="0"/>
              <a:t>. Görüntü </a:t>
            </a:r>
            <a:r>
              <a:rPr lang="tr-TR" sz="2000" dirty="0"/>
              <a:t>ön işleme aşamasında, resim üzerinde filtreleme, grileştirme, </a:t>
            </a:r>
            <a:r>
              <a:rPr lang="tr-TR" sz="2000" dirty="0" err="1"/>
              <a:t>eşikleşme</a:t>
            </a:r>
            <a:r>
              <a:rPr lang="tr-TR" sz="2000" dirty="0"/>
              <a:t> ve morfolojik işlem uygulanmaktadır</a:t>
            </a:r>
            <a:r>
              <a:rPr lang="tr-TR" sz="2000" dirty="0" smtClean="0"/>
              <a:t>. </a:t>
            </a:r>
          </a:p>
          <a:p>
            <a:pPr marL="0" indent="0">
              <a:buNone/>
            </a:pPr>
            <a:r>
              <a:rPr lang="tr-TR" sz="2000" dirty="0" smtClean="0"/>
              <a:t>Çalışmada </a:t>
            </a:r>
            <a:r>
              <a:rPr lang="tr-TR" sz="2000" dirty="0"/>
              <a:t>kullanılacak alan, çap, yarıçap ve merkez noktasına ait koordinatlar elde edilmektedir. Benzerlik oranlarının düşük olduğu durumlarda, uç noktalarda olan fındıklarda sınıflama kayması olduğu gözlenmektedir. </a:t>
            </a:r>
            <a:r>
              <a:rPr lang="tr-TR" sz="2000" dirty="0" err="1"/>
              <a:t>Kmeans</a:t>
            </a:r>
            <a:r>
              <a:rPr lang="tr-TR" sz="2000" dirty="0"/>
              <a:t> ve ortalama tabanlı kümeleme yöntemleri ile elde edilen sınıflama sonuçlarının birbirine benzerlik oranı %90 ile %100 arasında bulunmaktadır.</a:t>
            </a:r>
          </a:p>
          <a:p>
            <a:pPr marL="0" indent="0">
              <a:buNone/>
            </a:pPr>
            <a:endParaRPr lang="tr-TR" sz="2000" dirty="0"/>
          </a:p>
        </p:txBody>
      </p:sp>
    </p:spTree>
    <p:extLst>
      <p:ext uri="{BB962C8B-B14F-4D97-AF65-F5344CB8AC3E}">
        <p14:creationId xmlns:p14="http://schemas.microsoft.com/office/powerpoint/2010/main" val="1407617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a:solidFill>
                  <a:schemeClr val="accent3">
                    <a:lumMod val="50000"/>
                  </a:schemeClr>
                </a:solidFill>
              </a:rPr>
              <a:t>SONUÇLAR</a:t>
            </a:r>
            <a:endParaRPr lang="tr-TR" sz="2800" dirty="0"/>
          </a:p>
        </p:txBody>
      </p:sp>
      <p:sp>
        <p:nvSpPr>
          <p:cNvPr id="3" name="İçerik Yer Tutucusu 2"/>
          <p:cNvSpPr>
            <a:spLocks noGrp="1"/>
          </p:cNvSpPr>
          <p:nvPr>
            <p:ph idx="1"/>
          </p:nvPr>
        </p:nvSpPr>
        <p:spPr>
          <a:xfrm>
            <a:off x="2589212" y="1623934"/>
            <a:ext cx="8915400" cy="4552013"/>
          </a:xfrm>
        </p:spPr>
        <p:txBody>
          <a:bodyPr>
            <a:noAutofit/>
          </a:bodyPr>
          <a:lstStyle/>
          <a:p>
            <a:pPr>
              <a:buFont typeface="Wingdings" panose="05000000000000000000" pitchFamily="2" charset="2"/>
              <a:buChar char="Ø"/>
            </a:pPr>
            <a:r>
              <a:rPr lang="tr-TR" sz="1600" dirty="0"/>
              <a:t>Görüntü işleme teknikleri kullanılarak ortamda bulunan nesnelerin tespit ve sınıflandırılmasına yönelik çalışma sunulmaktadır. </a:t>
            </a:r>
          </a:p>
          <a:p>
            <a:pPr>
              <a:buFont typeface="Wingdings" panose="05000000000000000000" pitchFamily="2" charset="2"/>
              <a:buChar char="Ø"/>
            </a:pPr>
            <a:r>
              <a:rPr lang="tr-TR" sz="1600" dirty="0"/>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a:t>
            </a:r>
          </a:p>
          <a:p>
            <a:pPr>
              <a:buFont typeface="Wingdings" panose="05000000000000000000" pitchFamily="2" charset="2"/>
              <a:buChar char="Ø"/>
            </a:pPr>
            <a:r>
              <a:rPr lang="tr-TR" sz="1600" dirty="0"/>
              <a:t>Nesne tespiti ve özellik çıkarımı aşamasında ise, ortamda yer alan nesnelerin bulunması ve alan, boyut ve konum gibi özellik bilgileri elde edilmektedir. Sınıflandırma aşamasında, bilgi </a:t>
            </a:r>
            <a:r>
              <a:rPr lang="tr-TR" sz="1600" dirty="0" err="1"/>
              <a:t>veritabanında</a:t>
            </a:r>
            <a:r>
              <a:rPr lang="tr-TR" sz="1600" dirty="0"/>
              <a:t> bulunan veriler, ortalama tabanlı ve K-</a:t>
            </a:r>
            <a:r>
              <a:rPr lang="tr-TR" sz="1600" dirty="0" err="1"/>
              <a:t>means</a:t>
            </a:r>
            <a:r>
              <a:rPr lang="tr-TR" sz="1600" dirty="0"/>
              <a:t> algoritmaları kullanılarak sınıflandırılmaktadır. </a:t>
            </a:r>
          </a:p>
          <a:p>
            <a:pPr>
              <a:buFont typeface="Wingdings" panose="05000000000000000000" pitchFamily="2" charset="2"/>
              <a:buChar char="Ø"/>
            </a:pPr>
            <a:r>
              <a:rPr lang="tr-TR" sz="1600" dirty="0"/>
              <a:t>Çalışma ortamında bulunan fındık meyveleri gerçek zamanlı olarak %100 başarımla tespit edilmektedir. Ortalama tabanlı ve K-</a:t>
            </a:r>
            <a:r>
              <a:rPr lang="tr-TR" sz="1600" dirty="0" err="1"/>
              <a:t>means</a:t>
            </a:r>
            <a:r>
              <a:rPr lang="tr-TR" sz="1600" dirty="0"/>
              <a:t> kümeleme yöntemleri kullanılarak fındık meyvelerinin küçük, orta ve büyük olarak sınıflandırılması gerçekleştirilmektedir. Yapılan deneysel çalışmalarda, </a:t>
            </a:r>
            <a:r>
              <a:rPr lang="tr-TR" sz="1600" dirty="0" err="1"/>
              <a:t>gerçeklenen</a:t>
            </a:r>
            <a:r>
              <a:rPr lang="tr-TR" sz="1600" dirty="0"/>
              <a:t> iki algoritma ile sınıflandırmanın %90 ile %100 oranlarında benzerlik gösterdiği tespit edilmektedir.</a:t>
            </a:r>
          </a:p>
          <a:p>
            <a:pPr>
              <a:buFont typeface="Wingdings" panose="05000000000000000000" pitchFamily="2" charset="2"/>
              <a:buChar char="Ø"/>
            </a:pPr>
            <a:endParaRPr lang="tr-TR" sz="1600" dirty="0"/>
          </a:p>
        </p:txBody>
      </p:sp>
    </p:spTree>
    <p:extLst>
      <p:ext uri="{BB962C8B-B14F-4D97-AF65-F5344CB8AC3E}">
        <p14:creationId xmlns:p14="http://schemas.microsoft.com/office/powerpoint/2010/main" val="3083364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accent2">
                    <a:lumMod val="20000"/>
                    <a:lumOff val="80000"/>
                  </a:schemeClr>
                </a:solidFill>
              </a:rPr>
              <a:t>Retina kan damarlarını çıkarmak için </a:t>
            </a:r>
            <a:r>
              <a:rPr lang="tr-TR" dirty="0" err="1">
                <a:solidFill>
                  <a:schemeClr val="accent2">
                    <a:lumMod val="20000"/>
                    <a:lumOff val="80000"/>
                  </a:schemeClr>
                </a:solidFill>
              </a:rPr>
              <a:t>eşikleme</a:t>
            </a:r>
            <a:r>
              <a:rPr lang="tr-TR" dirty="0">
                <a:solidFill>
                  <a:schemeClr val="accent2">
                    <a:lumMod val="20000"/>
                    <a:lumOff val="80000"/>
                  </a:schemeClr>
                </a:solidFill>
              </a:rPr>
              <a:t> temelli morfolojik bir yöntem</a:t>
            </a:r>
          </a:p>
        </p:txBody>
      </p:sp>
      <p:sp>
        <p:nvSpPr>
          <p:cNvPr id="3" name="İçerik Yer Tutucusu 2"/>
          <p:cNvSpPr>
            <a:spLocks noGrp="1"/>
          </p:cNvSpPr>
          <p:nvPr>
            <p:ph idx="1"/>
          </p:nvPr>
        </p:nvSpPr>
        <p:spPr/>
        <p:txBody>
          <a:bodyPr>
            <a:normAutofit/>
          </a:bodyPr>
          <a:lstStyle/>
          <a:p>
            <a:pPr marL="0" indent="0">
              <a:buNone/>
            </a:pPr>
            <a:r>
              <a:rPr lang="tr-TR" sz="1700" dirty="0" smtClean="0"/>
              <a:t>	Diyabete </a:t>
            </a:r>
            <a:r>
              <a:rPr lang="tr-TR" sz="1700" dirty="0"/>
              <a:t>bağlı retina bozuklukları kişilerde körlüğe sebep olan ve Diyabetik </a:t>
            </a:r>
            <a:r>
              <a:rPr lang="tr-TR" sz="1700" dirty="0" err="1"/>
              <a:t>Retinopati</a:t>
            </a:r>
            <a:r>
              <a:rPr lang="tr-TR" sz="1700" dirty="0"/>
              <a:t> (DR) olarak adlandırılan en önemli hastalıklardan biridir</a:t>
            </a:r>
            <a:r>
              <a:rPr lang="tr-TR" sz="1700" dirty="0" smtClean="0"/>
              <a:t>.</a:t>
            </a:r>
          </a:p>
          <a:p>
            <a:pPr marL="0" indent="0">
              <a:buNone/>
            </a:pPr>
            <a:r>
              <a:rPr lang="tr-TR" sz="1700" dirty="0" smtClean="0"/>
              <a:t>	DR </a:t>
            </a:r>
            <a:r>
              <a:rPr lang="tr-TR" sz="1700" dirty="0"/>
              <a:t>hastalığının erken ve doğru teşhis edilmesi için retina damarlarının doğru bir şekilde </a:t>
            </a:r>
            <a:r>
              <a:rPr lang="tr-TR" sz="1700" dirty="0" err="1"/>
              <a:t>bölütlenmesi</a:t>
            </a:r>
            <a:r>
              <a:rPr lang="tr-TR" sz="1700" dirty="0"/>
              <a:t> gerekir. </a:t>
            </a:r>
            <a:r>
              <a:rPr lang="tr-TR" sz="1700" dirty="0" smtClean="0"/>
              <a:t>Retina </a:t>
            </a:r>
            <a:r>
              <a:rPr lang="tr-TR" sz="1700" dirty="0"/>
              <a:t>damar </a:t>
            </a:r>
            <a:r>
              <a:rPr lang="tr-TR" sz="1700" dirty="0" err="1"/>
              <a:t>bölütleme</a:t>
            </a:r>
            <a:r>
              <a:rPr lang="tr-TR" sz="1700" dirty="0"/>
              <a:t> işlemi işin geleneksel yöntemler ve son zamanlarda popüler hale gelen derin öğrenme yöntemleri önerilmiştir. </a:t>
            </a:r>
            <a:endParaRPr lang="tr-TR" sz="1700" dirty="0" smtClean="0"/>
          </a:p>
          <a:p>
            <a:pPr marL="0" indent="0">
              <a:buNone/>
            </a:pPr>
            <a:r>
              <a:rPr lang="tr-TR" sz="1700" dirty="0" smtClean="0"/>
              <a:t>	Retina </a:t>
            </a:r>
            <a:r>
              <a:rPr lang="tr-TR" sz="1700" dirty="0"/>
              <a:t>görüntülerinin tespit edilmesi için bilgisayar destekli sistemler geliştirilmiştir</a:t>
            </a:r>
            <a:r>
              <a:rPr lang="tr-TR" sz="1700" dirty="0" smtClean="0"/>
              <a:t>. Renkli retina </a:t>
            </a:r>
            <a:r>
              <a:rPr lang="tr-TR" sz="1700" dirty="0" err="1" smtClean="0"/>
              <a:t>fundus</a:t>
            </a:r>
            <a:r>
              <a:rPr lang="tr-TR" sz="1700" dirty="0" smtClean="0"/>
              <a:t> görüntüsü </a:t>
            </a:r>
            <a:r>
              <a:rPr lang="tr-TR" sz="1700" dirty="0"/>
              <a:t>üzerinde retina damarlarını otomatik olarak </a:t>
            </a:r>
            <a:r>
              <a:rPr lang="tr-TR" sz="1700" dirty="0" err="1"/>
              <a:t>bölütleyen</a:t>
            </a:r>
            <a:r>
              <a:rPr lang="tr-TR" sz="1700" dirty="0"/>
              <a:t> bir yöntem önerilmiştir</a:t>
            </a:r>
            <a:r>
              <a:rPr lang="tr-TR" sz="1700" dirty="0" smtClean="0"/>
              <a:t>. Morfolojik </a:t>
            </a:r>
            <a:r>
              <a:rPr lang="tr-TR" sz="1700" dirty="0"/>
              <a:t>işlemlerin uygulandığı </a:t>
            </a:r>
            <a:r>
              <a:rPr lang="tr-TR" sz="1700" dirty="0" err="1" smtClean="0"/>
              <a:t>fundus</a:t>
            </a:r>
            <a:r>
              <a:rPr lang="tr-TR" sz="1700" dirty="0" smtClean="0"/>
              <a:t> görüntüsüne </a:t>
            </a:r>
            <a:r>
              <a:rPr lang="tr-TR" sz="1700" dirty="0"/>
              <a:t>üç farklı </a:t>
            </a:r>
            <a:r>
              <a:rPr lang="tr-TR" sz="1700" dirty="0" err="1"/>
              <a:t>eşikleme</a:t>
            </a:r>
            <a:r>
              <a:rPr lang="tr-TR" sz="1700" dirty="0"/>
              <a:t> yöntemi uygulanmıştır. Bu </a:t>
            </a:r>
            <a:r>
              <a:rPr lang="tr-TR" sz="1700" dirty="0" err="1"/>
              <a:t>eşikleme</a:t>
            </a:r>
            <a:r>
              <a:rPr lang="tr-TR" sz="1700" dirty="0"/>
              <a:t> yöntemleri; Çoklu </a:t>
            </a:r>
            <a:r>
              <a:rPr lang="tr-TR" sz="1700" dirty="0" err="1"/>
              <a:t>Eşikleme</a:t>
            </a:r>
            <a:r>
              <a:rPr lang="tr-TR" sz="1700" dirty="0"/>
              <a:t>, Maksimum </a:t>
            </a:r>
            <a:r>
              <a:rPr lang="tr-TR" sz="1700" dirty="0" err="1"/>
              <a:t>Entropi</a:t>
            </a:r>
            <a:r>
              <a:rPr lang="tr-TR" sz="1700" dirty="0"/>
              <a:t> Tabanlı </a:t>
            </a:r>
            <a:r>
              <a:rPr lang="tr-TR" sz="1700" dirty="0" err="1"/>
              <a:t>Eşikleme</a:t>
            </a:r>
            <a:r>
              <a:rPr lang="tr-TR" sz="1700" dirty="0"/>
              <a:t> ve Bulanık Kümeleme Tabanlı </a:t>
            </a:r>
            <a:r>
              <a:rPr lang="tr-TR" sz="1700" dirty="0" err="1"/>
              <a:t>Eşikleme</a:t>
            </a:r>
            <a:r>
              <a:rPr lang="tr-TR" sz="1700" dirty="0"/>
              <a:t> yöntemleridir.</a:t>
            </a:r>
          </a:p>
          <a:p>
            <a:pPr marL="0" indent="0">
              <a:buNone/>
            </a:pPr>
            <a:endParaRPr lang="tr-TR" dirty="0"/>
          </a:p>
        </p:txBody>
      </p:sp>
    </p:spTree>
    <p:extLst>
      <p:ext uri="{BB962C8B-B14F-4D97-AF65-F5344CB8AC3E}">
        <p14:creationId xmlns:p14="http://schemas.microsoft.com/office/powerpoint/2010/main" val="3237127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Materyal ve metot</a:t>
            </a:r>
          </a:p>
        </p:txBody>
      </p:sp>
      <p:sp>
        <p:nvSpPr>
          <p:cNvPr id="3" name="İçerik Yer Tutucusu 2"/>
          <p:cNvSpPr>
            <a:spLocks noGrp="1"/>
          </p:cNvSpPr>
          <p:nvPr>
            <p:ph idx="1"/>
          </p:nvPr>
        </p:nvSpPr>
        <p:spPr/>
        <p:txBody>
          <a:bodyPr/>
          <a:lstStyle/>
          <a:p>
            <a:pPr marL="0" indent="0">
              <a:buNone/>
            </a:pPr>
            <a:r>
              <a:rPr lang="tr-TR" b="1" dirty="0">
                <a:solidFill>
                  <a:schemeClr val="accent3">
                    <a:lumMod val="50000"/>
                  </a:schemeClr>
                </a:solidFill>
              </a:rPr>
              <a:t>1- Morfolojik işlemler:</a:t>
            </a:r>
          </a:p>
          <a:p>
            <a:pPr marL="0" indent="0">
              <a:buNone/>
            </a:pPr>
            <a:r>
              <a:rPr lang="tr-TR" dirty="0" smtClean="0"/>
              <a:t>	Morfolojik </a:t>
            </a:r>
            <a:r>
              <a:rPr lang="tr-TR" dirty="0"/>
              <a:t>işlemlerin temel amacı, görüntünün temel özelliklerini korumak ve görüntüyü basitleştirmektir. Bu çalışmada, üst-şapka ve alt-şapka dönüşümleri kan damarlarına belirginlik kazandırmak için </a:t>
            </a:r>
            <a:r>
              <a:rPr lang="tr-TR" dirty="0" smtClean="0"/>
              <a:t>kullanılır.</a:t>
            </a:r>
          </a:p>
          <a:p>
            <a:pPr marL="0" indent="0">
              <a:buNone/>
            </a:pPr>
            <a:r>
              <a:rPr lang="tr-TR" dirty="0" smtClean="0"/>
              <a:t>	</a:t>
            </a:r>
            <a:r>
              <a:rPr lang="tr-TR" dirty="0" smtClean="0">
                <a:solidFill>
                  <a:srgbClr val="FF0000"/>
                </a:solidFill>
              </a:rPr>
              <a:t>Üst-şapka </a:t>
            </a:r>
            <a:r>
              <a:rPr lang="tr-TR" dirty="0">
                <a:solidFill>
                  <a:srgbClr val="FF0000"/>
                </a:solidFill>
              </a:rPr>
              <a:t>dönüşümü</a:t>
            </a:r>
            <a:r>
              <a:rPr lang="tr-TR" dirty="0"/>
              <a:t>, bir giriş görüntüsüne morfolojik açma işlemi uygulandıktan sonra uygulama sonucunun orijinal giriş görüntüsünden çıkarılması işlemidir. </a:t>
            </a:r>
            <a:endParaRPr lang="tr-TR" dirty="0" smtClean="0"/>
          </a:p>
          <a:p>
            <a:pPr marL="0" indent="0">
              <a:buNone/>
            </a:pPr>
            <a:endParaRPr lang="tr-TR" dirty="0" smtClean="0"/>
          </a:p>
          <a:p>
            <a:pPr marL="0" indent="0">
              <a:buNone/>
            </a:pPr>
            <a:r>
              <a:rPr lang="tr-TR" dirty="0" smtClean="0"/>
              <a:t>Bu </a:t>
            </a:r>
            <a:r>
              <a:rPr lang="tr-TR" dirty="0"/>
              <a:t>işlemin matematiksel </a:t>
            </a:r>
            <a:r>
              <a:rPr lang="tr-TR" dirty="0" smtClean="0"/>
              <a:t>ifadesi;</a:t>
            </a:r>
          </a:p>
          <a:p>
            <a:pPr marL="0" lvl="1" indent="0">
              <a:buNone/>
            </a:pPr>
            <a:r>
              <a:rPr lang="tr-TR" b="1" dirty="0" smtClean="0"/>
              <a:t>		T </a:t>
            </a:r>
            <a:r>
              <a:rPr lang="tr-TR" b="1" dirty="0"/>
              <a:t>(g) = g-(g-</a:t>
            </a:r>
            <a:r>
              <a:rPr lang="tr-TR" b="1" dirty="0" err="1"/>
              <a:t>oSE</a:t>
            </a:r>
            <a:r>
              <a:rPr lang="tr-TR" b="1" dirty="0"/>
              <a:t>)</a:t>
            </a:r>
          </a:p>
          <a:p>
            <a:pPr marL="0" indent="0">
              <a:buNone/>
            </a:pPr>
            <a:endParaRPr lang="tr-TR" dirty="0"/>
          </a:p>
        </p:txBody>
      </p:sp>
    </p:spTree>
    <p:extLst>
      <p:ext uri="{BB962C8B-B14F-4D97-AF65-F5344CB8AC3E}">
        <p14:creationId xmlns:p14="http://schemas.microsoft.com/office/powerpoint/2010/main" val="1239318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2589212" y="1905000"/>
            <a:ext cx="8915400" cy="3777622"/>
          </a:xfrm>
        </p:spPr>
        <p:txBody>
          <a:bodyPr/>
          <a:lstStyle/>
          <a:p>
            <a:pPr marL="0" indent="0">
              <a:buNone/>
            </a:pPr>
            <a:r>
              <a:rPr lang="tr-TR" dirty="0" smtClean="0"/>
              <a:t>	</a:t>
            </a:r>
            <a:r>
              <a:rPr lang="tr-TR" dirty="0" smtClean="0">
                <a:solidFill>
                  <a:srgbClr val="FF0000"/>
                </a:solidFill>
              </a:rPr>
              <a:t>Alt-şapka </a:t>
            </a:r>
            <a:r>
              <a:rPr lang="tr-TR" dirty="0">
                <a:solidFill>
                  <a:srgbClr val="FF0000"/>
                </a:solidFill>
              </a:rPr>
              <a:t>dönüşümü</a:t>
            </a:r>
            <a:r>
              <a:rPr lang="tr-TR" dirty="0"/>
              <a:t>, bir giriş görüntüsüne morfolojik bir kapama işlemi uygulandıktan sonra uygulama sonucunun orijinal giriş görüntüsünden çıkarılması işlemidir. </a:t>
            </a:r>
            <a:endParaRPr lang="tr-TR" dirty="0" smtClean="0"/>
          </a:p>
          <a:p>
            <a:pPr marL="0" indent="0">
              <a:buNone/>
            </a:pPr>
            <a:endParaRPr lang="tr-TR" dirty="0" smtClean="0"/>
          </a:p>
          <a:p>
            <a:pPr marL="0" indent="0">
              <a:buNone/>
            </a:pPr>
            <a:r>
              <a:rPr lang="tr-TR" dirty="0" smtClean="0"/>
              <a:t>Bu </a:t>
            </a:r>
            <a:r>
              <a:rPr lang="tr-TR" dirty="0"/>
              <a:t>işlemin matematiksel </a:t>
            </a:r>
            <a:r>
              <a:rPr lang="tr-TR" dirty="0" smtClean="0"/>
              <a:t>ifadesi;</a:t>
            </a:r>
          </a:p>
          <a:p>
            <a:pPr marL="0" lvl="1" indent="0">
              <a:buNone/>
            </a:pPr>
            <a:r>
              <a:rPr lang="tr-TR" b="1" dirty="0" smtClean="0"/>
              <a:t>	      B(g</a:t>
            </a:r>
            <a:r>
              <a:rPr lang="tr-TR" b="1" dirty="0"/>
              <a:t>) </a:t>
            </a:r>
            <a:r>
              <a:rPr lang="tr-TR" b="1" dirty="0" smtClean="0"/>
              <a:t>=  (g   SE</a:t>
            </a:r>
            <a:r>
              <a:rPr lang="tr-TR" b="1" dirty="0"/>
              <a:t>)-</a:t>
            </a:r>
            <a:r>
              <a:rPr lang="tr-TR" b="1" dirty="0" smtClean="0"/>
              <a:t>g</a:t>
            </a:r>
          </a:p>
          <a:p>
            <a:pPr marL="0" lvl="1" indent="0">
              <a:buNone/>
            </a:pPr>
            <a:endParaRPr lang="tr-TR" b="1" dirty="0"/>
          </a:p>
          <a:p>
            <a:pPr marL="0" lvl="1" indent="0">
              <a:buNone/>
            </a:pPr>
            <a:r>
              <a:rPr lang="tr-TR" b="1" dirty="0" smtClean="0"/>
              <a:t>Burada, o operatörü morfolojik açma işlemini,    operatörü ise morfolojik kapama işlemini temsil etmektedir. SE parametresi ise, bir yapı elemanıdır.</a:t>
            </a:r>
          </a:p>
          <a:p>
            <a:pPr marL="0" lvl="1" indent="0">
              <a:buNone/>
            </a:pPr>
            <a:endParaRPr lang="tr-TR" b="1" dirty="0"/>
          </a:p>
          <a:p>
            <a:pPr marL="0" indent="0">
              <a:buNone/>
            </a:pPr>
            <a:endParaRPr lang="tr-TR" dirty="0"/>
          </a:p>
        </p:txBody>
      </p:sp>
      <p:sp>
        <p:nvSpPr>
          <p:cNvPr id="5" name="Oval 4"/>
          <p:cNvSpPr/>
          <p:nvPr/>
        </p:nvSpPr>
        <p:spPr>
          <a:xfrm>
            <a:off x="4423954" y="4022411"/>
            <a:ext cx="108857" cy="793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tr-TR"/>
          </a:p>
        </p:txBody>
      </p:sp>
      <p:sp>
        <p:nvSpPr>
          <p:cNvPr id="7" name="Oval 6"/>
          <p:cNvSpPr/>
          <p:nvPr/>
        </p:nvSpPr>
        <p:spPr>
          <a:xfrm>
            <a:off x="7215051" y="4749577"/>
            <a:ext cx="108857" cy="793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tr-TR"/>
          </a:p>
        </p:txBody>
      </p:sp>
    </p:spTree>
    <p:extLst>
      <p:ext uri="{BB962C8B-B14F-4D97-AF65-F5344CB8AC3E}">
        <p14:creationId xmlns:p14="http://schemas.microsoft.com/office/powerpoint/2010/main" val="733278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pPr marL="0" indent="0">
              <a:buNone/>
            </a:pPr>
            <a:r>
              <a:rPr lang="tr-TR" b="1" dirty="0">
                <a:solidFill>
                  <a:schemeClr val="accent3">
                    <a:lumMod val="50000"/>
                  </a:schemeClr>
                </a:solidFill>
              </a:rPr>
              <a:t>2-Eşikleme </a:t>
            </a:r>
            <a:r>
              <a:rPr lang="tr-TR" b="1" dirty="0" smtClean="0">
                <a:solidFill>
                  <a:schemeClr val="accent3">
                    <a:lumMod val="50000"/>
                  </a:schemeClr>
                </a:solidFill>
              </a:rPr>
              <a:t>yöntemleri</a:t>
            </a:r>
          </a:p>
          <a:p>
            <a:pPr marL="0" indent="0">
              <a:buNone/>
            </a:pPr>
            <a:r>
              <a:rPr lang="tr-TR" dirty="0" smtClean="0"/>
              <a:t>	Görüntü </a:t>
            </a:r>
            <a:r>
              <a:rPr lang="tr-TR" dirty="0" err="1"/>
              <a:t>eşikleme</a:t>
            </a:r>
            <a:r>
              <a:rPr lang="tr-TR" dirty="0"/>
              <a:t> sadeliği ve sağlamlığı nedeni ile en sık kullanılan görüntü </a:t>
            </a:r>
            <a:r>
              <a:rPr lang="tr-TR" dirty="0" err="1"/>
              <a:t>bölütleme</a:t>
            </a:r>
            <a:r>
              <a:rPr lang="tr-TR" dirty="0"/>
              <a:t> yöntemlerinden biridir. </a:t>
            </a:r>
            <a:r>
              <a:rPr lang="tr-TR" dirty="0" err="1"/>
              <a:t>Eşikleme</a:t>
            </a:r>
            <a:r>
              <a:rPr lang="tr-TR" dirty="0"/>
              <a:t> işlemi, gri ölçekli bir görünün yoğunluk seviyesine göre sınıflara ayrıldığı bir işlemdir</a:t>
            </a:r>
            <a:r>
              <a:rPr lang="tr-TR" dirty="0" smtClean="0"/>
              <a:t>. </a:t>
            </a:r>
          </a:p>
          <a:p>
            <a:pPr marL="0" indent="0">
              <a:buNone/>
            </a:pPr>
            <a:r>
              <a:rPr lang="tr-TR" dirty="0"/>
              <a:t>Bu çalışmada kullanılan </a:t>
            </a:r>
            <a:r>
              <a:rPr lang="tr-TR" dirty="0" err="1"/>
              <a:t>eşikleme</a:t>
            </a:r>
            <a:r>
              <a:rPr lang="tr-TR" dirty="0"/>
              <a:t> </a:t>
            </a:r>
            <a:r>
              <a:rPr lang="tr-TR" dirty="0" smtClean="0"/>
              <a:t>yöntemleri;</a:t>
            </a:r>
          </a:p>
          <a:p>
            <a:pPr>
              <a:buFont typeface="Wingdings" panose="05000000000000000000" pitchFamily="2" charset="2"/>
              <a:buChar char="Ø"/>
            </a:pPr>
            <a:r>
              <a:rPr lang="tr-TR" dirty="0">
                <a:solidFill>
                  <a:schemeClr val="accent2">
                    <a:lumMod val="75000"/>
                  </a:schemeClr>
                </a:solidFill>
              </a:rPr>
              <a:t>Çok seviyeli </a:t>
            </a:r>
            <a:r>
              <a:rPr lang="tr-TR" dirty="0" err="1" smtClean="0">
                <a:solidFill>
                  <a:schemeClr val="accent2">
                    <a:lumMod val="75000"/>
                  </a:schemeClr>
                </a:solidFill>
              </a:rPr>
              <a:t>eşikleme</a:t>
            </a:r>
            <a:r>
              <a:rPr lang="tr-TR" dirty="0" smtClean="0">
                <a:solidFill>
                  <a:schemeClr val="accent2">
                    <a:lumMod val="75000"/>
                  </a:schemeClr>
                </a:solidFill>
              </a:rPr>
              <a:t>:</a:t>
            </a:r>
            <a:r>
              <a:rPr lang="tr-TR" dirty="0" smtClean="0">
                <a:solidFill>
                  <a:schemeClr val="accent3">
                    <a:lumMod val="50000"/>
                  </a:schemeClr>
                </a:solidFill>
              </a:rPr>
              <a:t> </a:t>
            </a:r>
            <a:r>
              <a:rPr lang="tr-TR" dirty="0" smtClean="0"/>
              <a:t>Gri </a:t>
            </a:r>
            <a:r>
              <a:rPr lang="tr-TR" dirty="0"/>
              <a:t>ölçekli görüntüyü birkaç farklı bölgeye ayırabilen bir işlemdir.</a:t>
            </a:r>
          </a:p>
          <a:p>
            <a:pPr>
              <a:buFont typeface="Wingdings" panose="05000000000000000000" pitchFamily="2" charset="2"/>
              <a:buChar char="Ø"/>
            </a:pPr>
            <a:r>
              <a:rPr lang="tr-TR" dirty="0">
                <a:solidFill>
                  <a:schemeClr val="accent2">
                    <a:lumMod val="75000"/>
                  </a:schemeClr>
                </a:solidFill>
              </a:rPr>
              <a:t>Maksimum </a:t>
            </a:r>
            <a:r>
              <a:rPr lang="tr-TR" dirty="0" err="1">
                <a:solidFill>
                  <a:schemeClr val="accent2">
                    <a:lumMod val="75000"/>
                  </a:schemeClr>
                </a:solidFill>
              </a:rPr>
              <a:t>entropi</a:t>
            </a:r>
            <a:r>
              <a:rPr lang="tr-TR" dirty="0">
                <a:solidFill>
                  <a:schemeClr val="accent2">
                    <a:lumMod val="75000"/>
                  </a:schemeClr>
                </a:solidFill>
              </a:rPr>
              <a:t> tabanlı </a:t>
            </a:r>
            <a:r>
              <a:rPr lang="tr-TR" dirty="0" err="1">
                <a:solidFill>
                  <a:schemeClr val="accent2">
                    <a:lumMod val="75000"/>
                  </a:schemeClr>
                </a:solidFill>
              </a:rPr>
              <a:t>eşikleme</a:t>
            </a:r>
            <a:r>
              <a:rPr lang="tr-TR" dirty="0">
                <a:solidFill>
                  <a:schemeClr val="accent2">
                    <a:lumMod val="75000"/>
                  </a:schemeClr>
                </a:solidFill>
              </a:rPr>
              <a:t>: </a:t>
            </a:r>
            <a:r>
              <a:rPr lang="tr-TR" dirty="0" err="1" smtClean="0"/>
              <a:t>Entropi</a:t>
            </a:r>
            <a:r>
              <a:rPr lang="tr-TR" dirty="0" smtClean="0"/>
              <a:t> </a:t>
            </a:r>
            <a:r>
              <a:rPr lang="tr-TR" dirty="0"/>
              <a:t>yöntemlerine bağlı </a:t>
            </a:r>
            <a:r>
              <a:rPr lang="tr-TR" dirty="0" err="1"/>
              <a:t>eşikleme</a:t>
            </a:r>
            <a:r>
              <a:rPr lang="tr-TR" dirty="0"/>
              <a:t> işlemi araştırmacılar tarafından tercih edilen bir yöntemdir. </a:t>
            </a:r>
            <a:r>
              <a:rPr lang="tr-TR" dirty="0" err="1"/>
              <a:t>Otsu’nun</a:t>
            </a:r>
            <a:r>
              <a:rPr lang="tr-TR" dirty="0"/>
              <a:t> </a:t>
            </a:r>
            <a:r>
              <a:rPr lang="tr-TR" dirty="0" err="1"/>
              <a:t>eşikleme</a:t>
            </a:r>
            <a:r>
              <a:rPr lang="tr-TR" dirty="0"/>
              <a:t> algoritmasından farklı olarak sınıflar arasındaki </a:t>
            </a:r>
            <a:r>
              <a:rPr lang="tr-TR" dirty="0" err="1"/>
              <a:t>varyansı</a:t>
            </a:r>
            <a:r>
              <a:rPr lang="tr-TR" dirty="0"/>
              <a:t> maksimize etmek ya da sınıf içi </a:t>
            </a:r>
            <a:r>
              <a:rPr lang="tr-TR" dirty="0" err="1"/>
              <a:t>varyansı</a:t>
            </a:r>
            <a:r>
              <a:rPr lang="tr-TR" dirty="0"/>
              <a:t> minimize etmek yerine </a:t>
            </a:r>
            <a:r>
              <a:rPr lang="tr-TR" dirty="0" err="1" smtClean="0"/>
              <a:t>sınıflararası</a:t>
            </a:r>
            <a:r>
              <a:rPr lang="tr-TR" dirty="0" smtClean="0"/>
              <a:t> </a:t>
            </a:r>
            <a:r>
              <a:rPr lang="tr-TR" dirty="0" err="1"/>
              <a:t>entropi</a:t>
            </a:r>
            <a:r>
              <a:rPr lang="tr-TR" dirty="0"/>
              <a:t> maksimize edilir.</a:t>
            </a:r>
          </a:p>
          <a:p>
            <a:pPr>
              <a:buFont typeface="Wingdings" panose="05000000000000000000" pitchFamily="2" charset="2"/>
              <a:buChar char="Ø"/>
            </a:pPr>
            <a:r>
              <a:rPr lang="tr-TR" dirty="0">
                <a:solidFill>
                  <a:schemeClr val="accent2">
                    <a:lumMod val="75000"/>
                  </a:schemeClr>
                </a:solidFill>
              </a:rPr>
              <a:t>Bulanık mantık tabanlı </a:t>
            </a:r>
            <a:r>
              <a:rPr lang="tr-TR" dirty="0" err="1">
                <a:solidFill>
                  <a:schemeClr val="accent2">
                    <a:lumMod val="75000"/>
                  </a:schemeClr>
                </a:solidFill>
              </a:rPr>
              <a:t>eşikleme</a:t>
            </a:r>
            <a:r>
              <a:rPr lang="tr-TR" dirty="0">
                <a:solidFill>
                  <a:schemeClr val="accent2">
                    <a:lumMod val="75000"/>
                  </a:schemeClr>
                </a:solidFill>
              </a:rPr>
              <a:t>:</a:t>
            </a:r>
            <a:r>
              <a:rPr lang="tr-TR" dirty="0">
                <a:solidFill>
                  <a:schemeClr val="accent3">
                    <a:lumMod val="50000"/>
                  </a:schemeClr>
                </a:solidFill>
              </a:rPr>
              <a:t> </a:t>
            </a:r>
            <a:r>
              <a:rPr lang="tr-TR" dirty="0"/>
              <a:t>Bulanık kümeleme bir yumuşak kümeleme tekniğidir. Bu kümeleme yöntemi, nesnelerin kümelere olan aitliğini ifade etmek için bir derece kavramı kullanır .</a:t>
            </a:r>
          </a:p>
          <a:p>
            <a:pPr marL="0" indent="0">
              <a:buNone/>
            </a:pPr>
            <a:r>
              <a:rPr lang="tr-TR" dirty="0" smtClean="0"/>
              <a:t> </a:t>
            </a:r>
            <a:endParaRPr lang="tr-TR" dirty="0"/>
          </a:p>
        </p:txBody>
      </p:sp>
    </p:spTree>
    <p:extLst>
      <p:ext uri="{BB962C8B-B14F-4D97-AF65-F5344CB8AC3E}">
        <p14:creationId xmlns:p14="http://schemas.microsoft.com/office/powerpoint/2010/main" val="1826450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Kullanılan yöntem</a:t>
            </a:r>
          </a:p>
        </p:txBody>
      </p:sp>
      <p:sp>
        <p:nvSpPr>
          <p:cNvPr id="3" name="İçerik Yer Tutucusu 2"/>
          <p:cNvSpPr>
            <a:spLocks noGrp="1"/>
          </p:cNvSpPr>
          <p:nvPr>
            <p:ph idx="1"/>
          </p:nvPr>
        </p:nvSpPr>
        <p:spPr>
          <a:xfrm>
            <a:off x="2589212" y="1905000"/>
            <a:ext cx="8915400" cy="3777622"/>
          </a:xfrm>
        </p:spPr>
        <p:txBody>
          <a:bodyPr/>
          <a:lstStyle/>
          <a:p>
            <a:pPr marL="0" indent="0">
              <a:buNone/>
            </a:pPr>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a:t>
            </a:r>
            <a:r>
              <a:rPr lang="tr-TR" dirty="0" smtClean="0"/>
              <a:t>uygulanır.</a:t>
            </a:r>
          </a:p>
          <a:p>
            <a:pPr marL="530352" lvl="1" indent="0">
              <a:buNone/>
            </a:pPr>
            <a:r>
              <a:rPr lang="tr-TR" dirty="0"/>
              <a:t>1-Veri Seti </a:t>
            </a:r>
          </a:p>
          <a:p>
            <a:pPr marL="530352" lvl="1" indent="0">
              <a:buNone/>
            </a:pPr>
            <a:r>
              <a:rPr lang="tr-TR" dirty="0"/>
              <a:t>2-Morfolojik işlemler</a:t>
            </a:r>
          </a:p>
          <a:p>
            <a:pPr marL="0" indent="0">
              <a:buNone/>
            </a:pP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053" y="4008021"/>
            <a:ext cx="5348387" cy="19995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5205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b="1" dirty="0">
                <a:solidFill>
                  <a:schemeClr val="accent3">
                    <a:lumMod val="50000"/>
                  </a:schemeClr>
                </a:solidFill>
              </a:rPr>
              <a:t>1 - Veri seti</a:t>
            </a:r>
          </a:p>
          <a:p>
            <a:pPr>
              <a:buFont typeface="Wingdings" panose="05000000000000000000" pitchFamily="2" charset="2"/>
              <a:buChar char="Ø"/>
            </a:pPr>
            <a:r>
              <a:rPr lang="tr-TR" dirty="0"/>
              <a:t>Önerilen yöntem diğer yöntemlerle kıyaslanabilir olması açısından halka açık olarak sunulan DRIVE veri seti üzerinde test edilmiştir.</a:t>
            </a:r>
          </a:p>
          <a:p>
            <a:pPr>
              <a:buFont typeface="Wingdings" panose="05000000000000000000" pitchFamily="2" charset="2"/>
              <a:buChar char="Ø"/>
            </a:pPr>
            <a:r>
              <a:rPr lang="tr-TR" dirty="0"/>
              <a:t>Veri setindeki damar pikselleri, deneyimli bir göz doktoru tarafından eğitilmiş üç gözlemci tarafından manuel olarak bölümlere ayrılmıştır</a:t>
            </a:r>
            <a:r>
              <a:rPr lang="tr-TR" dirty="0" smtClean="0"/>
              <a:t>.</a:t>
            </a:r>
          </a:p>
          <a:p>
            <a:pPr>
              <a:buFont typeface="Wingdings" panose="05000000000000000000" pitchFamily="2" charset="2"/>
              <a:buChar char="Ø"/>
            </a:pPr>
            <a:r>
              <a:rPr lang="tr-TR" dirty="0"/>
              <a:t>Test seti iki farklı gözlemci tarafından iki kez </a:t>
            </a:r>
            <a:r>
              <a:rPr lang="tr-TR" dirty="0" err="1"/>
              <a:t>bölütlendirilmiş</a:t>
            </a:r>
            <a:r>
              <a:rPr lang="tr-TR" dirty="0"/>
              <a:t> görüntülerden oluşur.</a:t>
            </a:r>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369637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2589212" y="1636931"/>
            <a:ext cx="8915400" cy="3777622"/>
          </a:xfrm>
        </p:spPr>
        <p:txBody>
          <a:bodyPr/>
          <a:lstStyle/>
          <a:p>
            <a:pPr marL="0" indent="0">
              <a:buNone/>
            </a:pPr>
            <a:r>
              <a:rPr lang="tr-TR" b="1" dirty="0">
                <a:solidFill>
                  <a:schemeClr val="accent3">
                    <a:lumMod val="50000"/>
                  </a:schemeClr>
                </a:solidFill>
              </a:rPr>
              <a:t>2 - Morfolojik işlemler</a:t>
            </a:r>
          </a:p>
          <a:p>
            <a:pPr>
              <a:buFont typeface="Wingdings" panose="05000000000000000000" pitchFamily="2" charset="2"/>
              <a:buChar char="Ø"/>
            </a:pPr>
            <a:r>
              <a:rPr lang="tr-TR" sz="1600" dirty="0"/>
              <a:t>Retina kan damarları, retina arka planına göre daha koyu görünürler. Ancak, bazı durumlarda kan damarlarının merkez çizgisi bölgesinde parlaklık görünür. Bu görünüm yansımalardan kaynaklanmaktadır. </a:t>
            </a:r>
          </a:p>
          <a:p>
            <a:pPr>
              <a:buFont typeface="Wingdings" panose="05000000000000000000" pitchFamily="2" charset="2"/>
              <a:buChar char="Ø"/>
            </a:pPr>
            <a:r>
              <a:rPr lang="tr-TR" sz="1600" dirty="0"/>
              <a:t>Bu durumu ortadan kaldırmak için ilk önce morfolojik açma işlemi uygulanır. M. </a:t>
            </a:r>
            <a:r>
              <a:rPr lang="tr-TR" sz="1600" dirty="0" err="1"/>
              <a:t>Fraz</a:t>
            </a:r>
            <a:r>
              <a:rPr lang="tr-TR" sz="1600" dirty="0"/>
              <a:t> vd. , bu probleme çözüm olması için 21 piksel uzunluğunda bir çizgisel yapılandırma elemanı belirlemiştir. M. D. </a:t>
            </a:r>
            <a:r>
              <a:rPr lang="tr-TR" sz="1600" dirty="0" err="1"/>
              <a:t>Saleh</a:t>
            </a:r>
            <a:r>
              <a:rPr lang="tr-TR" sz="1600" dirty="0"/>
              <a:t> vd. morfolojik açma işleminin üzerine üst-şapka sonucu eklenerek elde edilen sonuç alt-şapka sonucundan çıkarılır.</a:t>
            </a:r>
          </a:p>
          <a:p>
            <a:pPr marL="0" indent="0">
              <a:buNone/>
            </a:pPr>
            <a:r>
              <a:rPr lang="tr-TR" sz="1600" dirty="0" smtClean="0"/>
              <a:t>														</a:t>
            </a:r>
          </a:p>
          <a:p>
            <a:pPr marL="0" indent="0">
              <a:buNone/>
            </a:pPr>
            <a:r>
              <a:rPr lang="tr-TR" sz="1600" dirty="0" smtClean="0"/>
              <a:t>			</a:t>
            </a:r>
          </a:p>
          <a:p>
            <a:pPr marL="0" indent="0">
              <a:buNone/>
            </a:pPr>
            <a:r>
              <a:rPr lang="tr-TR" sz="1600" dirty="0"/>
              <a:t>	</a:t>
            </a:r>
            <a:r>
              <a:rPr lang="tr-TR" sz="1600" dirty="0" smtClean="0"/>
              <a:t>																									</a:t>
            </a:r>
            <a:r>
              <a:rPr lang="tr-TR" sz="1600" dirty="0"/>
              <a:t>	</a:t>
            </a:r>
            <a:r>
              <a:rPr lang="tr-TR" sz="1600" dirty="0" smtClean="0"/>
              <a:t>		</a:t>
            </a:r>
            <a:endParaRPr lang="tr-TR" sz="16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741" y="4394953"/>
            <a:ext cx="4698205" cy="1619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976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Bulgular ve tartışma</a:t>
            </a:r>
          </a:p>
        </p:txBody>
      </p:sp>
      <p:sp>
        <p:nvSpPr>
          <p:cNvPr id="3" name="İçerik Yer Tutucusu 2"/>
          <p:cNvSpPr>
            <a:spLocks noGrp="1"/>
          </p:cNvSpPr>
          <p:nvPr>
            <p:ph idx="1"/>
          </p:nvPr>
        </p:nvSpPr>
        <p:spPr/>
        <p:txBody>
          <a:bodyPr/>
          <a:lstStyle/>
          <a:p>
            <a:pPr marL="0" indent="0">
              <a:buNone/>
            </a:pPr>
            <a:r>
              <a:rPr lang="tr-TR" b="1" dirty="0" err="1">
                <a:solidFill>
                  <a:schemeClr val="accent3">
                    <a:lumMod val="50000"/>
                  </a:schemeClr>
                </a:solidFill>
              </a:rPr>
              <a:t>Bölütleme</a:t>
            </a:r>
            <a:r>
              <a:rPr lang="tr-TR" b="1" dirty="0">
                <a:solidFill>
                  <a:schemeClr val="accent3">
                    <a:lumMod val="50000"/>
                  </a:schemeClr>
                </a:solidFill>
              </a:rPr>
              <a:t> sonuçları </a:t>
            </a:r>
          </a:p>
          <a:p>
            <a:pPr>
              <a:buFont typeface="Arial" panose="020B0604020202020204" pitchFamily="34" charset="0"/>
              <a:buChar char="•"/>
            </a:pPr>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 İyileştirilmiş görüntüler </a:t>
            </a:r>
            <a:r>
              <a:rPr lang="tr-TR" dirty="0" err="1"/>
              <a:t>eşikleme</a:t>
            </a:r>
            <a:r>
              <a:rPr lang="tr-TR" dirty="0"/>
              <a:t> işlemine tabi tutulduktan sonra çıktı görüntüleri üzerinde performans iyileştirilmesi yapılmıştır. </a:t>
            </a:r>
          </a:p>
          <a:p>
            <a:pPr>
              <a:buFont typeface="Arial" panose="020B0604020202020204" pitchFamily="34" charset="0"/>
              <a:buChar char="•"/>
            </a:pPr>
            <a:r>
              <a:rPr lang="tr-TR" dirty="0"/>
              <a:t>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a:t>
            </a:r>
          </a:p>
          <a:p>
            <a:pPr>
              <a:buFont typeface="Arial" panose="020B0604020202020204" pitchFamily="34" charset="0"/>
              <a:buChar char="•"/>
            </a:pPr>
            <a:endParaRPr lang="tr-TR" dirty="0"/>
          </a:p>
        </p:txBody>
      </p:sp>
    </p:spTree>
    <p:extLst>
      <p:ext uri="{BB962C8B-B14F-4D97-AF65-F5344CB8AC3E}">
        <p14:creationId xmlns:p14="http://schemas.microsoft.com/office/powerpoint/2010/main" val="2901156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196</TotalTime>
  <Words>659</Words>
  <Application>Microsoft Office PowerPoint</Application>
  <PresentationFormat>Geniş ekran</PresentationFormat>
  <Paragraphs>84</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Century Gothic</vt:lpstr>
      <vt:lpstr>Wingdings</vt:lpstr>
      <vt:lpstr>Wingdings 3</vt:lpstr>
      <vt:lpstr>Duman</vt:lpstr>
      <vt:lpstr>MAKALE SUNUMLARI</vt:lpstr>
      <vt:lpstr>Retina kan damarlarını çıkarmak için eşikleme temelli morfolojik bir yöntem</vt:lpstr>
      <vt:lpstr>Materyal ve metot</vt:lpstr>
      <vt:lpstr>PowerPoint Sunusu</vt:lpstr>
      <vt:lpstr>PowerPoint Sunusu</vt:lpstr>
      <vt:lpstr>Kullanılan yöntem</vt:lpstr>
      <vt:lpstr>PowerPoint Sunusu</vt:lpstr>
      <vt:lpstr>PowerPoint Sunusu</vt:lpstr>
      <vt:lpstr>Bulgular ve tartışma</vt:lpstr>
      <vt:lpstr>Sonuçlar </vt:lpstr>
      <vt:lpstr>Görüntü işleme teknikleri ve kümeleme yöntemleri kullanılarak fındık meyvesinin tespit ve sınıflandırılması</vt:lpstr>
      <vt:lpstr>GİRİŞ</vt:lpstr>
      <vt:lpstr>ÖNERİLEN YÖNTEM</vt:lpstr>
      <vt:lpstr>1. Görüntü ön işleme aşaması (Image preprocessing)</vt:lpstr>
      <vt:lpstr>Uygulanan Adımlar</vt:lpstr>
      <vt:lpstr>2. Nesne bulma ve özellik çıkarımı işlemi aşaması (Object detection and feature extraction stage)  </vt:lpstr>
      <vt:lpstr>3. Sınıflandırma işlemi aşamasına ait  adımlar(Classification stage steps)</vt:lpstr>
      <vt:lpstr>DENEYSEL ÇALIŞMA </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CASPER</dc:creator>
  <cp:lastModifiedBy>CASPER</cp:lastModifiedBy>
  <cp:revision>16</cp:revision>
  <dcterms:created xsi:type="dcterms:W3CDTF">2022-12-15T08:10:23Z</dcterms:created>
  <dcterms:modified xsi:type="dcterms:W3CDTF">2022-12-15T20:09:48Z</dcterms:modified>
</cp:coreProperties>
</file>