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589212" y="2697480"/>
            <a:ext cx="8915399" cy="2262781"/>
          </a:xfrm>
        </p:spPr>
        <p:txBody>
          <a:bodyPr>
            <a:normAutofit/>
          </a:bodyPr>
          <a:lstStyle/>
          <a:p>
            <a:r>
              <a:rPr lang="tr-TR" sz="3200" dirty="0">
                <a:solidFill>
                  <a:srgbClr val="FF0000"/>
                </a:solidFill>
              </a:rPr>
              <a:t>Görüntü İşleme Yöntemleri </a:t>
            </a:r>
            <a:r>
              <a:rPr lang="tr-TR" sz="3200" dirty="0" smtClean="0">
                <a:solidFill>
                  <a:srgbClr val="FF0000"/>
                </a:solidFill>
              </a:rPr>
              <a:t>ile Kiraz Meyvesinin Sınıflandırılması</a:t>
            </a:r>
            <a:endParaRPr lang="tr-TR" sz="3200" dirty="0">
              <a:solidFill>
                <a:srgbClr val="FF0000"/>
              </a:solidFill>
            </a:endParaRPr>
          </a:p>
        </p:txBody>
      </p:sp>
      <p:sp>
        <p:nvSpPr>
          <p:cNvPr id="3" name="Alt Başlık 2"/>
          <p:cNvSpPr>
            <a:spLocks noGrp="1"/>
          </p:cNvSpPr>
          <p:nvPr>
            <p:ph type="subTitle" idx="1"/>
          </p:nvPr>
        </p:nvSpPr>
        <p:spPr>
          <a:xfrm>
            <a:off x="2589212" y="5600338"/>
            <a:ext cx="8915399" cy="1126283"/>
          </a:xfrm>
        </p:spPr>
        <p:txBody>
          <a:bodyPr>
            <a:normAutofit/>
          </a:bodyPr>
          <a:lstStyle/>
          <a:p>
            <a:r>
              <a:rPr lang="tr-TR" sz="1600" dirty="0" smtClean="0">
                <a:solidFill>
                  <a:schemeClr val="accent1"/>
                </a:solidFill>
              </a:rPr>
              <a:t>																</a:t>
            </a:r>
            <a:r>
              <a:rPr lang="tr-TR" sz="1600" dirty="0" smtClean="0">
                <a:solidFill>
                  <a:srgbClr val="FF0000"/>
                </a:solidFill>
              </a:rPr>
              <a:t>ÖZGE ALMA</a:t>
            </a:r>
          </a:p>
          <a:p>
            <a:r>
              <a:rPr lang="tr-TR" sz="1600" dirty="0" smtClean="0">
                <a:solidFill>
                  <a:srgbClr val="FF0000"/>
                </a:solidFill>
              </a:rPr>
              <a:t>																02200201068</a:t>
            </a:r>
            <a:endParaRPr lang="tr-TR" sz="1600" dirty="0">
              <a:solidFill>
                <a:srgbClr val="FF0000"/>
              </a:solidFill>
            </a:endParaRPr>
          </a:p>
        </p:txBody>
      </p:sp>
      <p:pic>
        <p:nvPicPr>
          <p:cNvPr id="4" name="Resim 3"/>
          <p:cNvPicPr>
            <a:picLocks noChangeAspect="1"/>
          </p:cNvPicPr>
          <p:nvPr/>
        </p:nvPicPr>
        <p:blipFill>
          <a:blip r:embed="rId2"/>
          <a:stretch>
            <a:fillRect/>
          </a:stretch>
        </p:blipFill>
        <p:spPr>
          <a:xfrm>
            <a:off x="3683726" y="676005"/>
            <a:ext cx="5512525" cy="2315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3756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chemeClr val="accent1"/>
                </a:solidFill>
              </a:rPr>
              <a:t>GİRİŞ</a:t>
            </a:r>
            <a:endParaRPr lang="tr-TR" sz="2800" dirty="0">
              <a:solidFill>
                <a:schemeClr val="accent1"/>
              </a:solidFill>
            </a:endParaRPr>
          </a:p>
        </p:txBody>
      </p:sp>
      <p:sp>
        <p:nvSpPr>
          <p:cNvPr id="3" name="İçerik Yer Tutucusu 2"/>
          <p:cNvSpPr>
            <a:spLocks noGrp="1"/>
          </p:cNvSpPr>
          <p:nvPr>
            <p:ph idx="1"/>
          </p:nvPr>
        </p:nvSpPr>
        <p:spPr>
          <a:xfrm>
            <a:off x="2589212" y="1767840"/>
            <a:ext cx="8915400" cy="3777622"/>
          </a:xfrm>
        </p:spPr>
        <p:txBody>
          <a:bodyPr/>
          <a:lstStyle/>
          <a:p>
            <a:pPr marL="0" indent="0">
              <a:buNone/>
            </a:pPr>
            <a:r>
              <a:rPr lang="tr-TR" dirty="0" smtClean="0"/>
              <a:t>	Kiraz</a:t>
            </a:r>
            <a:r>
              <a:rPr lang="tr-TR" dirty="0"/>
              <a:t>, gülgiller familyasındandır. Dünyada 1500 civarında kiraz çeşidi vardır. Dünyada kiraz üretiminin yapıldığı önemli ülkelerin başında yaklaşık 500 bin ton üretimle Türkiye gelmektedir. Türkiye’yi ABD, İran, Çin, İtalya, Özbekistan, İspanya, Şili, Romanya ve Ukrayna takip etmektedir. </a:t>
            </a:r>
            <a:r>
              <a:rPr lang="tr-TR" dirty="0" smtClean="0"/>
              <a:t>Dünya </a:t>
            </a:r>
            <a:r>
              <a:rPr lang="tr-TR" dirty="0"/>
              <a:t>kiraz üretiminde ilk 6 ülke arasında Türkiye’nin üretimdeki payı %</a:t>
            </a:r>
            <a:r>
              <a:rPr lang="tr-TR" dirty="0" smtClean="0"/>
              <a:t>35’tir.</a:t>
            </a:r>
          </a:p>
          <a:p>
            <a:pPr marL="0" indent="0">
              <a:buNone/>
            </a:pPr>
            <a:r>
              <a:rPr lang="tr-TR" dirty="0"/>
              <a:t>	</a:t>
            </a:r>
          </a:p>
        </p:txBody>
      </p:sp>
      <p:pic>
        <p:nvPicPr>
          <p:cNvPr id="4" name="Resim 3"/>
          <p:cNvPicPr>
            <a:picLocks noChangeAspect="1"/>
          </p:cNvPicPr>
          <p:nvPr/>
        </p:nvPicPr>
        <p:blipFill>
          <a:blip r:embed="rId2"/>
          <a:stretch>
            <a:fillRect/>
          </a:stretch>
        </p:blipFill>
        <p:spPr>
          <a:xfrm>
            <a:off x="5342709" y="3874240"/>
            <a:ext cx="3056707" cy="2056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39468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dirty="0"/>
              <a:t>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a:t>
            </a:r>
            <a:r>
              <a:rPr lang="tr-TR" dirty="0" smtClean="0"/>
              <a:t>vardır.</a:t>
            </a:r>
          </a:p>
          <a:p>
            <a:pPr marL="0" indent="0">
              <a:buNone/>
            </a:pPr>
            <a:r>
              <a:rPr lang="tr-TR" dirty="0"/>
              <a:t>	Görüntü işleme kısaca, kamera, tarayıcı vb. diğer cihazlar ile bilgisayar ortamına aktarılan görüntülerin belirli programlar aracılığı ile analiz </a:t>
            </a:r>
            <a:r>
              <a:rPr lang="tr-TR" dirty="0" smtClean="0"/>
              <a:t>edilmesidir.</a:t>
            </a:r>
            <a:endParaRPr lang="tr-TR" dirty="0"/>
          </a:p>
        </p:txBody>
      </p:sp>
    </p:spTree>
    <p:extLst>
      <p:ext uri="{BB962C8B-B14F-4D97-AF65-F5344CB8AC3E}">
        <p14:creationId xmlns:p14="http://schemas.microsoft.com/office/powerpoint/2010/main" val="2449637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chemeClr val="accent1"/>
                </a:solidFill>
              </a:rPr>
              <a:t>MATERYAL ve METOT</a:t>
            </a:r>
            <a:endParaRPr lang="tr-TR" sz="2800" dirty="0">
              <a:solidFill>
                <a:schemeClr val="accent1"/>
              </a:solidFill>
            </a:endParaRPr>
          </a:p>
        </p:txBody>
      </p:sp>
      <p:sp>
        <p:nvSpPr>
          <p:cNvPr id="3" name="İçerik Yer Tutucusu 2"/>
          <p:cNvSpPr>
            <a:spLocks noGrp="1"/>
          </p:cNvSpPr>
          <p:nvPr>
            <p:ph idx="1"/>
          </p:nvPr>
        </p:nvSpPr>
        <p:spPr>
          <a:xfrm>
            <a:off x="2592925" y="1454331"/>
            <a:ext cx="8915400" cy="3777622"/>
          </a:xfrm>
        </p:spPr>
        <p:txBody>
          <a:bodyPr/>
          <a:lstStyle/>
          <a:p>
            <a:pPr marL="0" indent="0">
              <a:buNone/>
            </a:pPr>
            <a:r>
              <a:rPr lang="tr-TR" sz="2000" dirty="0" smtClean="0">
                <a:solidFill>
                  <a:srgbClr val="FF0000"/>
                </a:solidFill>
              </a:rPr>
              <a:t>Kiraz Meyvesi</a:t>
            </a:r>
          </a:p>
          <a:p>
            <a:pPr marL="0" indent="0">
              <a:buNone/>
            </a:pPr>
            <a:r>
              <a:rPr lang="tr-TR" dirty="0" smtClean="0"/>
              <a:t>	</a:t>
            </a:r>
            <a:r>
              <a:rPr lang="tr-TR" sz="1600" dirty="0" smtClean="0"/>
              <a:t>Latince </a:t>
            </a:r>
            <a:r>
              <a:rPr lang="tr-TR" sz="1600" dirty="0"/>
              <a:t>ismi 'Prunus </a:t>
            </a:r>
            <a:r>
              <a:rPr lang="tr-TR" sz="1600" dirty="0" err="1"/>
              <a:t>avium</a:t>
            </a:r>
            <a:r>
              <a:rPr lang="tr-TR" sz="1600" dirty="0"/>
              <a:t>' olan kiraz ağacı, Gülgiller (</a:t>
            </a:r>
            <a:r>
              <a:rPr lang="tr-TR" sz="1600" dirty="0" err="1"/>
              <a:t>Rosaceae</a:t>
            </a:r>
            <a:r>
              <a:rPr lang="tr-TR" sz="1600" dirty="0"/>
              <a:t>) familyasının bir </a:t>
            </a:r>
            <a:r>
              <a:rPr lang="tr-TR" sz="1600" dirty="0" smtClean="0"/>
              <a:t>üyesidir. </a:t>
            </a:r>
            <a:r>
              <a:rPr lang="tr-TR" sz="1600" dirty="0"/>
              <a:t>Dünyada 1500 civarında çeşidi olan kiraz, tatlı aromalı, sulu ve sert </a:t>
            </a:r>
            <a:r>
              <a:rPr lang="tr-TR" sz="1600" dirty="0" smtClean="0"/>
              <a:t>çekirdekli </a:t>
            </a:r>
            <a:r>
              <a:rPr lang="tr-TR" sz="1600" dirty="0"/>
              <a:t>bir meyve </a:t>
            </a:r>
            <a:r>
              <a:rPr lang="tr-TR" sz="1600" dirty="0" smtClean="0"/>
              <a:t>türüdür.</a:t>
            </a:r>
          </a:p>
          <a:p>
            <a:pPr marL="0" indent="0">
              <a:buNone/>
            </a:pPr>
            <a:r>
              <a:rPr lang="tr-TR" sz="1600" dirty="0">
                <a:solidFill>
                  <a:srgbClr val="FF0000"/>
                </a:solidFill>
              </a:rPr>
              <a:t>	</a:t>
            </a:r>
            <a:r>
              <a:rPr lang="tr-TR" sz="1600" dirty="0"/>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a:t>
            </a:r>
            <a:r>
              <a:rPr lang="tr-TR" sz="1600" dirty="0" smtClean="0"/>
              <a:t>gösterilmiştir.</a:t>
            </a:r>
            <a:endParaRPr lang="tr-TR" sz="1600" dirty="0">
              <a:solidFill>
                <a:srgbClr val="FF0000"/>
              </a:solidFill>
            </a:endParaRPr>
          </a:p>
        </p:txBody>
      </p:sp>
      <p:pic>
        <p:nvPicPr>
          <p:cNvPr id="4" name="Resim 3"/>
          <p:cNvPicPr>
            <a:picLocks noChangeAspect="1"/>
          </p:cNvPicPr>
          <p:nvPr/>
        </p:nvPicPr>
        <p:blipFill>
          <a:blip r:embed="rId2"/>
          <a:stretch>
            <a:fillRect/>
          </a:stretch>
        </p:blipFill>
        <p:spPr>
          <a:xfrm>
            <a:off x="4421506" y="3909988"/>
            <a:ext cx="4813934" cy="2434924"/>
          </a:xfrm>
          <a:prstGeom prst="rect">
            <a:avLst/>
          </a:prstGeom>
        </p:spPr>
      </p:pic>
    </p:spTree>
    <p:extLst>
      <p:ext uri="{BB962C8B-B14F-4D97-AF65-F5344CB8AC3E}">
        <p14:creationId xmlns:p14="http://schemas.microsoft.com/office/powerpoint/2010/main" val="2328445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400" dirty="0" smtClean="0">
                <a:solidFill>
                  <a:srgbClr val="FF0000"/>
                </a:solidFill>
              </a:rPr>
              <a:t>Görüntü işleme</a:t>
            </a:r>
            <a:endParaRPr lang="tr-TR" sz="2400" dirty="0">
              <a:solidFill>
                <a:srgbClr val="FF0000"/>
              </a:solidFill>
            </a:endParaRPr>
          </a:p>
        </p:txBody>
      </p:sp>
      <p:sp>
        <p:nvSpPr>
          <p:cNvPr id="3" name="İçerik Yer Tutucusu 2"/>
          <p:cNvSpPr>
            <a:spLocks noGrp="1"/>
          </p:cNvSpPr>
          <p:nvPr>
            <p:ph idx="1"/>
          </p:nvPr>
        </p:nvSpPr>
        <p:spPr>
          <a:xfrm>
            <a:off x="2589212" y="1604415"/>
            <a:ext cx="8915400" cy="3777622"/>
          </a:xfrm>
        </p:spPr>
        <p:txBody>
          <a:bodyPr/>
          <a:lstStyle/>
          <a:p>
            <a:pPr marL="0" indent="0">
              <a:buNone/>
            </a:pPr>
            <a:r>
              <a:rPr lang="tr-TR" dirty="0" smtClean="0"/>
              <a:t>	</a:t>
            </a:r>
            <a:r>
              <a:rPr lang="tr-TR" sz="1600" dirty="0" smtClean="0"/>
              <a:t>Görüntü </a:t>
            </a:r>
            <a:r>
              <a:rPr lang="tr-TR" sz="1600" dirty="0"/>
              <a:t>işleme, görüntüyü dijital form haline getirerek spesifik görüntü elde etmek yada </a:t>
            </a:r>
            <a:r>
              <a:rPr lang="tr-TR" sz="1600" dirty="0" err="1"/>
              <a:t>yazılımsal</a:t>
            </a:r>
            <a:r>
              <a:rPr lang="tr-TR" sz="1600" dirty="0"/>
              <a:t> olarak görüntü üzerinde istenilen sonucu elde etmek için kullanılan bir </a:t>
            </a:r>
            <a:r>
              <a:rPr lang="tr-TR" sz="1600" dirty="0" smtClean="0"/>
              <a:t>yöntemdir. </a:t>
            </a:r>
            <a:r>
              <a:rPr lang="tr-TR" sz="1600" dirty="0"/>
              <a:t>Günümüzde görüntü işleme tıp, askeri alanlar, güvenlik, yüz tanıma, duygu analizi, robotik, sınıflandırma gibi </a:t>
            </a:r>
            <a:r>
              <a:rPr lang="tr-TR" sz="1600" dirty="0" smtClean="0"/>
              <a:t>pek çok </a:t>
            </a:r>
            <a:r>
              <a:rPr lang="tr-TR" sz="1600" dirty="0"/>
              <a:t>alanda kullanılmaktadır</a:t>
            </a:r>
            <a:r>
              <a:rPr lang="tr-TR" sz="1600" dirty="0" smtClean="0"/>
              <a:t>.</a:t>
            </a:r>
          </a:p>
          <a:p>
            <a:pPr marL="0" indent="0">
              <a:buNone/>
            </a:pPr>
            <a:r>
              <a:rPr lang="tr-TR" sz="1600" dirty="0"/>
              <a:t>	Görüntü işlemeyi matrisler üzerinde yapılan işlemler bütünü şeklinde de </a:t>
            </a:r>
            <a:r>
              <a:rPr lang="tr-TR" sz="1600" dirty="0" smtClean="0"/>
              <a:t>tanımlayabiliriz. </a:t>
            </a:r>
            <a:r>
              <a:rPr lang="tr-TR" sz="1600" dirty="0"/>
              <a:t>Halbuki </a:t>
            </a:r>
            <a:r>
              <a:rPr lang="tr-TR" sz="1600" dirty="0" smtClean="0"/>
              <a:t>resmi </a:t>
            </a:r>
            <a:r>
              <a:rPr lang="tr-TR" sz="1600" dirty="0"/>
              <a:t>en küçük parçalarına böldüğümüzde </a:t>
            </a:r>
            <a:r>
              <a:rPr lang="tr-TR" sz="1600" dirty="0" smtClean="0"/>
              <a:t>piksel </a:t>
            </a:r>
            <a:r>
              <a:rPr lang="tr-TR" sz="1600" dirty="0"/>
              <a:t>adını verdiğimiz matrislerden oluştuğunu görmekteyiz. Görüntü işleme yöntemlerinde pikseli oluşturan matris hücrelerinin üzerinden işlemler yapılmaktadır. </a:t>
            </a:r>
          </a:p>
        </p:txBody>
      </p:sp>
      <p:pic>
        <p:nvPicPr>
          <p:cNvPr id="4" name="Resim 3"/>
          <p:cNvPicPr>
            <a:picLocks noChangeAspect="1"/>
          </p:cNvPicPr>
          <p:nvPr/>
        </p:nvPicPr>
        <p:blipFill>
          <a:blip r:embed="rId2"/>
          <a:stretch>
            <a:fillRect/>
          </a:stretch>
        </p:blipFill>
        <p:spPr>
          <a:xfrm>
            <a:off x="4872445" y="4225973"/>
            <a:ext cx="4056448" cy="1835193"/>
          </a:xfrm>
          <a:prstGeom prst="rect">
            <a:avLst/>
          </a:prstGeom>
        </p:spPr>
      </p:pic>
    </p:spTree>
    <p:extLst>
      <p:ext uri="{BB962C8B-B14F-4D97-AF65-F5344CB8AC3E}">
        <p14:creationId xmlns:p14="http://schemas.microsoft.com/office/powerpoint/2010/main" val="638223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400" dirty="0" smtClean="0">
                <a:solidFill>
                  <a:srgbClr val="FF0000"/>
                </a:solidFill>
              </a:rPr>
              <a:t>Uygulama</a:t>
            </a:r>
            <a:endParaRPr lang="tr-TR" sz="2400" dirty="0">
              <a:solidFill>
                <a:srgbClr val="FF0000"/>
              </a:solidFill>
            </a:endParaRPr>
          </a:p>
        </p:txBody>
      </p:sp>
      <p:sp>
        <p:nvSpPr>
          <p:cNvPr id="3" name="İçerik Yer Tutucusu 2"/>
          <p:cNvSpPr>
            <a:spLocks noGrp="1"/>
          </p:cNvSpPr>
          <p:nvPr>
            <p:ph idx="1"/>
          </p:nvPr>
        </p:nvSpPr>
        <p:spPr/>
        <p:txBody>
          <a:bodyPr/>
          <a:lstStyle/>
          <a:p>
            <a:pPr marL="0" indent="0">
              <a:buNone/>
            </a:pPr>
            <a:r>
              <a:rPr lang="tr-TR" dirty="0"/>
              <a:t>	</a:t>
            </a:r>
            <a:r>
              <a:rPr lang="tr-TR" sz="1600" dirty="0" smtClean="0"/>
              <a:t>Yapılan çalışmada, ülkemizde yaygın olarak yetiştirilen ve önemli ihracat ürünlerinden biri olan kiraz meyvesinin, </a:t>
            </a:r>
            <a:r>
              <a:rPr lang="tr-TR" sz="1600" dirty="0" err="1" smtClean="0"/>
              <a:t>Matlab</a:t>
            </a:r>
            <a:r>
              <a:rPr lang="tr-TR" sz="1600" dirty="0" smtClean="0"/>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r>
              <a:rPr lang="tr-TR" dirty="0"/>
              <a:t>.</a:t>
            </a:r>
          </a:p>
        </p:txBody>
      </p:sp>
    </p:spTree>
    <p:extLst>
      <p:ext uri="{BB962C8B-B14F-4D97-AF65-F5344CB8AC3E}">
        <p14:creationId xmlns:p14="http://schemas.microsoft.com/office/powerpoint/2010/main" val="1351836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400" dirty="0">
                <a:solidFill>
                  <a:schemeClr val="accent1"/>
                </a:solidFill>
              </a:rPr>
              <a:t>Kiraz meyvesi sınıflandırma </a:t>
            </a:r>
            <a:r>
              <a:rPr lang="tr-TR" sz="2400" dirty="0" smtClean="0">
                <a:solidFill>
                  <a:schemeClr val="accent1"/>
                </a:solidFill>
              </a:rPr>
              <a:t>adımları;</a:t>
            </a:r>
            <a:endParaRPr lang="tr-TR" sz="2400" dirty="0">
              <a:solidFill>
                <a:schemeClr val="accent1"/>
              </a:solidFill>
            </a:endParaRPr>
          </a:p>
        </p:txBody>
      </p:sp>
      <p:sp>
        <p:nvSpPr>
          <p:cNvPr id="3" name="İçerik Yer Tutucusu 2"/>
          <p:cNvSpPr>
            <a:spLocks noGrp="1"/>
          </p:cNvSpPr>
          <p:nvPr>
            <p:ph idx="1"/>
          </p:nvPr>
        </p:nvSpPr>
        <p:spPr/>
        <p:txBody>
          <a:bodyPr/>
          <a:lstStyle/>
          <a:p>
            <a:pPr marL="0" indent="0">
              <a:buNone/>
            </a:pPr>
            <a:r>
              <a:rPr lang="tr-TR" dirty="0" smtClean="0"/>
              <a:t>	</a:t>
            </a:r>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218" y="2133600"/>
            <a:ext cx="7363853" cy="3260824"/>
          </a:xfrm>
          <a:prstGeom prst="rect">
            <a:avLst/>
          </a:prstGeom>
        </p:spPr>
      </p:pic>
    </p:spTree>
    <p:extLst>
      <p:ext uri="{BB962C8B-B14F-4D97-AF65-F5344CB8AC3E}">
        <p14:creationId xmlns:p14="http://schemas.microsoft.com/office/powerpoint/2010/main" val="2375604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1366067" y="1114989"/>
            <a:ext cx="3780699" cy="1907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Resim 5"/>
          <p:cNvPicPr>
            <a:picLocks noChangeAspect="1"/>
          </p:cNvPicPr>
          <p:nvPr/>
        </p:nvPicPr>
        <p:blipFill>
          <a:blip r:embed="rId3"/>
          <a:stretch>
            <a:fillRect/>
          </a:stretch>
        </p:blipFill>
        <p:spPr>
          <a:xfrm>
            <a:off x="7419703" y="1114989"/>
            <a:ext cx="3534858" cy="18151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501" y="3843705"/>
            <a:ext cx="3997235" cy="21684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Akış Çizelgesi: Sonlandırıcı 7"/>
          <p:cNvSpPr/>
          <p:nvPr/>
        </p:nvSpPr>
        <p:spPr>
          <a:xfrm>
            <a:off x="1597433" y="3228558"/>
            <a:ext cx="3317966" cy="47026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Sınıflandırılacak İşlenmemiş Resim </a:t>
            </a:r>
            <a:endParaRPr lang="tr-TR" dirty="0">
              <a:ln w="0"/>
              <a:gradFill>
                <a:gsLst>
                  <a:gs pos="21000">
                    <a:srgbClr val="53575C"/>
                  </a:gs>
                  <a:gs pos="88000">
                    <a:srgbClr val="C5C7CA"/>
                  </a:gs>
                </a:gsLst>
                <a:lin ang="5400000"/>
              </a:gradFill>
            </a:endParaRPr>
          </a:p>
        </p:txBody>
      </p:sp>
      <p:sp>
        <p:nvSpPr>
          <p:cNvPr id="9" name="Akış Çizelgesi: Sonlandırıcı 8"/>
          <p:cNvSpPr/>
          <p:nvPr/>
        </p:nvSpPr>
        <p:spPr>
          <a:xfrm>
            <a:off x="7550331" y="3141187"/>
            <a:ext cx="3273601" cy="5596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Resmin siyah-beyaz piksellere dönüştürülmesi</a:t>
            </a:r>
          </a:p>
        </p:txBody>
      </p:sp>
      <p:sp>
        <p:nvSpPr>
          <p:cNvPr id="10" name="Akış Çizelgesi: Sonlandırıcı 9"/>
          <p:cNvSpPr/>
          <p:nvPr/>
        </p:nvSpPr>
        <p:spPr>
          <a:xfrm>
            <a:off x="4874326" y="6012139"/>
            <a:ext cx="3601584" cy="52251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Kirazların sınırlarının belirlenmesi</a:t>
            </a:r>
          </a:p>
        </p:txBody>
      </p:sp>
      <p:sp>
        <p:nvSpPr>
          <p:cNvPr id="11" name="Sağ Ok 10"/>
          <p:cNvSpPr/>
          <p:nvPr/>
        </p:nvSpPr>
        <p:spPr>
          <a:xfrm>
            <a:off x="5460274" y="1905000"/>
            <a:ext cx="1489166" cy="45937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2" name="Sola Bükülü Ok 11"/>
          <p:cNvSpPr/>
          <p:nvPr/>
        </p:nvSpPr>
        <p:spPr>
          <a:xfrm>
            <a:off x="9627326" y="3911901"/>
            <a:ext cx="1327235" cy="171819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418710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chemeClr val="accent1"/>
                </a:solidFill>
              </a:rPr>
              <a:t>SONUÇ</a:t>
            </a:r>
            <a:endParaRPr lang="tr-TR" sz="2800" dirty="0">
              <a:solidFill>
                <a:schemeClr val="accent1"/>
              </a:solidFill>
            </a:endParaRPr>
          </a:p>
        </p:txBody>
      </p:sp>
      <p:sp>
        <p:nvSpPr>
          <p:cNvPr id="3" name="İçerik Yer Tutucusu 2"/>
          <p:cNvSpPr>
            <a:spLocks noGrp="1"/>
          </p:cNvSpPr>
          <p:nvPr>
            <p:ph idx="1"/>
          </p:nvPr>
        </p:nvSpPr>
        <p:spPr>
          <a:xfrm>
            <a:off x="2589212" y="1904999"/>
            <a:ext cx="8915400" cy="4025537"/>
          </a:xfrm>
        </p:spPr>
        <p:txBody>
          <a:bodyPr>
            <a:normAutofit lnSpcReduction="10000"/>
          </a:bodyPr>
          <a:lstStyle/>
          <a:p>
            <a:pPr marL="0" indent="0">
              <a:buNone/>
            </a:pPr>
            <a:r>
              <a:rPr lang="tr-TR" dirty="0"/>
              <a:t>	</a:t>
            </a:r>
            <a:r>
              <a:rPr lang="tr-TR" sz="1700" dirty="0"/>
              <a:t>Yapılan </a:t>
            </a:r>
            <a:r>
              <a:rPr lang="tr-TR" sz="1700" dirty="0" smtClean="0"/>
              <a:t>çalışmada kiraz </a:t>
            </a:r>
            <a:r>
              <a:rPr lang="tr-TR" sz="1700" dirty="0"/>
              <a:t>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a:t>
            </a:r>
            <a:r>
              <a:rPr lang="tr-TR" sz="1700" dirty="0" err="1"/>
              <a:t>dahada</a:t>
            </a:r>
            <a:r>
              <a:rPr lang="tr-TR" sz="1700" dirty="0"/>
              <a:t> arttırılacaktır</a:t>
            </a:r>
            <a:r>
              <a:rPr lang="tr-TR" sz="1700" dirty="0" smtClean="0"/>
              <a:t>.</a:t>
            </a:r>
          </a:p>
          <a:p>
            <a:pPr marL="0" indent="0">
              <a:buNone/>
            </a:pPr>
            <a:r>
              <a:rPr lang="tr-TR" sz="1700" dirty="0" smtClean="0"/>
              <a:t> </a:t>
            </a:r>
            <a:r>
              <a:rPr lang="tr-TR" sz="1700" dirty="0"/>
              <a:t>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a:t>
            </a:r>
            <a:endParaRPr lang="tr-TR" sz="1700" dirty="0" smtClean="0"/>
          </a:p>
          <a:p>
            <a:pPr marL="0" indent="0">
              <a:buNone/>
            </a:pPr>
            <a:r>
              <a:rPr lang="tr-TR" sz="1700" dirty="0" smtClean="0"/>
              <a:t>	Yapılan </a:t>
            </a:r>
            <a:r>
              <a:rPr lang="tr-TR" sz="1700" dirty="0"/>
              <a:t>çalışma ile farklı büyüklükteki meyveler sistem tarafından başarılı bir şekilde değerlendirilerek sınıflandırılmıştır. Bu sayede kalite ve pazarlama için önemli bir etken olan sınıflandırma işlemi gerçekleştirilmiştir. </a:t>
            </a:r>
            <a:r>
              <a:rPr lang="tr-TR" sz="1700" dirty="0" err="1"/>
              <a:t>Matlab</a:t>
            </a:r>
            <a:r>
              <a:rPr lang="tr-TR" sz="1700" dirty="0"/>
              <a:t> programında görüntü işleme yöntemleri ile kiraz meyvesinin sınıflandırılması üzerine yapılmış bu çalışma, diğer çalışmalar içinde bir örnek teşkil edecektir. </a:t>
            </a:r>
          </a:p>
        </p:txBody>
      </p:sp>
    </p:spTree>
    <p:extLst>
      <p:ext uri="{BB962C8B-B14F-4D97-AF65-F5344CB8AC3E}">
        <p14:creationId xmlns:p14="http://schemas.microsoft.com/office/powerpoint/2010/main" val="299637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TM02892315[[fn=Duman]]</Template>
  <TotalTime>79</TotalTime>
  <Words>32</Words>
  <Application>Microsoft Office PowerPoint</Application>
  <PresentationFormat>Geniş ekran</PresentationFormat>
  <Paragraphs>26</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Gothic</vt:lpstr>
      <vt:lpstr>Wingdings 3</vt:lpstr>
      <vt:lpstr>Duman</vt:lpstr>
      <vt:lpstr>Görüntü İşleme Yöntemleri ile Kiraz Meyvesinin Sınıflandırılması</vt:lpstr>
      <vt:lpstr>GİRİŞ</vt:lpstr>
      <vt:lpstr>PowerPoint Sunusu</vt:lpstr>
      <vt:lpstr>MATERYAL ve METOT</vt:lpstr>
      <vt:lpstr>Görüntü işleme</vt:lpstr>
      <vt:lpstr>Uygulama</vt:lpstr>
      <vt:lpstr>Kiraz meyvesi sınıflandırma adımları;</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ile Kirazın Meyvesinin Sınıflandırılması</dc:title>
  <dc:creator>CASPER</dc:creator>
  <cp:lastModifiedBy>CASPER</cp:lastModifiedBy>
  <cp:revision>8</cp:revision>
  <dcterms:created xsi:type="dcterms:W3CDTF">2022-11-15T21:09:18Z</dcterms:created>
  <dcterms:modified xsi:type="dcterms:W3CDTF">2022-11-15T22:28:41Z</dcterms:modified>
</cp:coreProperties>
</file>