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7"/>
  </p:handoutMasterIdLst>
  <p:sldIdLst>
    <p:sldId id="257" r:id="rId3"/>
    <p:sldId id="287" r:id="rId4"/>
    <p:sldId id="259" r:id="rId5"/>
    <p:sldId id="261" r:id="rId6"/>
    <p:sldId id="260" r:id="rId7"/>
    <p:sldId id="262" r:id="rId8"/>
    <p:sldId id="263" r:id="rId10"/>
    <p:sldId id="264" r:id="rId11"/>
    <p:sldId id="267" r:id="rId12"/>
    <p:sldId id="271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80" r:id="rId24"/>
    <p:sldId id="279" r:id="rId25"/>
    <p:sldId id="285" r:id="rId26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7050" y="1122680"/>
            <a:ext cx="11049000" cy="2387600"/>
          </a:xfrm>
        </p:spPr>
        <p:txBody>
          <a:bodyPr anchor="ctr"/>
          <a:lstStyle/>
          <a:p>
            <a:r>
              <a:rPr kumimoji="1" lang="en-US" altLang="zh-TW" sz="4800" b="1" dirty="0">
                <a:solidFill>
                  <a:schemeClr val="accent5">
                    <a:lumMod val="75000"/>
                  </a:schemeClr>
                </a:solidFill>
              </a:rPr>
              <a:t>Mean-field theory and dynamical isometry</a:t>
            </a:r>
            <a:br>
              <a:rPr kumimoji="1" lang="en-US" altLang="zh-TW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zh-TW" sz="4800" b="1" dirty="0">
                <a:solidFill>
                  <a:schemeClr val="accent5">
                    <a:lumMod val="75000"/>
                  </a:schemeClr>
                </a:solidFill>
              </a:rPr>
              <a:t>of deep neural networks</a:t>
            </a:r>
            <a:endParaRPr kumimoji="1" lang="en-US" altLang="zh-TW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>
            <a:noAutofit/>
          </a:bodyPr>
          <a:lstStyle/>
          <a:p>
            <a:r>
              <a:rPr kumimoji="1" lang="en-US" altLang="zh-TW" sz="3200" b="1" dirty="0"/>
              <a:t>Feng Wang</a:t>
            </a:r>
            <a:endParaRPr kumimoji="1" lang="en-US" altLang="zh-TW" sz="3200" b="1" dirty="0"/>
          </a:p>
          <a:p>
            <a:endParaRPr kumimoji="1" lang="en-US" altLang="zh-TW" sz="2800" b="1" dirty="0"/>
          </a:p>
          <a:p>
            <a:r>
              <a:rPr kumimoji="1" lang="en-US" altLang="zh-TW" sz="2000" b="1" dirty="0"/>
              <a:t>AIRD, </a:t>
            </a:r>
            <a:r>
              <a:rPr kumimoji="1" lang="en-US" altLang="zh-TW" sz="2000" b="1" dirty="0" err="1"/>
              <a:t>Coretronic</a:t>
            </a:r>
            <a:r>
              <a:rPr kumimoji="1" lang="en-US" altLang="zh-TW" sz="2000" b="1" dirty="0"/>
              <a:t> Co.</a:t>
            </a:r>
            <a:endParaRPr kumimoji="1" lang="en-US" altLang="zh-TW" sz="2000" b="1" dirty="0"/>
          </a:p>
          <a:p>
            <a:r>
              <a:rPr kumimoji="1" lang="en-US" altLang="zh-TW" sz="2000" dirty="0"/>
              <a:t>Mar 25, 2019</a:t>
            </a:r>
            <a:endParaRPr kumimoji="1" lang="en-US" altLang="zh-TW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1651635"/>
            <a:ext cx="12164060" cy="319849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798320" y="4960620"/>
            <a:ext cx="747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tanh</a:t>
            </a:r>
            <a:endParaRPr lang="en-US" altLang="zh-TW" sz="2400"/>
          </a:p>
        </p:txBody>
      </p:sp>
      <p:sp>
        <p:nvSpPr>
          <p:cNvPr id="4" name="文字方塊 3"/>
          <p:cNvSpPr txBox="1"/>
          <p:nvPr/>
        </p:nvSpPr>
        <p:spPr>
          <a:xfrm>
            <a:off x="5906135" y="4960620"/>
            <a:ext cx="811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ReLU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9980295" y="4960620"/>
            <a:ext cx="648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ELU</a:t>
            </a:r>
            <a:endParaRPr lang="en-US" altLang="zh-TW" sz="2400"/>
          </a:p>
        </p:txBody>
      </p:sp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Activation functions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Gaussian initialization is enough?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9755" y="983615"/>
            <a:ext cx="6050280" cy="2183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TW" sz="2400" i="1">
                <a:latin typeface="Calibri" panose="020F0502020204030204" charset="0"/>
                <a:cs typeface="Calibri" panose="020F0502020204030204" charset="0"/>
              </a:rPr>
              <a:t>ξ</a:t>
            </a:r>
            <a:r>
              <a:rPr lang="en-US" altLang="zh-TW" sz="2400" baseline="-2500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US" altLang="zh-TW" sz="2400">
                <a:latin typeface="Calibri" panose="020F0502020204030204" charset="0"/>
                <a:cs typeface="Calibri" panose="020F0502020204030204" charset="0"/>
              </a:rPr>
              <a:t> controls information propagation depth, and determines training accuracy,</a:t>
            </a:r>
            <a:endParaRPr lang="en-US" altLang="zh-TW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TW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TW" sz="3200">
                <a:latin typeface="Calibri" panose="020F0502020204030204" charset="0"/>
                <a:cs typeface="Calibri" panose="020F0502020204030204" charset="0"/>
              </a:rPr>
              <a:t>How about </a:t>
            </a:r>
            <a:r>
              <a:rPr lang="en-US" altLang="zh-TW" sz="3200" b="1" i="1">
                <a:latin typeface="Calibri" panose="020F0502020204030204" charset="0"/>
                <a:cs typeface="Calibri" panose="020F0502020204030204" charset="0"/>
              </a:rPr>
              <a:t>training speed</a:t>
            </a:r>
            <a:r>
              <a:rPr lang="en-US" altLang="zh-TW" sz="32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altLang="zh-TW" sz="3200" b="1" i="1">
                <a:latin typeface="Calibri" panose="020F0502020204030204" charset="0"/>
                <a:cs typeface="Calibri" panose="020F0502020204030204" charset="0"/>
              </a:rPr>
              <a:t>generalization</a:t>
            </a:r>
            <a:r>
              <a:rPr lang="en-US" altLang="zh-TW" sz="3200">
                <a:latin typeface="Calibri" panose="020F0502020204030204" charset="0"/>
                <a:cs typeface="Calibri" panose="020F0502020204030204" charset="0"/>
              </a:rPr>
              <a:t>?</a:t>
            </a:r>
            <a:endParaRPr lang="en-US" altLang="zh-TW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4680" y="3398520"/>
            <a:ext cx="5424170" cy="19386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3200" b="1"/>
              <a:t>Dynamical isometry</a:t>
            </a:r>
            <a:endParaRPr lang="en-US" altLang="zh-TW" sz="3200" b="1"/>
          </a:p>
          <a:p>
            <a:pPr algn="ctr"/>
            <a:r>
              <a:rPr lang="en-US" altLang="zh-TW" sz="2800"/>
              <a:t>guarantees correlation preservation</a:t>
            </a:r>
            <a:endParaRPr lang="en-US" altLang="zh-TW" sz="2800"/>
          </a:p>
        </p:txBody>
      </p:sp>
      <p:sp>
        <p:nvSpPr>
          <p:cNvPr id="4" name="矩形 3"/>
          <p:cNvSpPr/>
          <p:nvPr/>
        </p:nvSpPr>
        <p:spPr>
          <a:xfrm>
            <a:off x="6802120" y="983615"/>
            <a:ext cx="4220845" cy="2183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3200" b="1">
                <a:solidFill>
                  <a:schemeClr val="tx1"/>
                </a:solidFill>
              </a:rPr>
              <a:t>Edge of chaos</a:t>
            </a:r>
            <a:endParaRPr lang="en-US" altLang="zh-TW" sz="3200" b="1">
              <a:solidFill>
                <a:schemeClr val="tx1"/>
              </a:solidFill>
            </a:endParaRPr>
          </a:p>
          <a:p>
            <a:pPr algn="ctr"/>
            <a:r>
              <a:rPr lang="en-US" altLang="zh-TW" sz="2800">
                <a:solidFill>
                  <a:schemeClr val="tx1"/>
                </a:solidFill>
              </a:rPr>
              <a:t>guarantees slow changes of correlation</a:t>
            </a:r>
            <a:endParaRPr lang="en-US" altLang="zh-TW" sz="280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835" y="5443855"/>
            <a:ext cx="2377440" cy="8108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5654675"/>
            <a:ext cx="1661160" cy="3892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54680" y="6370320"/>
            <a:ext cx="337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/>
              <a:t>All singular values have norm 1</a:t>
            </a:r>
            <a:endParaRPr lang="en-US" altLang="zh-TW" sz="2000"/>
          </a:p>
        </p:txBody>
      </p:sp>
      <p:sp>
        <p:nvSpPr>
          <p:cNvPr id="9" name="文字方塊 8"/>
          <p:cNvSpPr txBox="1"/>
          <p:nvPr/>
        </p:nvSpPr>
        <p:spPr>
          <a:xfrm>
            <a:off x="8977630" y="5654675"/>
            <a:ext cx="323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Resurrecting the sigmoid in deep learning through dynamical isometry: theory and practice | arXiv:1711.04735</a:t>
            </a:r>
            <a:endParaRPr lang="zh-TW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Dynamical isometry initialization speeds up training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637030" y="1138555"/>
            <a:ext cx="8302625" cy="3909060"/>
            <a:chOff x="1858" y="1625"/>
            <a:chExt cx="12115" cy="577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8" y="1625"/>
              <a:ext cx="6412" cy="577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7" y="1625"/>
              <a:ext cx="5386" cy="5722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 rot="16200000">
            <a:off x="1011555" y="2697480"/>
            <a:ext cx="728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800"/>
              <a:t>test</a:t>
            </a:r>
            <a:endParaRPr lang="en-US" altLang="zh-TW" sz="2800"/>
          </a:p>
        </p:txBody>
      </p:sp>
      <p:sp>
        <p:nvSpPr>
          <p:cNvPr id="9" name="文字方塊 8"/>
          <p:cNvSpPr txBox="1"/>
          <p:nvPr/>
        </p:nvSpPr>
        <p:spPr>
          <a:xfrm>
            <a:off x="8977630" y="5654675"/>
            <a:ext cx="323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Resurrecting the sigmoid in deep learning through dynamical isometry: theory and practice | arXiv:1711.04735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23160" y="4947920"/>
            <a:ext cx="399224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000"/>
              <a:t>dashed line: Gaussian</a:t>
            </a:r>
            <a:endParaRPr lang="en-US" altLang="zh-TW" sz="2000"/>
          </a:p>
          <a:p>
            <a:pPr algn="l"/>
            <a:r>
              <a:rPr lang="en-US" altLang="zh-TW" sz="2000"/>
              <a:t>solid line: orthogonal</a:t>
            </a:r>
            <a:endParaRPr lang="en-US" altLang="zh-TW" sz="2000"/>
          </a:p>
          <a:p>
            <a:pPr algn="l"/>
            <a:endParaRPr lang="en-US" altLang="zh-TW" sz="2000"/>
          </a:p>
          <a:p>
            <a:pPr algn="l"/>
            <a:r>
              <a:rPr lang="en-US" altLang="zh-TW" sz="2000">
                <a:solidFill>
                  <a:srgbClr val="0000FF"/>
                </a:solidFill>
              </a:rPr>
              <a:t>tanh with </a:t>
            </a:r>
            <a:r>
              <a:rPr lang="en-US" altLang="zh-TW" sz="200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σ</a:t>
            </a:r>
            <a:r>
              <a:rPr lang="en-US" altLang="zh-TW" sz="2000" baseline="-2500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w</a:t>
            </a:r>
            <a:r>
              <a:rPr lang="en-US" altLang="zh-TW" sz="2000" baseline="30000">
                <a:solidFill>
                  <a:srgbClr val="0000FF"/>
                </a:solidFill>
              </a:rPr>
              <a:t>2</a:t>
            </a:r>
            <a:r>
              <a:rPr lang="en-US" altLang="zh-TW" sz="2000">
                <a:solidFill>
                  <a:srgbClr val="0000FF"/>
                </a:solidFill>
              </a:rPr>
              <a:t>= 1.05 (close to EOC)</a:t>
            </a:r>
            <a:endParaRPr lang="en-US" altLang="zh-TW" sz="2000"/>
          </a:p>
          <a:p>
            <a:pPr algn="l"/>
            <a:r>
              <a:rPr lang="en-US" altLang="zh-TW" sz="2000">
                <a:solidFill>
                  <a:srgbClr val="FF1916"/>
                </a:solidFill>
                <a:sym typeface="+mn-ea"/>
              </a:rPr>
              <a:t>tanh with </a:t>
            </a:r>
            <a:r>
              <a:rPr lang="en-US" altLang="zh-TW" sz="2000">
                <a:solidFill>
                  <a:srgbClr val="FF191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σ</a:t>
            </a:r>
            <a:r>
              <a:rPr lang="en-US" altLang="zh-TW" sz="2000" baseline="-25000">
                <a:solidFill>
                  <a:srgbClr val="FF191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lang="en-US" altLang="zh-TW" sz="2000" baseline="30000">
                <a:solidFill>
                  <a:srgbClr val="FF1916"/>
                </a:solidFill>
                <a:sym typeface="+mn-ea"/>
              </a:rPr>
              <a:t>2</a:t>
            </a:r>
            <a:r>
              <a:rPr lang="en-US" altLang="zh-TW" sz="2000">
                <a:solidFill>
                  <a:srgbClr val="FF1916"/>
                </a:solidFill>
                <a:sym typeface="+mn-ea"/>
              </a:rPr>
              <a:t>= 2 (far away from EOC)</a:t>
            </a:r>
            <a:endParaRPr lang="en-US" altLang="zh-TW" sz="2000">
              <a:sym typeface="+mn-ea"/>
            </a:endParaRPr>
          </a:p>
          <a:p>
            <a:pPr algn="l"/>
            <a:r>
              <a:rPr lang="en-US" altLang="zh-TW" sz="2000"/>
              <a:t>ReLU with </a:t>
            </a:r>
            <a:r>
              <a:rPr lang="en-US" altLang="zh-TW" sz="2000">
                <a:latin typeface="Calibri" panose="020F0502020204030204" charset="0"/>
                <a:cs typeface="Calibri" panose="020F0502020204030204" charset="0"/>
                <a:sym typeface="+mn-ea"/>
              </a:rPr>
              <a:t>σ</a:t>
            </a:r>
            <a:r>
              <a:rPr lang="en-US" altLang="zh-TW" sz="2000" baseline="-25000"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lang="en-US" altLang="zh-TW" sz="2000" baseline="30000">
                <a:sym typeface="+mn-ea"/>
              </a:rPr>
              <a:t>2</a:t>
            </a:r>
            <a:r>
              <a:rPr lang="en-US" altLang="zh-TW" sz="2000">
                <a:sym typeface="+mn-ea"/>
              </a:rPr>
              <a:t>= 2 (at critical point)</a:t>
            </a:r>
            <a:endParaRPr lang="en-US" altLang="zh-TW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Activation functions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33515" y="1828800"/>
            <a:ext cx="5025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ReLU has no dynamical isometry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tanh is better to be initialized by Orthogonal scheme with a slightly small </a:t>
            </a:r>
            <a:r>
              <a:rPr lang="en-US" altLang="zh-TW" sz="240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σ</a:t>
            </a:r>
            <a:r>
              <a:rPr lang="en-US" altLang="zh-TW" sz="2400" baseline="-2500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</a:t>
            </a:r>
            <a:r>
              <a:rPr lang="en-US" altLang="zh-TW" sz="2400" baseline="30000">
                <a:solidFill>
                  <a:srgbClr val="0000FF"/>
                </a:solidFill>
                <a:sym typeface="+mn-ea"/>
              </a:rPr>
              <a:t>2</a:t>
            </a:r>
            <a:endParaRPr lang="en-US" altLang="zh-TW" sz="24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1040765"/>
            <a:ext cx="4563110" cy="456184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rot="16200000">
            <a:off x="320040" y="2543175"/>
            <a:ext cx="647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/>
              <a:t>p(s)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1998345" y="5602605"/>
            <a:ext cx="2495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singular values of </a:t>
            </a:r>
            <a:r>
              <a:rPr lang="en-US" altLang="zh-TW" sz="2400" i="1"/>
              <a:t>J</a:t>
            </a:r>
            <a:endParaRPr lang="en-US" altLang="zh-TW" sz="2400" i="1"/>
          </a:p>
        </p:txBody>
      </p:sp>
      <p:sp>
        <p:nvSpPr>
          <p:cNvPr id="9" name="文字方塊 8"/>
          <p:cNvSpPr txBox="1"/>
          <p:nvPr/>
        </p:nvSpPr>
        <p:spPr>
          <a:xfrm>
            <a:off x="8977630" y="5654675"/>
            <a:ext cx="323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Resurrecting the sigmoid in deep learning through dynamical isometry: theory and practice | arXiv:1711.04735</a:t>
            </a:r>
            <a:endParaRPr lang="zh-TW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Scaling of training time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945515"/>
            <a:ext cx="5423535" cy="48520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52515" y="2316480"/>
            <a:ext cx="5581650" cy="18148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TW" sz="2800" b="1">
                <a:solidFill>
                  <a:schemeClr val="bg1"/>
                </a:solidFill>
              </a:rPr>
              <a:t>Under dynamical isometry</a:t>
            </a:r>
            <a:endParaRPr lang="en-US" altLang="zh-TW" sz="2800" b="1">
              <a:solidFill>
                <a:schemeClr val="bg1"/>
              </a:solidFill>
            </a:endParaRPr>
          </a:p>
          <a:p>
            <a:pPr indent="0" algn="ctr">
              <a:buFont typeface="Wingdings" panose="05000000000000000000" charset="0"/>
              <a:buNone/>
            </a:pPr>
            <a:endParaRPr lang="en-US" altLang="zh-TW" sz="28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/>
                </a:solidFill>
              </a:rPr>
              <a:t>training time grows slower than </a:t>
            </a:r>
            <a:r>
              <a:rPr lang="en-US" altLang="zh-TW" sz="2800" i="1">
                <a:solidFill>
                  <a:schemeClr val="bg1"/>
                </a:solidFill>
              </a:rPr>
              <a:t>L</a:t>
            </a:r>
            <a:endParaRPr lang="en-US" altLang="zh-TW" sz="28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bg1"/>
                </a:solidFill>
              </a:rPr>
              <a:t>optimal training rate </a:t>
            </a:r>
            <a:r>
              <a:rPr lang="en-US" altLang="zh-TW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η ~ 1/</a:t>
            </a:r>
            <a:r>
              <a:rPr lang="en-US" altLang="zh-TW" sz="2800" i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</a:t>
            </a:r>
            <a:endParaRPr lang="en-US" altLang="zh-TW" sz="2800" i="1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77630" y="5654675"/>
            <a:ext cx="323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Resurrecting the sigmoid in deep learning through dynamical isometry: theory and practice | arXiv:1711.04735</a:t>
            </a:r>
            <a:endParaRPr lang="zh-TW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Deep ConvNet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22630"/>
            <a:ext cx="6395085" cy="561276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124200" y="6335395"/>
            <a:ext cx="586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400">
                <a:solidFill>
                  <a:srgbClr val="FF191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σ</a:t>
            </a:r>
            <a:r>
              <a:rPr lang="en-US" altLang="zh-TW" sz="2400" baseline="-25000">
                <a:solidFill>
                  <a:srgbClr val="FF191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lang="en-US" altLang="zh-TW" sz="2400" baseline="30000">
                <a:solidFill>
                  <a:srgbClr val="FF1916"/>
                </a:solidFill>
                <a:sym typeface="+mn-ea"/>
              </a:rPr>
              <a:t>2</a:t>
            </a:r>
            <a:endParaRPr lang="en-US" altLang="zh-TW" sz="2400" baseline="30000">
              <a:solidFill>
                <a:srgbClr val="FF1916"/>
              </a:solidFill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 rot="16200000">
            <a:off x="-253365" y="3198495"/>
            <a:ext cx="1051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/>
              <a:t>depth</a:t>
            </a:r>
            <a:endParaRPr lang="en-US" altLang="zh-TW" sz="2400"/>
          </a:p>
        </p:txBody>
      </p:sp>
      <p:sp>
        <p:nvSpPr>
          <p:cNvPr id="6" name="文字方塊 5"/>
          <p:cNvSpPr txBox="1"/>
          <p:nvPr/>
        </p:nvSpPr>
        <p:spPr>
          <a:xfrm>
            <a:off x="7035165" y="854075"/>
            <a:ext cx="1205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training accuracy</a:t>
            </a:r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2164080" y="854075"/>
            <a:ext cx="1174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 b="1">
                <a:solidFill>
                  <a:schemeClr val="bg1"/>
                </a:solidFill>
              </a:rPr>
              <a:t>500 steps</a:t>
            </a:r>
            <a:endParaRPr lang="en-US" altLang="zh-TW" sz="2000" b="1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51400" y="854075"/>
            <a:ext cx="13036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 b="1">
                <a:solidFill>
                  <a:schemeClr val="bg1"/>
                </a:solidFill>
              </a:rPr>
              <a:t>2500 steps</a:t>
            </a:r>
            <a:endParaRPr lang="en-US" altLang="zh-TW" sz="2000" b="1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40865" y="3556000"/>
            <a:ext cx="14979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 b="1">
                <a:solidFill>
                  <a:schemeClr val="bg1"/>
                </a:solidFill>
              </a:rPr>
              <a:t>10,000 steps</a:t>
            </a:r>
            <a:endParaRPr lang="en-US" altLang="zh-TW" sz="2000" b="1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28185" y="3556000"/>
            <a:ext cx="162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 b="1">
                <a:solidFill>
                  <a:schemeClr val="bg1"/>
                </a:solidFill>
              </a:rPr>
              <a:t>100,000 steps</a:t>
            </a:r>
            <a:endParaRPr lang="en-US" altLang="zh-TW" sz="2000" b="1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2331720"/>
            <a:ext cx="535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>
                <a:solidFill>
                  <a:schemeClr val="bg1"/>
                </a:solidFill>
              </a:rPr>
              <a:t>6</a:t>
            </a:r>
            <a:r>
              <a:rPr lang="en-US" altLang="zh-TW" sz="2400" i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ξ</a:t>
            </a:r>
            <a:r>
              <a:rPr lang="en-US" altLang="zh-TW" sz="2400" baseline="-25000">
                <a:solidFill>
                  <a:schemeClr val="bg1"/>
                </a:solidFill>
              </a:rPr>
              <a:t>c</a:t>
            </a:r>
            <a:endParaRPr lang="en-US" altLang="zh-TW" sz="2400" baseline="-2500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52995" y="5965825"/>
            <a:ext cx="4902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sz="1600">
                <a:solidFill>
                  <a:srgbClr val="C00000"/>
                </a:solidFill>
              </a:rPr>
              <a:t> Dynamical Isometry and a Mean Field Theory of CNNs: How to Train 10,000-Layer Vanilla Convolutional Neural Networks | arXiv:1806.05393</a:t>
            </a:r>
            <a:endParaRPr lang="zh-TW" alt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圖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555115"/>
            <a:ext cx="5174615" cy="510159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69720" y="1249680"/>
            <a:ext cx="26727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/>
              <a:t>Orthogonal initialization</a:t>
            </a:r>
            <a:endParaRPr lang="en-US" altLang="zh-TW" sz="2000"/>
          </a:p>
        </p:txBody>
      </p:sp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Dynamical isometry for deep ConvNet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648460"/>
            <a:ext cx="6848475" cy="34671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77480" y="1249680"/>
            <a:ext cx="32950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000"/>
              <a:t>Delta-Orthogonal initialization</a:t>
            </a:r>
            <a:endParaRPr lang="en-US" altLang="zh-TW" sz="2000"/>
          </a:p>
        </p:txBody>
      </p:sp>
      <p:sp>
        <p:nvSpPr>
          <p:cNvPr id="5" name="文字方塊 4"/>
          <p:cNvSpPr txBox="1"/>
          <p:nvPr/>
        </p:nvSpPr>
        <p:spPr>
          <a:xfrm>
            <a:off x="6202680" y="5303520"/>
            <a:ext cx="5455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/>
              <a:t>Dynamical isometry prevents performance degradation caused by increasing depth.</a:t>
            </a:r>
            <a:endParaRPr lang="en-US" altLang="zh-TW" sz="2400"/>
          </a:p>
          <a:p>
            <a:endParaRPr lang="en-US" altLang="zh-TW" sz="2400"/>
          </a:p>
          <a:p>
            <a:r>
              <a:rPr lang="en-US" altLang="zh-TW" sz="2400" i="1" u="sng"/>
              <a:t>Reminder: ResNet is an alternative</a:t>
            </a:r>
            <a:endParaRPr lang="en-US" altLang="zh-TW" sz="2400" i="1" u="sng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465320" y="2468880"/>
            <a:ext cx="15240" cy="210312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475355" y="4572000"/>
            <a:ext cx="1854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>
                <a:sym typeface="+mn-ea"/>
              </a:rPr>
              <a:t>performance degradation</a:t>
            </a:r>
            <a:endParaRPr lang="en-US" altLang="zh-TW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Why ResNet?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067800" y="5958840"/>
            <a:ext cx="3022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Mean Field Residual Networks: On the Edge of Chaos | arXiv:1712.08969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1221105"/>
            <a:ext cx="7527925" cy="54959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0040" y="1779270"/>
            <a:ext cx="4150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TW" altLang="en-US" sz="2400" b="1"/>
              <a:t> Xavier or the He </a:t>
            </a:r>
            <a:r>
              <a:rPr lang="zh-TW" altLang="en-US" sz="2400" b="1">
                <a:sym typeface="+mn-ea"/>
              </a:rPr>
              <a:t>initializations </a:t>
            </a:r>
            <a:r>
              <a:rPr lang="zh-TW" altLang="en-US" sz="2400" b="1"/>
              <a:t>are not optimal for residual networks</a:t>
            </a:r>
            <a:endParaRPr lang="zh-TW" altLang="en-US" sz="24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TW" altLang="en-US" sz="2400" b="1"/>
              <a:t>the optimal initialization variances depend on the depth</a:t>
            </a:r>
            <a:endParaRPr lang="zh-TW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Dropout limits the depth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99960" y="6416040"/>
            <a:ext cx="482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Deep Information Propagation | arXiv:1611.01232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rcRect r="32877"/>
          <a:stretch>
            <a:fillRect/>
          </a:stretch>
        </p:blipFill>
        <p:spPr>
          <a:xfrm>
            <a:off x="4192905" y="1047750"/>
            <a:ext cx="7759065" cy="38608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" y="956945"/>
            <a:ext cx="4093210" cy="395160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04160" y="1249680"/>
            <a:ext cx="171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without dropout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336800" y="3601720"/>
            <a:ext cx="1401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with dropout</a:t>
            </a:r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-1524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Batch normalization limits the depth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120775"/>
            <a:ext cx="4853305" cy="50742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60080" y="6195060"/>
            <a:ext cx="3945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A Mean Field Theory of Batch Normalization | [arXiv:1902.08129]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326505" y="1981200"/>
            <a:ext cx="5682615" cy="163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TW" sz="2800" b="1"/>
              <a:t>Method to overcome</a:t>
            </a:r>
            <a:endParaRPr lang="en-US" altLang="zh-TW" sz="2800" b="1"/>
          </a:p>
          <a:p>
            <a:pPr indent="0" algn="ctr">
              <a:buFont typeface="Wingdings" panose="05000000000000000000" charset="0"/>
              <a:buNone/>
            </a:pPr>
            <a:endParaRPr lang="en-US" altLang="zh-TW" sz="2400"/>
          </a:p>
          <a:p>
            <a:pPr indent="0" algn="l">
              <a:buFont typeface="Wingdings" panose="05000000000000000000" charset="0"/>
              <a:buNone/>
            </a:pPr>
            <a:r>
              <a:rPr lang="en-US" altLang="zh-TW" sz="2400" i="1"/>
              <a:t>G</a:t>
            </a:r>
            <a:r>
              <a:rPr lang="zh-TW" altLang="en-US" sz="2400" i="1"/>
              <a:t>radient explosion can be </a:t>
            </a:r>
            <a:r>
              <a:rPr lang="zh-TW" altLang="en-US" sz="2400" b="1" i="1"/>
              <a:t>reduced </a:t>
            </a:r>
            <a:r>
              <a:rPr lang="zh-TW" altLang="en-US" sz="2400" i="1"/>
              <a:t>by tuning the network close to the </a:t>
            </a:r>
            <a:r>
              <a:rPr lang="zh-TW" altLang="en-US" sz="2400" b="1" i="1"/>
              <a:t>linear </a:t>
            </a:r>
            <a:r>
              <a:rPr lang="zh-TW" altLang="en-US" sz="2400" i="1"/>
              <a:t>regime</a:t>
            </a:r>
            <a:endParaRPr lang="zh-TW" altLang="en-US" sz="2400" i="1"/>
          </a:p>
        </p:txBody>
      </p:sp>
      <p:sp>
        <p:nvSpPr>
          <p:cNvPr id="12" name="文字方塊 11"/>
          <p:cNvSpPr txBox="1"/>
          <p:nvPr/>
        </p:nvSpPr>
        <p:spPr>
          <a:xfrm>
            <a:off x="3078480" y="3198495"/>
            <a:ext cx="689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>
                <a:solidFill>
                  <a:schemeClr val="bg1"/>
                </a:solidFill>
              </a:rPr>
              <a:t>16</a:t>
            </a:r>
            <a:r>
              <a:rPr lang="en-US" altLang="zh-TW" sz="2400" i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ξ</a:t>
            </a:r>
            <a:r>
              <a:rPr lang="en-US" altLang="zh-TW" sz="2400" baseline="-25000">
                <a:solidFill>
                  <a:schemeClr val="bg1"/>
                </a:solidFill>
              </a:rPr>
              <a:t>c</a:t>
            </a:r>
            <a:endParaRPr lang="en-US" altLang="zh-TW" sz="2400" baseline="-25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2042160" y="2590800"/>
            <a:ext cx="78936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3200"/>
              <a:t>References list </a:t>
            </a:r>
            <a:r>
              <a:rPr lang="en-US" altLang="zh-TW" sz="3200"/>
              <a:t>&amp; slides </a:t>
            </a:r>
            <a:r>
              <a:rPr lang="zh-TW" altLang="en-US" sz="3200"/>
              <a:t>can be find at</a:t>
            </a:r>
            <a:endParaRPr lang="zh-TW" altLang="en-US" sz="3200"/>
          </a:p>
          <a:p>
            <a:r>
              <a:rPr lang="zh-TW" altLang="en-US" sz="3200"/>
              <a:t> </a:t>
            </a:r>
            <a:endParaRPr lang="zh-TW" altLang="en-US" sz="2400"/>
          </a:p>
          <a:p>
            <a:r>
              <a:rPr lang="zh-TW" altLang="en-US" sz="2400"/>
              <a:t>https://github.com/fwcore/mean-field-theory-deep-learning</a:t>
            </a:r>
            <a:endParaRPr lang="zh-TW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Outlines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135380"/>
            <a:ext cx="858964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TW" sz="2400" b="1">
                <a:solidFill>
                  <a:schemeClr val="bg2"/>
                </a:solidFill>
              </a:rPr>
              <a:t>Introduction</a:t>
            </a:r>
            <a:endParaRPr lang="en-US" altLang="zh-TW" sz="240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TW" sz="240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TW" sz="2400" b="1">
                <a:solidFill>
                  <a:schemeClr val="bg2"/>
                </a:solidFill>
              </a:rPr>
              <a:t>Mean-field theory</a:t>
            </a:r>
            <a:r>
              <a:rPr lang="zh-TW" altLang="en-US" sz="2400" b="1">
                <a:solidFill>
                  <a:schemeClr val="bg2"/>
                </a:solidFill>
              </a:rPr>
              <a:t> framework and </a:t>
            </a:r>
            <a:r>
              <a:rPr lang="en-US" altLang="zh-TW" sz="2400" b="1">
                <a:solidFill>
                  <a:schemeClr val="bg2"/>
                </a:solidFill>
              </a:rPr>
              <a:t>its</a:t>
            </a:r>
            <a:r>
              <a:rPr lang="zh-TW" altLang="en-US" sz="2400" b="1">
                <a:solidFill>
                  <a:schemeClr val="bg2"/>
                </a:solidFill>
              </a:rPr>
              <a:t> predictions</a:t>
            </a:r>
            <a:endParaRPr lang="zh-TW" altLang="en-US" sz="2400">
              <a:solidFill>
                <a:schemeClr val="bg2"/>
              </a:solidFill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2"/>
                </a:solidFill>
              </a:rPr>
              <a:t>I</a:t>
            </a:r>
            <a:r>
              <a:rPr lang="zh-TW" altLang="en-US" sz="2400">
                <a:solidFill>
                  <a:schemeClr val="bg2"/>
                </a:solidFill>
              </a:rPr>
              <a:t>nitialization strategies</a:t>
            </a:r>
            <a:endParaRPr lang="zh-TW" altLang="en-US" sz="2400">
              <a:solidFill>
                <a:schemeClr val="bg2"/>
              </a:solidFill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2"/>
                </a:solidFill>
              </a:rPr>
              <a:t>MLP</a:t>
            </a:r>
            <a:endParaRPr lang="zh-TW" altLang="en-US" sz="2000">
              <a:solidFill>
                <a:schemeClr val="bg2"/>
              </a:solidFill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2"/>
                </a:solidFill>
              </a:rPr>
              <a:t>CNN</a:t>
            </a:r>
            <a:endParaRPr lang="zh-TW" altLang="en-US" sz="2400">
              <a:solidFill>
                <a:schemeClr val="bg2"/>
              </a:solidFill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2"/>
                </a:solidFill>
              </a:rPr>
              <a:t>Architectures</a:t>
            </a:r>
            <a:endParaRPr lang="en-US" altLang="zh-TW" sz="2400">
              <a:solidFill>
                <a:schemeClr val="bg2"/>
              </a:solidFill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2"/>
                </a:solidFill>
              </a:rPr>
              <a:t>ResNet</a:t>
            </a:r>
            <a:endParaRPr lang="zh-TW" altLang="en-US" sz="2000">
              <a:solidFill>
                <a:schemeClr val="bg2"/>
              </a:solidFill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2"/>
                </a:solidFill>
                <a:sym typeface="+mn-ea"/>
              </a:rPr>
              <a:t>Dropout</a:t>
            </a:r>
            <a:endParaRPr lang="en-US" altLang="zh-TW" sz="2000">
              <a:solidFill>
                <a:schemeClr val="bg2"/>
              </a:solidFill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zh-TW" altLang="en-US" sz="2000">
                <a:solidFill>
                  <a:schemeClr val="bg2"/>
                </a:solidFill>
              </a:rPr>
              <a:t>batch normalization</a:t>
            </a:r>
            <a:endParaRPr lang="zh-TW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TW" altLang="en-US" sz="2400"/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TW" sz="2400" b="1">
                <a:solidFill>
                  <a:schemeClr val="accent1"/>
                </a:solidFill>
              </a:rPr>
              <a:t>Details of</a:t>
            </a:r>
            <a:r>
              <a:rPr lang="zh-TW" altLang="en-US" sz="2400" b="1">
                <a:solidFill>
                  <a:schemeClr val="accent1"/>
                </a:solidFill>
              </a:rPr>
              <a:t> the theory</a:t>
            </a:r>
            <a:endParaRPr lang="zh-TW" altLang="en-US" sz="2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/>
              <a:t>A</a:t>
            </a:r>
            <a:r>
              <a:rPr lang="zh-TW" altLang="en-US" sz="2400"/>
              <a:t>ssumptions</a:t>
            </a:r>
            <a:endParaRPr lang="zh-TW" altLang="en-US" sz="2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/>
              <a:t>P</a:t>
            </a:r>
            <a:r>
              <a:rPr lang="zh-TW" altLang="en-US" sz="2400"/>
              <a:t>ossible pitfall</a:t>
            </a:r>
            <a:r>
              <a:rPr lang="en-US" altLang="zh-TW" sz="2400"/>
              <a:t>s</a:t>
            </a:r>
            <a:endParaRPr lang="en-US" altLang="zh-TW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Mean-field theory Assumptions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543560" y="1642110"/>
            <a:ext cx="5765165" cy="4039870"/>
            <a:chOff x="1000" y="1050"/>
            <a:chExt cx="9079" cy="6362"/>
          </a:xfrm>
        </p:grpSpPr>
        <p:grpSp>
          <p:nvGrpSpPr>
            <p:cNvPr id="14" name="群組 13"/>
            <p:cNvGrpSpPr/>
            <p:nvPr/>
          </p:nvGrpSpPr>
          <p:grpSpPr>
            <a:xfrm>
              <a:off x="2460" y="1742"/>
              <a:ext cx="6922" cy="3868"/>
              <a:chOff x="2460" y="1742"/>
              <a:chExt cx="6922" cy="386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460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4079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698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317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936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cxnSp>
            <p:nvCxnSpPr>
              <p:cNvPr id="8" name="直線單箭頭接點 7"/>
              <p:cNvCxnSpPr>
                <a:stCxn id="2" idx="3"/>
                <a:endCxn id="3" idx="1"/>
              </p:cNvCxnSpPr>
              <p:nvPr/>
            </p:nvCxnSpPr>
            <p:spPr>
              <a:xfrm>
                <a:off x="2906" y="3676"/>
                <a:ext cx="1173" cy="0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4525" y="3676"/>
                <a:ext cx="1173" cy="0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>
              <a:xfrm>
                <a:off x="6144" y="3676"/>
                <a:ext cx="1173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>
                <a:off x="7763" y="3676"/>
                <a:ext cx="1173" cy="0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/>
            <p:cNvCxnSpPr/>
            <p:nvPr/>
          </p:nvCxnSpPr>
          <p:spPr>
            <a:xfrm>
              <a:off x="2073" y="6433"/>
              <a:ext cx="800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4525" y="6688"/>
              <a:ext cx="269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400">
                  <a:solidFill>
                    <a:schemeClr val="tx1"/>
                  </a:solidFill>
                </a:rPr>
                <a:t>depth </a:t>
              </a:r>
              <a:r>
                <a:rPr lang="en-US" altLang="zh-TW" sz="2400" i="1">
                  <a:solidFill>
                    <a:schemeClr val="tx1"/>
                  </a:solidFill>
                </a:rPr>
                <a:t>L</a:t>
              </a:r>
              <a:r>
                <a:rPr lang="en-US" altLang="zh-TW" sz="2400">
                  <a:solidFill>
                    <a:schemeClr val="tx1"/>
                  </a:solidFill>
                </a:rPr>
                <a:t> &gt;&gt; 1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H="1" flipV="1">
              <a:off x="2026" y="1050"/>
              <a:ext cx="47" cy="53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 rot="16200000">
              <a:off x="-20" y="3379"/>
              <a:ext cx="276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400">
                  <a:solidFill>
                    <a:schemeClr val="tx1"/>
                  </a:solidFill>
                </a:rPr>
                <a:t>width </a:t>
              </a:r>
              <a:r>
                <a:rPr lang="en-US" altLang="zh-TW" sz="2400" i="1">
                  <a:solidFill>
                    <a:schemeClr val="tx1"/>
                  </a:solidFill>
                </a:rPr>
                <a:t>N</a:t>
              </a:r>
              <a:r>
                <a:rPr lang="en-US" altLang="zh-TW" sz="2400">
                  <a:solidFill>
                    <a:schemeClr val="tx1"/>
                  </a:solidFill>
                </a:rPr>
                <a:t> &gt;&gt; 1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208020" y="5788025"/>
            <a:ext cx="939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>
                <a:solidFill>
                  <a:srgbClr val="FF0000"/>
                </a:solidFill>
              </a:rPr>
              <a:t>time </a:t>
            </a:r>
            <a:r>
              <a:rPr lang="en-US" altLang="zh-TW" sz="2400" b="1" i="1">
                <a:solidFill>
                  <a:srgbClr val="FF0000"/>
                </a:solidFill>
              </a:rPr>
              <a:t>t</a:t>
            </a:r>
            <a:endParaRPr lang="en-US" altLang="zh-TW" sz="2400" b="1" i="1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 rot="16200000">
            <a:off x="-391160" y="3121025"/>
            <a:ext cx="119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>
                <a:solidFill>
                  <a:srgbClr val="FF0000"/>
                </a:solidFill>
              </a:rPr>
              <a:t>variable</a:t>
            </a:r>
            <a:endParaRPr lang="en-US" altLang="zh-TW" sz="2400" b="1" i="1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75120" y="1106170"/>
            <a:ext cx="5387975" cy="1999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TW" sz="3200" b="1">
                <a:solidFill>
                  <a:schemeClr val="accent1"/>
                </a:solidFill>
              </a:rPr>
              <a:t>deep uniform neural networks</a:t>
            </a:r>
            <a:endParaRPr lang="en-US" altLang="zh-TW" sz="2400" b="1">
              <a:solidFill>
                <a:srgbClr val="FF0000"/>
              </a:solidFill>
            </a:endParaRPr>
          </a:p>
          <a:p>
            <a:pPr algn="ctr"/>
            <a:r>
              <a:rPr lang="en-US" altLang="zh-TW" sz="6000" b="1">
                <a:solidFill>
                  <a:schemeClr val="tx1"/>
                </a:solidFill>
              </a:rPr>
              <a:t>=</a:t>
            </a:r>
            <a:endParaRPr lang="en-US" altLang="zh-TW" sz="2400" b="1">
              <a:solidFill>
                <a:srgbClr val="FF0000"/>
              </a:solidFill>
            </a:endParaRPr>
          </a:p>
          <a:p>
            <a:pPr algn="ctr"/>
            <a:r>
              <a:rPr lang="en-US" altLang="zh-TW" sz="3200" b="1">
                <a:solidFill>
                  <a:srgbClr val="FF0000"/>
                </a:solidFill>
              </a:rPr>
              <a:t>dynamical system</a:t>
            </a:r>
            <a:endParaRPr lang="en-US" altLang="zh-TW" sz="3200" b="1">
              <a:solidFill>
                <a:srgbClr val="FF0000"/>
              </a:solidFill>
            </a:endParaRPr>
          </a:p>
        </p:txBody>
      </p:sp>
      <p:graphicFrame>
        <p:nvGraphicFramePr>
          <p:cNvPr id="22" name="物件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675120" y="3444240"/>
            <a:ext cx="5394960" cy="31076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TW" sz="2800" b="1">
                <a:solidFill>
                  <a:srgbClr val="FFC000"/>
                </a:solidFill>
              </a:rPr>
              <a:t>Assumptions</a:t>
            </a:r>
            <a:endParaRPr lang="en-US" altLang="zh-TW" sz="28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Uniform layers (constant N)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independent weights for forward &amp; back propogation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 i="1">
                <a:solidFill>
                  <a:schemeClr val="bg1"/>
                </a:solidFill>
              </a:rPr>
              <a:t>N</a:t>
            </a:r>
            <a:r>
              <a:rPr lang="en-US" altLang="zh-TW" sz="2400">
                <a:solidFill>
                  <a:schemeClr val="bg1"/>
                </a:solidFill>
              </a:rPr>
              <a:t> &gt;&gt; 1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 i="1">
                <a:solidFill>
                  <a:schemeClr val="bg1"/>
                </a:solidFill>
              </a:rPr>
              <a:t>L</a:t>
            </a:r>
            <a:r>
              <a:rPr lang="en-US" altLang="zh-TW" sz="2400">
                <a:solidFill>
                  <a:schemeClr val="bg1"/>
                </a:solidFill>
              </a:rPr>
              <a:t> &gt;&gt; 1</a:t>
            </a:r>
            <a:endParaRPr lang="en-US" altLang="zh-TW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>
                <a:solidFill>
                  <a:schemeClr val="bg1"/>
                </a:solidFill>
              </a:rPr>
              <a:t>theory works </a:t>
            </a:r>
            <a:r>
              <a:rPr lang="en-US" altLang="zh-TW" sz="2400" i="1">
                <a:solidFill>
                  <a:schemeClr val="bg1"/>
                </a:solidFill>
              </a:rPr>
              <a:t>only</a:t>
            </a:r>
            <a:r>
              <a:rPr lang="en-US" altLang="zh-TW" sz="2400">
                <a:solidFill>
                  <a:schemeClr val="bg1"/>
                </a:solidFill>
              </a:rPr>
              <a:t> for untrained model</a:t>
            </a:r>
            <a:br>
              <a:rPr lang="en-US" altLang="zh-TW" sz="2400">
                <a:solidFill>
                  <a:schemeClr val="bg1"/>
                </a:solidFill>
              </a:rPr>
            </a:br>
            <a:r>
              <a:rPr lang="en-US" altLang="zh-TW" sz="2400">
                <a:solidFill>
                  <a:schemeClr val="bg1"/>
                </a:solidFill>
              </a:rPr>
              <a:t>(time t = layer number </a:t>
            </a:r>
            <a:r>
              <a:rPr lang="en-US" altLang="zh-TW" sz="2400">
                <a:solidFill>
                  <a:schemeClr val="bg1"/>
                </a:solidFill>
                <a:cs typeface="+mn-lt"/>
              </a:rPr>
              <a:t>≠ epoch)</a:t>
            </a:r>
            <a:endParaRPr lang="en-US" altLang="zh-TW" sz="240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Mean-field theory limitations/pitfalls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27760" y="1020445"/>
            <a:ext cx="10064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 b="1">
                <a:solidFill>
                  <a:schemeClr val="tx1"/>
                </a:solidFill>
                <a:cs typeface="+mn-lt"/>
                <a:sym typeface="+mn-ea"/>
              </a:rPr>
              <a:t>Theory works </a:t>
            </a:r>
            <a:r>
              <a:rPr lang="en-US" altLang="zh-TW" sz="2800" b="1" i="1">
                <a:solidFill>
                  <a:schemeClr val="tx1"/>
                </a:solidFill>
                <a:cs typeface="+mn-lt"/>
                <a:sym typeface="+mn-ea"/>
              </a:rPr>
              <a:t>only</a:t>
            </a:r>
            <a:r>
              <a:rPr lang="en-US" altLang="zh-TW" sz="2800" b="1">
                <a:solidFill>
                  <a:schemeClr val="tx1"/>
                </a:solidFill>
                <a:cs typeface="+mn-lt"/>
                <a:sym typeface="+mn-ea"/>
              </a:rPr>
              <a:t> for untrained model</a:t>
            </a:r>
            <a:b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</a:br>
            <a: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  <a:t>(time t = layer number ≠ epoch)</a:t>
            </a: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 b="1">
                <a:solidFill>
                  <a:schemeClr val="tx1"/>
                </a:solidFill>
                <a:cs typeface="+mn-lt"/>
              </a:rPr>
              <a:t>Orthogonal initialization </a:t>
            </a:r>
            <a:r>
              <a:rPr lang="en-US" altLang="zh-TW" sz="2800" b="1">
                <a:cs typeface="+mn-lt"/>
                <a:sym typeface="+mn-ea"/>
              </a:rPr>
              <a:t>≠ dynamical isometry</a:t>
            </a:r>
            <a:br>
              <a:rPr lang="en-US" altLang="zh-TW" sz="2800">
                <a:cs typeface="+mn-lt"/>
                <a:sym typeface="+mn-ea"/>
              </a:rPr>
            </a:br>
            <a:r>
              <a:rPr lang="en-US" altLang="zh-TW" sz="2800">
                <a:cs typeface="+mn-lt"/>
                <a:sym typeface="+mn-ea"/>
              </a:rPr>
              <a:t>necessary but not sufficient</a:t>
            </a: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 b="1">
                <a:solidFill>
                  <a:schemeClr val="tx1"/>
                </a:solidFill>
                <a:cs typeface="+mn-lt"/>
                <a:sym typeface="+mn-ea"/>
              </a:rPr>
              <a:t>May not work if width is small</a:t>
            </a: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 b="1">
                <a:solidFill>
                  <a:schemeClr val="tx1"/>
                </a:solidFill>
                <a:cs typeface="+mn-lt"/>
                <a:sym typeface="+mn-ea"/>
              </a:rPr>
              <a:t>May not work for shallow networks</a:t>
            </a: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 i="1" u="sng">
                <a:solidFill>
                  <a:srgbClr val="FF0000"/>
                </a:solidFill>
                <a:cs typeface="+mn-lt"/>
                <a:sym typeface="+mn-ea"/>
              </a:rPr>
              <a:t>Not theory on generalization/test performance, training speed</a:t>
            </a:r>
            <a:b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</a:br>
            <a: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  <a:t>only on information propogation</a:t>
            </a: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96875" y="722630"/>
            <a:ext cx="1169416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  <a:t>Mean-field theory (MFT) describes </a:t>
            </a:r>
            <a:r>
              <a:rPr lang="en-US" altLang="zh-TW" sz="2800">
                <a:cs typeface="+mn-lt"/>
                <a:sym typeface="+mn-ea"/>
              </a:rPr>
              <a:t>information propogation.</a:t>
            </a: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cs typeface="+mn-lt"/>
                <a:sym typeface="+mn-ea"/>
              </a:rPr>
              <a:t>MFT determine the maximal training depth.</a:t>
            </a: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cs typeface="+mn-lt"/>
                <a:sym typeface="+mn-ea"/>
              </a:rPr>
              <a:t>Initialization at the edge of chaos unlimits the training depth.</a:t>
            </a: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cs typeface="+mn-lt"/>
                <a:sym typeface="+mn-ea"/>
              </a:rPr>
              <a:t>Dynamical isometry speeds up training, and prevents test accuracy degradation with depth.</a:t>
            </a:r>
            <a:endParaRPr lang="en-US" altLang="zh-TW" sz="2800"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tx1"/>
                </a:solidFill>
                <a:cs typeface="+mn-lt"/>
              </a:rPr>
              <a:t>Orthogonal initialization is a powerful scheme to reach dynamical isometry.</a:t>
            </a:r>
            <a:endParaRPr lang="en-US" altLang="zh-TW" sz="2800">
              <a:solidFill>
                <a:schemeClr val="tx1"/>
              </a:solidFill>
              <a:cs typeface="+mn-lt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  <a:t>BatchNorm and dropout limit the training depth.</a:t>
            </a: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tx1"/>
                </a:solidFill>
                <a:cs typeface="+mn-lt"/>
                <a:sym typeface="+mn-ea"/>
              </a:rPr>
              <a:t>ReLU has no dynamical isometry.</a:t>
            </a:r>
            <a:endParaRPr lang="en-US" altLang="zh-TW" sz="2800">
              <a:solidFill>
                <a:schemeClr val="tx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Outlines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135380"/>
            <a:ext cx="858964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TW" sz="2400" b="1">
                <a:solidFill>
                  <a:schemeClr val="accent1"/>
                </a:solidFill>
              </a:rPr>
              <a:t>Introduction</a:t>
            </a:r>
            <a:endParaRPr lang="en-US" altLang="zh-TW" sz="2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TW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TW" sz="2400" b="1">
                <a:solidFill>
                  <a:schemeClr val="accent1"/>
                </a:solidFill>
              </a:rPr>
              <a:t>Mean-field theory</a:t>
            </a:r>
            <a:r>
              <a:rPr lang="zh-TW" altLang="en-US" sz="2400" b="1">
                <a:solidFill>
                  <a:schemeClr val="accent1"/>
                </a:solidFill>
              </a:rPr>
              <a:t> framework and </a:t>
            </a:r>
            <a:r>
              <a:rPr lang="en-US" altLang="zh-TW" sz="2400" b="1">
                <a:solidFill>
                  <a:schemeClr val="accent1"/>
                </a:solidFill>
              </a:rPr>
              <a:t>its</a:t>
            </a:r>
            <a:r>
              <a:rPr lang="zh-TW" altLang="en-US" sz="2400" b="1">
                <a:solidFill>
                  <a:schemeClr val="accent1"/>
                </a:solidFill>
              </a:rPr>
              <a:t> predictions</a:t>
            </a:r>
            <a:endParaRPr lang="zh-TW" altLang="en-US" sz="240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/>
              <a:t>I</a:t>
            </a:r>
            <a:r>
              <a:rPr lang="zh-TW" altLang="en-US" sz="2400"/>
              <a:t>nitialization strategies</a:t>
            </a:r>
            <a:endParaRPr lang="zh-TW" altLang="en-US" sz="2400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/>
              <a:t>MLP</a:t>
            </a:r>
            <a:endParaRPr lang="zh-TW" altLang="en-US" sz="2000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/>
              <a:t>CNN</a:t>
            </a:r>
            <a:endParaRPr lang="zh-TW" altLang="en-US" sz="2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/>
              <a:t>Architectures</a:t>
            </a:r>
            <a:endParaRPr lang="en-US" altLang="zh-TW" sz="2400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/>
              <a:t>ResNet</a:t>
            </a:r>
            <a:endParaRPr lang="zh-TW" altLang="en-US" sz="2000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TW" sz="2000">
                <a:sym typeface="+mn-ea"/>
              </a:rPr>
              <a:t>Dropout</a:t>
            </a:r>
            <a:endParaRPr lang="en-US" altLang="zh-TW" sz="2000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zh-TW" altLang="en-US" sz="2000"/>
              <a:t>batch normalization</a:t>
            </a:r>
            <a:endParaRPr lang="zh-TW" alt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zh-TW" altLang="en-US" sz="2400"/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TW" sz="2400" b="1">
                <a:solidFill>
                  <a:schemeClr val="accent1"/>
                </a:solidFill>
              </a:rPr>
              <a:t>Details of</a:t>
            </a:r>
            <a:r>
              <a:rPr lang="zh-TW" altLang="en-US" sz="2400" b="1">
                <a:solidFill>
                  <a:schemeClr val="accent1"/>
                </a:solidFill>
              </a:rPr>
              <a:t> the theory</a:t>
            </a:r>
            <a:endParaRPr lang="zh-TW" altLang="en-US" sz="2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/>
              <a:t>A</a:t>
            </a:r>
            <a:r>
              <a:rPr lang="zh-TW" altLang="en-US" sz="2400"/>
              <a:t>ssumptions</a:t>
            </a:r>
            <a:endParaRPr lang="zh-TW" altLang="en-US" sz="2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TW" sz="2400"/>
              <a:t>P</a:t>
            </a:r>
            <a:r>
              <a:rPr lang="zh-TW" altLang="en-US" sz="2400"/>
              <a:t>ossible pitfall</a:t>
            </a:r>
            <a:r>
              <a:rPr lang="en-US" altLang="zh-TW" sz="2400"/>
              <a:t>s</a:t>
            </a:r>
            <a:endParaRPr lang="en-US" altLang="zh-TW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48410" y="913765"/>
            <a:ext cx="3274060" cy="5536565"/>
            <a:chOff x="1125" y="1908"/>
            <a:chExt cx="5156" cy="8719"/>
          </a:xfrm>
        </p:grpSpPr>
        <p:sp>
          <p:nvSpPr>
            <p:cNvPr id="3" name="手繪多邊形 2"/>
            <p:cNvSpPr/>
            <p:nvPr/>
          </p:nvSpPr>
          <p:spPr>
            <a:xfrm>
              <a:off x="1125" y="1908"/>
              <a:ext cx="5157" cy="2368"/>
            </a:xfrm>
            <a:custGeom>
              <a:avLst/>
              <a:gdLst>
                <a:gd name="connsiteX0" fmla="*/ 0 w 5157"/>
                <a:gd name="connsiteY0" fmla="*/ 0 h 2368"/>
                <a:gd name="connsiteX1" fmla="*/ 3973 w 5157"/>
                <a:gd name="connsiteY1" fmla="*/ 0 h 2368"/>
                <a:gd name="connsiteX2" fmla="*/ 5157 w 5157"/>
                <a:gd name="connsiteY2" fmla="*/ 1184 h 2368"/>
                <a:gd name="connsiteX3" fmla="*/ 3973 w 5157"/>
                <a:gd name="connsiteY3" fmla="*/ 2368 h 2368"/>
                <a:gd name="connsiteX4" fmla="*/ 0 w 5157"/>
                <a:gd name="connsiteY4" fmla="*/ 2368 h 2368"/>
                <a:gd name="connsiteX5" fmla="*/ 0 w 5157"/>
                <a:gd name="connsiteY5" fmla="*/ 0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7" h="2368">
                  <a:moveTo>
                    <a:pt x="0" y="0"/>
                  </a:moveTo>
                  <a:lnTo>
                    <a:pt x="3973" y="0"/>
                  </a:lnTo>
                  <a:lnTo>
                    <a:pt x="5157" y="1184"/>
                  </a:lnTo>
                  <a:lnTo>
                    <a:pt x="3973" y="2368"/>
                  </a:lnTo>
                  <a:lnTo>
                    <a:pt x="0" y="23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TW" sz="2800" b="1">
                  <a:sym typeface="+mn-ea"/>
                </a:rPr>
                <a:t>Initialization</a:t>
              </a:r>
              <a:endParaRPr lang="en-US" altLang="zh-TW" sz="2800"/>
            </a:p>
            <a:p>
              <a:pPr marL="342900" indent="-342900" algn="l">
                <a:buFont typeface="Wingdings" panose="05000000000000000000" charset="0"/>
                <a:buChar char="Ø"/>
              </a:pPr>
              <a:r>
                <a:rPr lang="en-US" altLang="zh-TW" sz="2400">
                  <a:sym typeface="+mn-ea"/>
                </a:rPr>
                <a:t>He's &amp; Xavier's</a:t>
              </a:r>
              <a:endParaRPr lang="en-US" altLang="zh-TW" sz="2400">
                <a:sym typeface="+mn-ea"/>
              </a:endParaRPr>
            </a:p>
          </p:txBody>
        </p:sp>
        <p:sp>
          <p:nvSpPr>
            <p:cNvPr id="4" name="手繪多邊形 3"/>
            <p:cNvSpPr/>
            <p:nvPr/>
          </p:nvSpPr>
          <p:spPr>
            <a:xfrm>
              <a:off x="1125" y="6375"/>
              <a:ext cx="5157" cy="1077"/>
            </a:xfrm>
            <a:custGeom>
              <a:avLst/>
              <a:gdLst>
                <a:gd name="connsiteX0" fmla="*/ 0 w 5157"/>
                <a:gd name="connsiteY0" fmla="*/ 0 h 2368"/>
                <a:gd name="connsiteX1" fmla="*/ 3973 w 5157"/>
                <a:gd name="connsiteY1" fmla="*/ 0 h 2368"/>
                <a:gd name="connsiteX2" fmla="*/ 5157 w 5157"/>
                <a:gd name="connsiteY2" fmla="*/ 1184 h 2368"/>
                <a:gd name="connsiteX3" fmla="*/ 3973 w 5157"/>
                <a:gd name="connsiteY3" fmla="*/ 2368 h 2368"/>
                <a:gd name="connsiteX4" fmla="*/ 0 w 5157"/>
                <a:gd name="connsiteY4" fmla="*/ 2368 h 2368"/>
                <a:gd name="connsiteX5" fmla="*/ 0 w 5157"/>
                <a:gd name="connsiteY5" fmla="*/ 0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7" h="2368">
                  <a:moveTo>
                    <a:pt x="0" y="0"/>
                  </a:moveTo>
                  <a:lnTo>
                    <a:pt x="3973" y="0"/>
                  </a:lnTo>
                  <a:lnTo>
                    <a:pt x="5157" y="1184"/>
                  </a:lnTo>
                  <a:lnTo>
                    <a:pt x="3973" y="2368"/>
                  </a:lnTo>
                  <a:lnTo>
                    <a:pt x="0" y="2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TW" sz="2800" b="1">
                  <a:sym typeface="+mn-ea"/>
                </a:rPr>
                <a:t>Dropout</a:t>
              </a:r>
              <a:endParaRPr lang="en-US" altLang="zh-TW" sz="2400">
                <a:sym typeface="+mn-ea"/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1125" y="7963"/>
              <a:ext cx="5157" cy="1077"/>
            </a:xfrm>
            <a:custGeom>
              <a:avLst/>
              <a:gdLst>
                <a:gd name="connsiteX0" fmla="*/ 0 w 5157"/>
                <a:gd name="connsiteY0" fmla="*/ 0 h 2368"/>
                <a:gd name="connsiteX1" fmla="*/ 3973 w 5157"/>
                <a:gd name="connsiteY1" fmla="*/ 0 h 2368"/>
                <a:gd name="connsiteX2" fmla="*/ 5157 w 5157"/>
                <a:gd name="connsiteY2" fmla="*/ 1184 h 2368"/>
                <a:gd name="connsiteX3" fmla="*/ 3973 w 5157"/>
                <a:gd name="connsiteY3" fmla="*/ 2368 h 2368"/>
                <a:gd name="connsiteX4" fmla="*/ 0 w 5157"/>
                <a:gd name="connsiteY4" fmla="*/ 2368 h 2368"/>
                <a:gd name="connsiteX5" fmla="*/ 0 w 5157"/>
                <a:gd name="connsiteY5" fmla="*/ 0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7" h="2368">
                  <a:moveTo>
                    <a:pt x="0" y="0"/>
                  </a:moveTo>
                  <a:lnTo>
                    <a:pt x="3973" y="0"/>
                  </a:lnTo>
                  <a:lnTo>
                    <a:pt x="5157" y="1184"/>
                  </a:lnTo>
                  <a:lnTo>
                    <a:pt x="3973" y="2368"/>
                  </a:lnTo>
                  <a:lnTo>
                    <a:pt x="0" y="2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TW" sz="2800" b="1">
                  <a:sym typeface="+mn-ea"/>
                </a:rPr>
                <a:t>BatchNorm</a:t>
              </a:r>
              <a:endParaRPr lang="en-US" altLang="zh-TW" sz="2400">
                <a:sym typeface="+mn-ea"/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1125" y="9551"/>
              <a:ext cx="5157" cy="1077"/>
            </a:xfrm>
            <a:custGeom>
              <a:avLst/>
              <a:gdLst>
                <a:gd name="connsiteX0" fmla="*/ 0 w 5157"/>
                <a:gd name="connsiteY0" fmla="*/ 0 h 2368"/>
                <a:gd name="connsiteX1" fmla="*/ 3973 w 5157"/>
                <a:gd name="connsiteY1" fmla="*/ 0 h 2368"/>
                <a:gd name="connsiteX2" fmla="*/ 5157 w 5157"/>
                <a:gd name="connsiteY2" fmla="*/ 1184 h 2368"/>
                <a:gd name="connsiteX3" fmla="*/ 3973 w 5157"/>
                <a:gd name="connsiteY3" fmla="*/ 2368 h 2368"/>
                <a:gd name="connsiteX4" fmla="*/ 0 w 5157"/>
                <a:gd name="connsiteY4" fmla="*/ 2368 h 2368"/>
                <a:gd name="connsiteX5" fmla="*/ 0 w 5157"/>
                <a:gd name="connsiteY5" fmla="*/ 0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7" h="2368">
                  <a:moveTo>
                    <a:pt x="0" y="0"/>
                  </a:moveTo>
                  <a:lnTo>
                    <a:pt x="3973" y="0"/>
                  </a:lnTo>
                  <a:lnTo>
                    <a:pt x="5157" y="1184"/>
                  </a:lnTo>
                  <a:lnTo>
                    <a:pt x="3973" y="2368"/>
                  </a:lnTo>
                  <a:lnTo>
                    <a:pt x="0" y="2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TW" sz="2800" b="1">
                  <a:sym typeface="+mn-ea"/>
                </a:rPr>
                <a:t>LSTM for RNN</a:t>
              </a:r>
              <a:endParaRPr lang="en-US" altLang="zh-TW" sz="2400">
                <a:sym typeface="+mn-ea"/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1125" y="4787"/>
              <a:ext cx="5157" cy="1077"/>
            </a:xfrm>
            <a:custGeom>
              <a:avLst/>
              <a:gdLst>
                <a:gd name="connsiteX0" fmla="*/ 0 w 5157"/>
                <a:gd name="connsiteY0" fmla="*/ 0 h 2368"/>
                <a:gd name="connsiteX1" fmla="*/ 3973 w 5157"/>
                <a:gd name="connsiteY1" fmla="*/ 0 h 2368"/>
                <a:gd name="connsiteX2" fmla="*/ 5157 w 5157"/>
                <a:gd name="connsiteY2" fmla="*/ 1184 h 2368"/>
                <a:gd name="connsiteX3" fmla="*/ 3973 w 5157"/>
                <a:gd name="connsiteY3" fmla="*/ 2368 h 2368"/>
                <a:gd name="connsiteX4" fmla="*/ 0 w 5157"/>
                <a:gd name="connsiteY4" fmla="*/ 2368 h 2368"/>
                <a:gd name="connsiteX5" fmla="*/ 0 w 5157"/>
                <a:gd name="connsiteY5" fmla="*/ 0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7" h="2368">
                  <a:moveTo>
                    <a:pt x="0" y="0"/>
                  </a:moveTo>
                  <a:lnTo>
                    <a:pt x="3973" y="0"/>
                  </a:lnTo>
                  <a:lnTo>
                    <a:pt x="5157" y="1184"/>
                  </a:lnTo>
                  <a:lnTo>
                    <a:pt x="3973" y="2368"/>
                  </a:lnTo>
                  <a:lnTo>
                    <a:pt x="0" y="2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TW" sz="2800" b="1">
                  <a:sym typeface="+mn-ea"/>
                </a:rPr>
                <a:t>Activation functions</a:t>
              </a:r>
              <a:endParaRPr lang="en-US" altLang="zh-TW" sz="2400">
                <a:sym typeface="+mn-ea"/>
              </a:endParaRPr>
            </a:p>
          </p:txBody>
        </p:sp>
      </p:grpSp>
      <p:sp>
        <p:nvSpPr>
          <p:cNvPr id="11" name="平行四邊形 10"/>
          <p:cNvSpPr/>
          <p:nvPr/>
        </p:nvSpPr>
        <p:spPr>
          <a:xfrm>
            <a:off x="6683375" y="2268220"/>
            <a:ext cx="4510405" cy="2322195"/>
          </a:xfrm>
          <a:prstGeom prst="parallelogram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3600" b="1">
                <a:solidFill>
                  <a:schemeClr val="bg1"/>
                </a:solidFill>
              </a:rPr>
              <a:t>To enhance the information propagation</a:t>
            </a:r>
            <a:endParaRPr lang="en-US" altLang="zh-TW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Is there a theory for deep learning?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35000" y="666750"/>
            <a:ext cx="5765165" cy="4039870"/>
            <a:chOff x="1000" y="1050"/>
            <a:chExt cx="9079" cy="6362"/>
          </a:xfrm>
        </p:grpSpPr>
        <p:grpSp>
          <p:nvGrpSpPr>
            <p:cNvPr id="14" name="群組 13"/>
            <p:cNvGrpSpPr/>
            <p:nvPr/>
          </p:nvGrpSpPr>
          <p:grpSpPr>
            <a:xfrm>
              <a:off x="2460" y="1742"/>
              <a:ext cx="6922" cy="3868"/>
              <a:chOff x="2460" y="1742"/>
              <a:chExt cx="6922" cy="386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460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4079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698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317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936" y="1742"/>
                <a:ext cx="446" cy="3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/>
              </a:p>
            </p:txBody>
          </p:sp>
          <p:cxnSp>
            <p:nvCxnSpPr>
              <p:cNvPr id="8" name="直線單箭頭接點 7"/>
              <p:cNvCxnSpPr>
                <a:stCxn id="2" idx="3"/>
                <a:endCxn id="3" idx="1"/>
              </p:cNvCxnSpPr>
              <p:nvPr/>
            </p:nvCxnSpPr>
            <p:spPr>
              <a:xfrm>
                <a:off x="2906" y="3676"/>
                <a:ext cx="1173" cy="0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4525" y="3676"/>
                <a:ext cx="1173" cy="0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>
              <a:xfrm>
                <a:off x="6144" y="3676"/>
                <a:ext cx="1173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>
                <a:off x="7763" y="3676"/>
                <a:ext cx="1173" cy="0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/>
            <p:cNvCxnSpPr/>
            <p:nvPr/>
          </p:nvCxnSpPr>
          <p:spPr>
            <a:xfrm>
              <a:off x="2073" y="6433"/>
              <a:ext cx="8006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4525" y="6688"/>
              <a:ext cx="269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400">
                  <a:solidFill>
                    <a:schemeClr val="tx1"/>
                  </a:solidFill>
                </a:rPr>
                <a:t>depth </a:t>
              </a:r>
              <a:r>
                <a:rPr lang="en-US" altLang="zh-TW" sz="2400" i="1">
                  <a:solidFill>
                    <a:schemeClr val="tx1"/>
                  </a:solidFill>
                </a:rPr>
                <a:t>L</a:t>
              </a:r>
              <a:r>
                <a:rPr lang="en-US" altLang="zh-TW" sz="2400">
                  <a:solidFill>
                    <a:schemeClr val="tx1"/>
                  </a:solidFill>
                </a:rPr>
                <a:t> &gt;&gt; 1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H="1" flipV="1">
              <a:off x="2026" y="1050"/>
              <a:ext cx="47" cy="53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 rot="16200000">
              <a:off x="-20" y="3379"/>
              <a:ext cx="276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TW" sz="2400">
                  <a:solidFill>
                    <a:schemeClr val="tx1"/>
                  </a:solidFill>
                </a:rPr>
                <a:t>width </a:t>
              </a:r>
              <a:r>
                <a:rPr lang="en-US" altLang="zh-TW" sz="2400" i="1">
                  <a:solidFill>
                    <a:schemeClr val="tx1"/>
                  </a:solidFill>
                </a:rPr>
                <a:t>N</a:t>
              </a:r>
              <a:r>
                <a:rPr lang="en-US" altLang="zh-TW" sz="2400">
                  <a:solidFill>
                    <a:schemeClr val="tx1"/>
                  </a:solidFill>
                </a:rPr>
                <a:t> &gt;&gt; 1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290570" y="4820285"/>
            <a:ext cx="939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>
                <a:solidFill>
                  <a:srgbClr val="FF0000"/>
                </a:solidFill>
              </a:rPr>
              <a:t>time </a:t>
            </a:r>
            <a:r>
              <a:rPr lang="en-US" altLang="zh-TW" sz="2400" b="1" i="1">
                <a:solidFill>
                  <a:srgbClr val="FF0000"/>
                </a:solidFill>
              </a:rPr>
              <a:t>t</a:t>
            </a:r>
            <a:endParaRPr lang="en-US" altLang="zh-TW" sz="2400" b="1" i="1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 rot="16200000">
            <a:off x="-299720" y="2145665"/>
            <a:ext cx="119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>
                <a:solidFill>
                  <a:srgbClr val="FF0000"/>
                </a:solidFill>
              </a:rPr>
              <a:t>variable</a:t>
            </a:r>
            <a:endParaRPr lang="en-US" altLang="zh-TW" sz="2400" b="1" i="1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56400" y="1106170"/>
            <a:ext cx="5306695" cy="1999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ctr"/>
            <a:r>
              <a:rPr lang="en-US" altLang="zh-TW" sz="3200" b="1">
                <a:solidFill>
                  <a:schemeClr val="accent1"/>
                </a:solidFill>
              </a:rPr>
              <a:t>deep uniform neural networks</a:t>
            </a:r>
            <a:endParaRPr lang="en-US" altLang="zh-TW" sz="2400" b="1">
              <a:solidFill>
                <a:srgbClr val="FF0000"/>
              </a:solidFill>
            </a:endParaRPr>
          </a:p>
          <a:p>
            <a:pPr algn="ctr"/>
            <a:r>
              <a:rPr lang="en-US" altLang="zh-TW" sz="6000" b="1">
                <a:solidFill>
                  <a:schemeClr val="tx1"/>
                </a:solidFill>
              </a:rPr>
              <a:t>=</a:t>
            </a:r>
            <a:endParaRPr lang="en-US" altLang="zh-TW" sz="2400" b="1">
              <a:solidFill>
                <a:srgbClr val="FF0000"/>
              </a:solidFill>
            </a:endParaRPr>
          </a:p>
          <a:p>
            <a:pPr algn="ctr"/>
            <a:r>
              <a:rPr lang="en-US" altLang="zh-TW" sz="3200" b="1">
                <a:solidFill>
                  <a:srgbClr val="FF0000"/>
                </a:solidFill>
              </a:rPr>
              <a:t>dynamical system</a:t>
            </a:r>
            <a:endParaRPr lang="en-US" altLang="zh-TW" sz="3200" b="1">
              <a:solidFill>
                <a:srgbClr val="FF0000"/>
              </a:solidFill>
            </a:endParaRPr>
          </a:p>
        </p:txBody>
      </p:sp>
      <p:graphicFrame>
        <p:nvGraphicFramePr>
          <p:cNvPr id="22" name="物件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30" y="3562350"/>
            <a:ext cx="2565400" cy="801370"/>
          </a:xfrm>
          <a:prstGeom prst="rect">
            <a:avLst/>
          </a:prstGeom>
          <a:ln>
            <a:noFill/>
          </a:ln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30" y="4474210"/>
            <a:ext cx="1705610" cy="636905"/>
          </a:xfrm>
          <a:prstGeom prst="rect">
            <a:avLst/>
          </a:prstGeom>
          <a:ln>
            <a:noFill/>
          </a:ln>
        </p:spPr>
      </p:pic>
      <p:sp>
        <p:nvSpPr>
          <p:cNvPr id="26" name="文字方塊 25"/>
          <p:cNvSpPr txBox="1"/>
          <p:nvPr/>
        </p:nvSpPr>
        <p:spPr>
          <a:xfrm>
            <a:off x="2138045" y="5393690"/>
            <a:ext cx="73685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4000" b="1" i="1"/>
              <a:t>But </a:t>
            </a:r>
            <a:r>
              <a:rPr lang="en-US" altLang="zh-TW" sz="3200" b="1"/>
              <a:t>...</a:t>
            </a:r>
            <a:endParaRPr lang="en-US" altLang="zh-TW" sz="3200" b="1"/>
          </a:p>
          <a:p>
            <a:r>
              <a:rPr lang="en-US" altLang="zh-TW" sz="3200" b="1" i="1"/>
              <a:t>z, y</a:t>
            </a:r>
            <a:r>
              <a:rPr lang="en-US" altLang="zh-TW" sz="3200" b="1"/>
              <a:t> are random variables and hard to track</a:t>
            </a:r>
            <a:endParaRPr lang="en-US" altLang="zh-TW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Mean-field theory for deep learning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9240" y="1005840"/>
            <a:ext cx="472440" cy="484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66445" y="6019800"/>
            <a:ext cx="2017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800"/>
              <a:t>width</a:t>
            </a:r>
            <a:r>
              <a:rPr lang="en-US" altLang="zh-TW" sz="2800" i="1"/>
              <a:t> N</a:t>
            </a:r>
            <a:r>
              <a:rPr lang="en-US" altLang="zh-TW" sz="2800"/>
              <a:t> &gt;&gt; 1</a:t>
            </a:r>
            <a:endParaRPr lang="en-US" altLang="zh-TW" sz="280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675" y="1200150"/>
            <a:ext cx="5200015" cy="1624965"/>
          </a:xfrm>
          <a:prstGeom prst="rect">
            <a:avLst/>
          </a:prstGeom>
          <a:ln>
            <a:noFill/>
          </a:ln>
        </p:spPr>
      </p:pic>
      <p:cxnSp>
        <p:nvCxnSpPr>
          <p:cNvPr id="5" name="直線單箭頭接點 4"/>
          <p:cNvCxnSpPr/>
          <p:nvPr/>
        </p:nvCxnSpPr>
        <p:spPr>
          <a:xfrm>
            <a:off x="6248400" y="2354580"/>
            <a:ext cx="701040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7467600" y="2377440"/>
            <a:ext cx="72326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248400" y="3199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random numbers</a:t>
            </a:r>
            <a:endParaRPr lang="en-US" altLang="zh-TW" sz="240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855720" y="2423160"/>
            <a:ext cx="0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681605" y="3063240"/>
            <a:ext cx="2348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/>
              <a:t>sum of random numbers</a:t>
            </a:r>
            <a:endParaRPr lang="en-US" altLang="zh-TW" sz="2400"/>
          </a:p>
        </p:txBody>
      </p:sp>
      <p:grpSp>
        <p:nvGrpSpPr>
          <p:cNvPr id="15" name="群組 14"/>
          <p:cNvGrpSpPr/>
          <p:nvPr/>
        </p:nvGrpSpPr>
        <p:grpSpPr>
          <a:xfrm>
            <a:off x="2783840" y="3962400"/>
            <a:ext cx="5059680" cy="1889760"/>
            <a:chOff x="9576" y="6539"/>
            <a:chExt cx="7968" cy="2976"/>
          </a:xfrm>
        </p:grpSpPr>
        <p:sp>
          <p:nvSpPr>
            <p:cNvPr id="12" name="矩形 11"/>
            <p:cNvSpPr/>
            <p:nvPr/>
          </p:nvSpPr>
          <p:spPr>
            <a:xfrm>
              <a:off x="9576" y="7158"/>
              <a:ext cx="7968" cy="16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TW" sz="2400" b="1">
                  <a:solidFill>
                    <a:srgbClr val="FF0000"/>
                  </a:solidFill>
                </a:rPr>
                <a:t>Replace </a:t>
              </a:r>
              <a:r>
                <a:rPr lang="en-US" altLang="zh-TW" sz="2400" b="1" i="1">
                  <a:solidFill>
                    <a:srgbClr val="FF0000"/>
                  </a:solidFill>
                </a:rPr>
                <a:t>z</a:t>
              </a:r>
              <a:r>
                <a:rPr lang="en-US" altLang="zh-TW" sz="2400" b="1">
                  <a:solidFill>
                    <a:srgbClr val="FF0000"/>
                  </a:solidFill>
                </a:rPr>
                <a:t> as Gaussian</a:t>
              </a:r>
              <a:endParaRPr lang="en-US" altLang="zh-TW" sz="2400" b="1">
                <a:solidFill>
                  <a:srgbClr val="FF0000"/>
                </a:solidFill>
              </a:endParaRPr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en-US" altLang="zh-TW" sz="2400" b="1">
                  <a:solidFill>
                    <a:srgbClr val="FF0000"/>
                  </a:solidFill>
                </a:rPr>
                <a:t>Match </a:t>
              </a:r>
              <a:r>
                <a:rPr lang="en-US" altLang="zh-TW" sz="2400" b="1" i="1">
                  <a:solidFill>
                    <a:srgbClr val="FF0000"/>
                  </a:solidFill>
                </a:rPr>
                <a:t>z</a:t>
              </a:r>
              <a:r>
                <a:rPr lang="en-US" altLang="zh-TW" sz="2400" b="1">
                  <a:solidFill>
                    <a:srgbClr val="FF0000"/>
                  </a:solidFill>
                </a:rPr>
                <a:t>'s mean and variance</a:t>
              </a:r>
              <a:endParaRPr lang="en-US" altLang="zh-TW" sz="2400" b="1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576" y="6539"/>
              <a:ext cx="7965" cy="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TW" sz="2800" b="1"/>
                <a:t>Mean-field treatment</a:t>
              </a:r>
              <a:endParaRPr lang="en-US" altLang="zh-TW" sz="2800" b="1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576" y="8791"/>
              <a:ext cx="59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2400" b="1" i="1"/>
                <a:t>Law of large numbers</a:t>
              </a:r>
              <a:endParaRPr lang="en-US" altLang="zh-TW" sz="2400" b="1" i="1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7299960" y="6416040"/>
            <a:ext cx="482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Deep Information Propagation | arXiv:1611.01232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95690" y="4078605"/>
            <a:ext cx="306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mean(</a:t>
            </a:r>
            <a:r>
              <a:rPr lang="en-US" altLang="zh-TW" sz="2400" i="1"/>
              <a:t>z</a:t>
            </a:r>
            <a:r>
              <a:rPr lang="en-US" altLang="zh-TW" sz="2400"/>
              <a:t>) = 0</a:t>
            </a:r>
            <a:endParaRPr lang="en-US" altLang="zh-TW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400"/>
              <a:t>Hence we only need to track var(</a:t>
            </a:r>
            <a:r>
              <a:rPr lang="en-US" altLang="zh-TW" sz="2400" i="1"/>
              <a:t>z</a:t>
            </a:r>
            <a:r>
              <a:rPr lang="en-US" altLang="zh-TW" sz="2400"/>
              <a:t>) </a:t>
            </a:r>
            <a:endParaRPr lang="en-US" altLang="zh-TW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Mean-field flow of var(</a:t>
            </a:r>
            <a:r>
              <a:rPr kumimoji="1" lang="en-US" sz="3600" b="1" i="1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15390"/>
            <a:ext cx="3763010" cy="8972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3400" y="3591560"/>
            <a:ext cx="3230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i="1"/>
              <a:t>i, j</a:t>
            </a:r>
            <a:r>
              <a:rPr lang="en-US" altLang="zh-TW" sz="2400"/>
              <a:t>: neural index</a:t>
            </a:r>
            <a:endParaRPr lang="en-US" altLang="zh-TW" sz="2400"/>
          </a:p>
          <a:p>
            <a:r>
              <a:rPr lang="en-US" altLang="zh-TW" sz="2400" i="1">
                <a:sym typeface="+mn-ea"/>
              </a:rPr>
              <a:t>l</a:t>
            </a:r>
            <a:r>
              <a:rPr lang="en-US" altLang="zh-TW" sz="2400">
                <a:sym typeface="+mn-ea"/>
              </a:rPr>
              <a:t>: layer index </a:t>
            </a:r>
            <a:endParaRPr lang="en-US" altLang="zh-TW" sz="2400"/>
          </a:p>
          <a:p>
            <a:r>
              <a:rPr lang="en-US" altLang="zh-TW" sz="2400" i="1"/>
              <a:t>a, b</a:t>
            </a:r>
            <a:r>
              <a:rPr lang="en-US" altLang="zh-TW" sz="2400"/>
              <a:t>: sample index</a:t>
            </a:r>
            <a:endParaRPr lang="en-US" altLang="zh-TW" sz="24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28545"/>
            <a:ext cx="5118735" cy="988060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33400" y="5334635"/>
            <a:ext cx="7477125" cy="1450975"/>
            <a:chOff x="5640" y="8353"/>
            <a:chExt cx="11775" cy="2285"/>
          </a:xfrm>
        </p:grpSpPr>
        <p:sp>
          <p:nvSpPr>
            <p:cNvPr id="10" name="矩形 9"/>
            <p:cNvSpPr/>
            <p:nvPr/>
          </p:nvSpPr>
          <p:spPr>
            <a:xfrm>
              <a:off x="5640" y="8353"/>
              <a:ext cx="11568" cy="2285"/>
            </a:xfrm>
            <a:prstGeom prst="rect">
              <a:avLst/>
            </a:prstGeom>
            <a:noFill/>
            <a:ln w="4445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" y="8488"/>
              <a:ext cx="4906" cy="924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072" y="9719"/>
              <a:ext cx="799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3200"/>
                <a:t>However,</a:t>
              </a:r>
              <a:r>
                <a:rPr lang="en-US" altLang="zh-TW" sz="3200" b="1" i="1"/>
                <a:t> limit c is differen</a:t>
              </a:r>
              <a:r>
                <a:rPr lang="en-US" altLang="zh-TW" sz="3200"/>
                <a:t>t</a:t>
              </a:r>
              <a:endParaRPr lang="en-US" altLang="zh-TW" sz="320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1456" y="8488"/>
              <a:ext cx="59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3200"/>
                <a:t>is a smooth function.</a:t>
              </a:r>
              <a:endParaRPr lang="en-US" altLang="zh-TW" sz="3200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10" y="1352550"/>
            <a:ext cx="3924935" cy="62357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510" y="2386330"/>
            <a:ext cx="5677535" cy="87249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493510" y="755015"/>
            <a:ext cx="1539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/>
              <a:t>covariance</a:t>
            </a:r>
            <a:endParaRPr lang="en-US" altLang="zh-TW" sz="2400" b="1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510" y="3316605"/>
            <a:ext cx="1595755" cy="454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510" y="3874770"/>
            <a:ext cx="4364355" cy="63246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510" y="4692015"/>
            <a:ext cx="2084705" cy="55118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675" y="4507230"/>
            <a:ext cx="2579370" cy="241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圖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115" y="722630"/>
            <a:ext cx="4793615" cy="427355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Mean-field flow of </a:t>
            </a:r>
            <a:r>
              <a:rPr kumimoji="1" lang="en-US" sz="3600" b="1" i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: a phase transition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99960" y="6416040"/>
            <a:ext cx="482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Deep Information Propagation | arXiv:1611.01232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0" y="783590"/>
            <a:ext cx="4446905" cy="42995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76440" y="2150745"/>
            <a:ext cx="1094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b="1" i="1">
                <a:solidFill>
                  <a:srgbClr val="C00000"/>
                </a:solidFill>
              </a:rPr>
              <a:t>c</a:t>
            </a:r>
            <a:r>
              <a:rPr lang="en-US" altLang="zh-TW" sz="2800" b="1">
                <a:solidFill>
                  <a:srgbClr val="C00000"/>
                </a:solidFill>
              </a:rPr>
              <a:t>*=1</a:t>
            </a:r>
            <a:endParaRPr lang="en-US" altLang="zh-TW" sz="2800" b="1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35695" y="2672715"/>
            <a:ext cx="1094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 b="1" i="1">
                <a:solidFill>
                  <a:srgbClr val="C00000"/>
                </a:solidFill>
              </a:rPr>
              <a:t>c</a:t>
            </a:r>
            <a:r>
              <a:rPr lang="en-US" altLang="zh-TW" sz="2800" b="1">
                <a:solidFill>
                  <a:srgbClr val="C00000"/>
                </a:solidFill>
              </a:rPr>
              <a:t>*&lt;1</a:t>
            </a:r>
            <a:endParaRPr lang="en-US" altLang="zh-TW" sz="2800" b="1">
              <a:solidFill>
                <a:srgbClr val="C0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202680" y="3566160"/>
            <a:ext cx="1264920" cy="14478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187690" y="5182870"/>
            <a:ext cx="3701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/>
              <a:t>Information decorrelates.</a:t>
            </a:r>
            <a:endParaRPr lang="en-US" altLang="zh-TW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/>
              <a:t>Gradients explode.</a:t>
            </a:r>
            <a:endParaRPr lang="en-US" altLang="zh-TW" sz="2400"/>
          </a:p>
        </p:txBody>
      </p:sp>
      <p:sp>
        <p:nvSpPr>
          <p:cNvPr id="11" name="文字方塊 10"/>
          <p:cNvSpPr txBox="1"/>
          <p:nvPr/>
        </p:nvSpPr>
        <p:spPr>
          <a:xfrm>
            <a:off x="3891915" y="5022215"/>
            <a:ext cx="3184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/>
              <a:t>Information collapse.</a:t>
            </a:r>
            <a:endParaRPr lang="en-US" altLang="zh-TW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/>
              <a:t>Gradients vanish.</a:t>
            </a:r>
            <a:endParaRPr lang="en-US" altLang="zh-TW" sz="240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9677400" y="3916680"/>
            <a:ext cx="274320" cy="118872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 flipV="1">
            <a:off x="8869680" y="1661160"/>
            <a:ext cx="1798320" cy="1219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668000" y="1158875"/>
            <a:ext cx="1372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Edge of chaos</a:t>
            </a:r>
            <a:endParaRPr lang="en-US" altLang="zh-TW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圖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2255520"/>
            <a:ext cx="4067175" cy="391033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1271905"/>
          </a:xfrm>
          <a:prstGeom prst="rect">
            <a:avLst/>
          </a:prstGeom>
        </p:spPr>
        <p:txBody>
          <a:bodyPr vert="horz" lIns="9000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Perturbation around </a:t>
            </a:r>
            <a:r>
              <a:rPr kumimoji="1" lang="en-US" sz="3600" b="1" i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en-US" sz="3600" b="1" dirty="0">
                <a:solidFill>
                  <a:schemeClr val="accent5">
                    <a:lumMod val="75000"/>
                  </a:schemeClr>
                </a:solidFill>
              </a:rPr>
              <a:t>= asymptotic behavior near the edge of chaos</a:t>
            </a:r>
            <a:endParaRPr kumimoji="1"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99960" y="6416040"/>
            <a:ext cx="482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>
                <a:solidFill>
                  <a:srgbClr val="C00000"/>
                </a:solidFill>
              </a:rPr>
              <a:t>Deep Information Propagation | arXiv:1611.01232</a:t>
            </a:r>
            <a:endParaRPr lang="zh-TW" altLang="en-US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823085" y="1271905"/>
            <a:ext cx="7880350" cy="877570"/>
            <a:chOff x="999" y="2003"/>
            <a:chExt cx="12410" cy="138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" y="2003"/>
              <a:ext cx="9538" cy="138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3" y="2303"/>
              <a:ext cx="2636" cy="783"/>
            </a:xfrm>
            <a:prstGeom prst="rect">
              <a:avLst/>
            </a:prstGeom>
          </p:spPr>
        </p:pic>
      </p:grpSp>
      <p:sp>
        <p:nvSpPr>
          <p:cNvPr id="6" name="圓角矩形 5"/>
          <p:cNvSpPr/>
          <p:nvPr/>
        </p:nvSpPr>
        <p:spPr>
          <a:xfrm>
            <a:off x="1645920" y="1219200"/>
            <a:ext cx="8138160" cy="1036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-41910" y="2277110"/>
            <a:ext cx="8598166" cy="4138295"/>
            <a:chOff x="6" y="3586"/>
            <a:chExt cx="13540" cy="651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" y="3586"/>
              <a:ext cx="13322" cy="6517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" y="6223"/>
              <a:ext cx="1616" cy="46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4" y="5167"/>
              <a:ext cx="1616" cy="46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6" y="4208"/>
              <a:ext cx="1390" cy="46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8" y="7960"/>
              <a:ext cx="1390" cy="465"/>
            </a:xfrm>
            <a:prstGeom prst="rect">
              <a:avLst/>
            </a:prstGeom>
          </p:spPr>
        </p:pic>
      </p:grpSp>
      <p:sp>
        <p:nvSpPr>
          <p:cNvPr id="14" name="文字方塊 13"/>
          <p:cNvSpPr txBox="1"/>
          <p:nvPr/>
        </p:nvSpPr>
        <p:spPr>
          <a:xfrm>
            <a:off x="10626725" y="2870200"/>
            <a:ext cx="1503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b="1">
                <a:solidFill>
                  <a:schemeClr val="bg1"/>
                </a:solidFill>
              </a:rPr>
              <a:t>training accuracy</a:t>
            </a:r>
            <a:endParaRPr lang="en-US" altLang="zh-TW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4803</Words>
  <Application>WPS Presentation</Application>
  <PresentationFormat>宽屏</PresentationFormat>
  <Paragraphs>295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新細明體</vt:lpstr>
      <vt:lpstr>Wingdings</vt:lpstr>
      <vt:lpstr>Wingdings</vt:lpstr>
      <vt:lpstr>Calibri</vt:lpstr>
      <vt:lpstr>Calibri Light</vt:lpstr>
      <vt:lpstr>Microsoft YaHei</vt:lpstr>
      <vt:lpstr>SimSun</vt:lpstr>
      <vt:lpstr>Arial Unicode MS</vt:lpstr>
      <vt:lpstr>新細明體</vt:lpstr>
      <vt:lpstr>標楷體</vt:lpstr>
      <vt:lpstr>Office 佈景主題</vt:lpstr>
      <vt:lpstr>Equation.KSEE3</vt:lpstr>
      <vt:lpstr>Equation.KSEE3</vt:lpstr>
      <vt:lpstr>Mean-field theory and dynamical isometry of deep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Coretronic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feng.wang</dc:creator>
  <cp:lastModifiedBy>feng.wang</cp:lastModifiedBy>
  <cp:revision>122</cp:revision>
  <dcterms:created xsi:type="dcterms:W3CDTF">2019-03-25T01:11:00Z</dcterms:created>
  <dcterms:modified xsi:type="dcterms:W3CDTF">2019-03-25T04:28:37Z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