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72" r:id="rId2"/>
    <p:sldId id="257" r:id="rId3"/>
    <p:sldId id="305" r:id="rId4"/>
    <p:sldId id="298" r:id="rId5"/>
    <p:sldId id="270" r:id="rId6"/>
    <p:sldId id="299" r:id="rId7"/>
    <p:sldId id="297" r:id="rId8"/>
    <p:sldId id="300" r:id="rId9"/>
    <p:sldId id="304" r:id="rId10"/>
    <p:sldId id="310" r:id="rId11"/>
    <p:sldId id="315" r:id="rId12"/>
    <p:sldId id="312" r:id="rId13"/>
    <p:sldId id="313" r:id="rId14"/>
    <p:sldId id="311" r:id="rId15"/>
    <p:sldId id="307" r:id="rId16"/>
    <p:sldId id="308" r:id="rId17"/>
    <p:sldId id="301" r:id="rId18"/>
    <p:sldId id="314" r:id="rId19"/>
    <p:sldId id="296" r:id="rId2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173AFD"/>
    <a:srgbClr val="4677FD"/>
    <a:srgbClr val="67AAE1"/>
    <a:srgbClr val="D591F2"/>
    <a:srgbClr val="D07EF2"/>
    <a:srgbClr val="B167D2"/>
    <a:srgbClr val="C097D2"/>
    <a:srgbClr val="994E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05"/>
    <p:restoredTop sz="77978" autoAdjust="0"/>
  </p:normalViewPr>
  <p:slideViewPr>
    <p:cSldViewPr snapToGrid="0" snapToObjects="1">
      <p:cViewPr>
        <p:scale>
          <a:sx n="78" d="100"/>
          <a:sy n="78" d="100"/>
        </p:scale>
        <p:origin x="672" y="304"/>
      </p:cViewPr>
      <p:guideLst>
        <p:guide orient="horz" pos="2160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44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7ADD2-AF00-0C4B-91EC-4A5EC26DA737}" type="datetimeFigureOut">
              <a:rPr kumimoji="1" lang="zh-CN" altLang="en-US" smtClean="0"/>
              <a:t>17/12/20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D00BA-FC01-094E-ADC2-23309E7A5A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7081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90CAD-37FE-C447-B44E-3765884BCD02}" type="datetimeFigureOut">
              <a:rPr kumimoji="1" lang="zh-CN" altLang="en-US" smtClean="0"/>
              <a:t>17/12/20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0913F-683A-8A44-8051-AD94C5261B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8118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0913F-683A-8A44-8051-AD94C5261B5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8234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0913F-683A-8A44-8051-AD94C5261B5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0883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数据中心中应用传输存在的问题：计算模型</a:t>
            </a:r>
            <a:r>
              <a:rPr kumimoji="1" lang="en-US" altLang="zh-CN" dirty="0" smtClean="0"/>
              <a:t>map-reduce</a:t>
            </a:r>
            <a:r>
              <a:rPr kumimoji="1" lang="zh-CN" altLang="en-US" dirty="0" smtClean="0"/>
              <a:t>，数据流回应基本是同时返回的，由于高并发，导致大量丢包</a:t>
            </a:r>
          </a:p>
          <a:p>
            <a:r>
              <a:rPr kumimoji="1" lang="zh-CN" altLang="en-US" dirty="0" smtClean="0"/>
              <a:t>传统的传输协议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，使得路由器缓冲区很大，导致延迟高</a:t>
            </a:r>
          </a:p>
          <a:p>
            <a:r>
              <a:rPr kumimoji="1" lang="zh-CN" altLang="en-US" dirty="0" smtClean="0"/>
              <a:t>不同的应用对网络资源的需求是不同的，公平的策略，难以满足所有应用需求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DE2F4-2274-754D-BB86-77E17FDA01E1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5953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DE2F4-2274-754D-BB86-77E17FDA01E1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2757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0913F-683A-8A44-8051-AD94C5261B5A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945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0913F-683A-8A44-8051-AD94C5261B5A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0246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学术界对数据中心内传输优化方案也可以按照部署位置进行分类，有分布式方法和集中式方法，分布式方法有</a:t>
            </a:r>
            <a:r>
              <a:rPr kumimoji="1" lang="en-US" altLang="zh-CN" dirty="0" smtClean="0"/>
              <a:t>DCTCP,D2TCP,L2DCT,pFabric</a:t>
            </a:r>
            <a:r>
              <a:rPr kumimoji="1" lang="zh-CN" altLang="en-US" dirty="0" smtClean="0"/>
              <a:t>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集中式的方法有</a:t>
            </a:r>
            <a:r>
              <a:rPr kumimoji="1" lang="en-US" altLang="zh-CN" dirty="0" smtClean="0"/>
              <a:t>D3,FastPass</a:t>
            </a:r>
            <a:r>
              <a:rPr kumimoji="1" lang="zh-CN" altLang="en-US" dirty="0" smtClean="0"/>
              <a:t>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这些方法的特点：分布式方法易于部署，简单，因为不知道全局的信息，所以精度略差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集中式方法控制准确，但是会增加延迟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但是当前无论是集中式还是分布式方法，他们都没有考虑拥塞程度和应用性能的关系，导致方案在重度拥塞的时候实效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DE2F4-2274-754D-BB86-77E17FDA01E1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8564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0913F-683A-8A44-8051-AD94C5261B5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262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0913F-683A-8A44-8051-AD94C5261B5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248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0913F-683A-8A44-8051-AD94C5261B5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7723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我们可以用一个坐标系来表示带宽和延迟的需求，如如右图所示，横轴表示延迟，纵轴表示带宽，横轴向右表示延迟增大，向左表示延迟在不断变小。</a:t>
            </a:r>
          </a:p>
          <a:p>
            <a:r>
              <a:rPr kumimoji="1" lang="zh-CN" altLang="en-US" dirty="0" smtClean="0"/>
              <a:t>纵轴表示带宽，纵轴向上表示带宽不断增大，纵轴向下表示带宽不断变小。这样把平面分成了四个象限，第一象限：高延迟高带宽。第二象限：低延迟，高带宽。第三象限：低带宽，搞高延迟。第四象限：高延迟，低带宽。</a:t>
            </a:r>
          </a:p>
          <a:p>
            <a:r>
              <a:rPr kumimoji="1" lang="zh-CN" altLang="en-US" dirty="0" smtClean="0"/>
              <a:t>对任何应用而言，最优的情形当然是第二象限：低延迟，高带宽。最差情形时第四象限，高延迟，低带宽</a:t>
            </a:r>
            <a:r>
              <a:rPr kumimoji="1" lang="en-US" altLang="zh-CN" dirty="0" smtClean="0"/>
              <a:t>.</a:t>
            </a:r>
            <a:endParaRPr kumimoji="1" lang="zh-CN" altLang="en-US" dirty="0" smtClean="0"/>
          </a:p>
          <a:p>
            <a:r>
              <a:rPr kumimoji="1" lang="zh-CN" altLang="en-US" dirty="0" smtClean="0"/>
              <a:t>但是实际情况而言，因为资源有限，不可能满足所有业务对低延迟高带宽的需求。但是不同应用对带宽和延迟的需求是不同的。</a:t>
            </a:r>
          </a:p>
          <a:p>
            <a:r>
              <a:rPr kumimoji="1" lang="zh-CN" altLang="en-US" dirty="0" smtClean="0"/>
              <a:t>有的应用是低延迟优先：如</a:t>
            </a:r>
            <a:r>
              <a:rPr kumimoji="1" lang="en-US" altLang="zh-CN" dirty="0" smtClean="0"/>
              <a:t>PTP</a:t>
            </a:r>
            <a:r>
              <a:rPr kumimoji="1" lang="zh-CN" altLang="en-US" dirty="0" smtClean="0"/>
              <a:t>同步，</a:t>
            </a:r>
            <a:r>
              <a:rPr kumimoji="1" lang="en-US" altLang="zh-CN" dirty="0" err="1" smtClean="0"/>
              <a:t>memcached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Naiad</a:t>
            </a:r>
            <a:r>
              <a:rPr kumimoji="1" lang="zh-CN" altLang="en-US" dirty="0" smtClean="0"/>
              <a:t>。</a:t>
            </a:r>
          </a:p>
          <a:p>
            <a:r>
              <a:rPr kumimoji="1" lang="zh-CN" altLang="en-US" dirty="0" smtClean="0"/>
              <a:t>有的应用高带宽优先：比如大数据备份，</a:t>
            </a:r>
            <a:r>
              <a:rPr kumimoji="1" lang="en-US" altLang="zh-CN" dirty="0" err="1" smtClean="0"/>
              <a:t>hadoop</a:t>
            </a:r>
            <a:r>
              <a:rPr kumimoji="1" lang="zh-CN" altLang="en-US" dirty="0" smtClean="0"/>
              <a:t>传输等。</a:t>
            </a:r>
          </a:p>
          <a:p>
            <a:r>
              <a:rPr kumimoji="1" lang="zh-CN" altLang="en-US" dirty="0" smtClean="0"/>
              <a:t>本课题的目标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1" dirty="0" smtClean="0"/>
              <a:t>本课题目标</a:t>
            </a:r>
            <a:r>
              <a:rPr kumimoji="1" lang="en-US" altLang="zh-CN" sz="1200" b="1" dirty="0" smtClean="0"/>
              <a:t>:</a:t>
            </a:r>
            <a:r>
              <a:rPr kumimoji="1" lang="zh-CN" altLang="en-US" sz="1200" b="1" dirty="0" smtClean="0"/>
              <a:t>在数据中心有限的资源环境下，尽可能满足应用对</a:t>
            </a:r>
            <a:r>
              <a:rPr kumimoji="1" lang="zh-CN" altLang="en-US" sz="1200" b="1" dirty="0" smtClean="0">
                <a:solidFill>
                  <a:srgbClr val="FF0000"/>
                </a:solidFill>
              </a:rPr>
              <a:t>带宽和延迟</a:t>
            </a:r>
            <a:r>
              <a:rPr kumimoji="1" lang="zh-CN" altLang="en-US" sz="1200" b="1" dirty="0" smtClean="0"/>
              <a:t>需求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0913F-683A-8A44-8051-AD94C5261B5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8006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DE2F4-2274-754D-BB86-77E17FDA01E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1313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0913F-683A-8A44-8051-AD94C5261B5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5093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0913F-683A-8A44-8051-AD94C5261B5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973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0913F-683A-8A44-8051-AD94C5261B5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6202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Relationship Id="rId3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8064896" cy="1828800"/>
          </a:xfrm>
        </p:spPr>
        <p:txBody>
          <a:bodyPr anchor="b"/>
          <a:lstStyle>
            <a:lvl1pPr algn="ctr">
              <a:defRPr sz="4800" cap="all" baseline="0">
                <a:solidFill>
                  <a:schemeClr val="tx1"/>
                </a:solidFill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1331639" cy="1346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936C8FB-7ECC-DE4A-A5B2-9B177EEF54AE}" type="datetimeFigureOut">
              <a:rPr kumimoji="1" lang="zh-CN" altLang="en-US" smtClean="0"/>
              <a:t>17/12/20</a:t>
            </a:fld>
            <a:endParaRPr kumimoji="1" lang="zh-CN" altLang="en-US"/>
          </a:p>
        </p:txBody>
      </p:sp>
      <p:sp>
        <p:nvSpPr>
          <p:cNvPr id="8" name="Shape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9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005F1B8-AC9D-174B-9C86-EFD890507E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469" y="132150"/>
            <a:ext cx="8649621" cy="703750"/>
          </a:xfrm>
        </p:spPr>
        <p:txBody>
          <a:bodyPr/>
          <a:lstStyle>
            <a:lvl1pPr algn="ctr">
              <a:defRPr b="0" i="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5469" y="1221701"/>
            <a:ext cx="8649621" cy="5497652"/>
          </a:xfrm>
        </p:spPr>
        <p:txBody>
          <a:bodyPr/>
          <a:lstStyle>
            <a:lvl1pPr>
              <a:defRPr>
                <a:latin typeface="华文中宋" pitchFamily="2" charset="-122"/>
                <a:ea typeface="华文中宋" pitchFamily="2" charset="-122"/>
              </a:defRPr>
            </a:lvl1pPr>
            <a:lvl2pPr>
              <a:defRPr>
                <a:latin typeface="华文楷体" pitchFamily="2" charset="-122"/>
                <a:ea typeface="华文楷体" pitchFamily="2" charset="-122"/>
              </a:defRPr>
            </a:lvl2pPr>
            <a:lvl3pPr>
              <a:defRPr>
                <a:latin typeface="华文楷体" pitchFamily="2" charset="-122"/>
                <a:ea typeface="华文楷体" pitchFamily="2" charset="-122"/>
              </a:defRPr>
            </a:lvl3pPr>
            <a:lvl4pPr>
              <a:defRPr>
                <a:latin typeface="华文楷体" pitchFamily="2" charset="-122"/>
                <a:ea typeface="华文楷体" pitchFamily="2" charset="-122"/>
              </a:defRPr>
            </a:lvl4pPr>
            <a:lvl5pPr>
              <a:defRPr>
                <a:latin typeface="华文楷体" pitchFamily="2" charset="-122"/>
                <a:ea typeface="华文楷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99590" cy="9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Shape 11"/>
          <p:cNvSpPr>
            <a:spLocks noGrp="1"/>
          </p:cNvSpPr>
          <p:nvPr>
            <p:ph type="dt" sz="half" idx="10"/>
          </p:nvPr>
        </p:nvSpPr>
        <p:spPr>
          <a:xfrm>
            <a:off x="7686140" y="6433944"/>
            <a:ext cx="1076860" cy="30080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936C8FB-7ECC-DE4A-A5B2-9B177EEF54AE}" type="datetimeFigureOut">
              <a:rPr kumimoji="1" lang="zh-CN" altLang="en-US" smtClean="0"/>
              <a:t>17/12/20</a:t>
            </a:fld>
            <a:endParaRPr kumimoji="1" lang="zh-CN" altLang="en-US"/>
          </a:p>
        </p:txBody>
      </p:sp>
      <p:sp>
        <p:nvSpPr>
          <p:cNvPr id="8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005F1B8-AC9D-174B-9C86-EFD890507E0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Shape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Shape 7"/>
          <p:cNvSpPr>
            <a:spLocks noGrp="1"/>
          </p:cNvSpPr>
          <p:nvPr>
            <p:ph type="dt" sz="half" idx="10"/>
          </p:nvPr>
        </p:nvSpPr>
        <p:spPr>
          <a:xfrm>
            <a:off x="7686140" y="6433944"/>
            <a:ext cx="1076860" cy="30080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936C8FB-7ECC-DE4A-A5B2-9B177EEF54AE}" type="datetimeFigureOut">
              <a:rPr kumimoji="1" lang="zh-CN" altLang="en-US" smtClean="0"/>
              <a:t>17/12/20</a:t>
            </a:fld>
            <a:endParaRPr kumimoji="1" lang="zh-CN" altLang="en-US"/>
          </a:p>
        </p:txBody>
      </p:sp>
      <p:sp>
        <p:nvSpPr>
          <p:cNvPr id="7" name="Shape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Shape 9"/>
          <p:cNvSpPr>
            <a:spLocks noGrp="1"/>
          </p:cNvSpPr>
          <p:nvPr>
            <p:ph type="dt" sz="half" idx="10"/>
          </p:nvPr>
        </p:nvSpPr>
        <p:spPr>
          <a:xfrm>
            <a:off x="7686140" y="6433944"/>
            <a:ext cx="1076860" cy="30080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936C8FB-7ECC-DE4A-A5B2-9B177EEF54AE}" type="datetimeFigureOut">
              <a:rPr kumimoji="1" lang="zh-CN" altLang="en-US" smtClean="0"/>
              <a:t>17/12/20</a:t>
            </a:fld>
            <a:endParaRPr kumimoji="1" lang="zh-CN" altLang="en-US"/>
          </a:p>
        </p:txBody>
      </p:sp>
      <p:sp>
        <p:nvSpPr>
          <p:cNvPr id="9" name="Shape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>
          <a:xfrm>
            <a:off x="7686140" y="6433944"/>
            <a:ext cx="1076860" cy="30080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936C8FB-7ECC-DE4A-A5B2-9B177EEF54AE}" type="datetimeFigureOut">
              <a:rPr kumimoji="1" lang="zh-CN" altLang="en-US" smtClean="0"/>
              <a:t>17/12/20</a:t>
            </a:fld>
            <a:endParaRPr kumimoji="1" lang="zh-CN" altLang="en-US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005F1B8-AC9D-174B-9C86-EFD890507E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>
          <a:xfrm>
            <a:off x="7686140" y="6433944"/>
            <a:ext cx="1076860" cy="30080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936C8FB-7ECC-DE4A-A5B2-9B177EEF54AE}" type="datetimeFigureOut">
              <a:rPr kumimoji="1" lang="zh-CN" altLang="en-US" smtClean="0"/>
              <a:t>17/12/20</a:t>
            </a:fld>
            <a:endParaRPr kumimoji="1" lang="zh-CN" alt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 dirty="0"/>
          </a:p>
        </p:txBody>
      </p:sp>
      <p:sp>
        <p:nvSpPr>
          <p:cNvPr id="9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936C8FB-7ECC-DE4A-A5B2-9B177EEF54AE}" type="datetimeFigureOut">
              <a:rPr kumimoji="1" lang="zh-CN" altLang="en-US" smtClean="0"/>
              <a:t>17/12/20</a:t>
            </a:fld>
            <a:endParaRPr kumimoji="1" lang="zh-CN" altLang="en-US"/>
          </a:p>
        </p:txBody>
      </p:sp>
      <p:sp>
        <p:nvSpPr>
          <p:cNvPr id="10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fld id="{8005F1B8-AC9D-174B-9C86-EFD890507E0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>
          <a:xfrm>
            <a:off x="7686140" y="6433944"/>
            <a:ext cx="1076860" cy="30080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936C8FB-7ECC-DE4A-A5B2-9B177EEF54AE}" type="datetimeFigureOut">
              <a:rPr kumimoji="1" lang="zh-CN" altLang="en-US" smtClean="0"/>
              <a:t>17/12/20</a:t>
            </a:fld>
            <a:endParaRPr kumimoji="1" lang="zh-CN" altLang="en-US"/>
          </a:p>
        </p:txBody>
      </p:sp>
      <p:sp>
        <p:nvSpPr>
          <p:cNvPr id="5" name="Rectangle 10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Grp="1"/>
          </p:cNvSpPr>
          <p:nvPr>
            <p:ph type="title"/>
          </p:nvPr>
        </p:nvSpPr>
        <p:spPr bwMode="auto">
          <a:xfrm>
            <a:off x="284053" y="178464"/>
            <a:ext cx="8655261" cy="790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27" name="Rectangle 12"/>
          <p:cNvSpPr>
            <a:spLocks noGrp="1"/>
          </p:cNvSpPr>
          <p:nvPr>
            <p:ph type="body" idx="1"/>
          </p:nvPr>
        </p:nvSpPr>
        <p:spPr bwMode="auto">
          <a:xfrm>
            <a:off x="284053" y="1370347"/>
            <a:ext cx="8655262" cy="536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937153"/>
            <a:ext cx="9144000" cy="172806"/>
          </a:xfrm>
          <a:prstGeom prst="rect">
            <a:avLst/>
          </a:prstGeom>
          <a:solidFill>
            <a:schemeClr val="accent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MS PGothic" pitchFamily="34" charset="-128"/>
          <a:cs typeface="MS PGothic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MS PGothic" pitchFamily="34" charset="-128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MS PGothic" pitchFamily="34" charset="-128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MS PGothic" pitchFamily="34" charset="-128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MS PGothic" pitchFamily="34" charset="-128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Ø"/>
        <a:defRPr sz="26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ü"/>
        <a:defRPr sz="23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505858"/>
            <a:ext cx="8064896" cy="2068286"/>
          </a:xfrm>
        </p:spPr>
        <p:txBody>
          <a:bodyPr/>
          <a:lstStyle/>
          <a:p>
            <a:r>
              <a:rPr kumimoji="1" lang="zh-CN" altLang="en-US" dirty="0">
                <a:latin typeface="华文中宋"/>
                <a:ea typeface="华文中宋"/>
                <a:cs typeface="华文中宋"/>
              </a:rPr>
              <a:t>数据中心网络应用速率和延迟优化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21000" y="4009572"/>
            <a:ext cx="4898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latin typeface="华文楷体"/>
                <a:ea typeface="华文楷体"/>
                <a:cs typeface="华文楷体"/>
              </a:rPr>
              <a:t>答辩人：张</a:t>
            </a:r>
            <a:r>
              <a:rPr kumimoji="1" lang="en-US" altLang="zh-CN" sz="2800" b="1" dirty="0" smtClean="0">
                <a:latin typeface="华文楷体"/>
                <a:ea typeface="华文楷体"/>
                <a:cs typeface="华文楷体"/>
              </a:rPr>
              <a:t>    </a:t>
            </a:r>
            <a:r>
              <a:rPr kumimoji="1" lang="zh-CN" altLang="en-US" sz="2800" b="1" dirty="0" smtClean="0">
                <a:latin typeface="华文楷体"/>
                <a:ea typeface="华文楷体"/>
                <a:cs typeface="华文楷体"/>
              </a:rPr>
              <a:t>晗</a:t>
            </a:r>
            <a:endParaRPr kumimoji="1" lang="en-US" altLang="zh-CN" sz="2800" b="1" dirty="0" smtClean="0">
              <a:latin typeface="华文楷体"/>
              <a:ea typeface="华文楷体"/>
              <a:cs typeface="华文楷体"/>
            </a:endParaRPr>
          </a:p>
          <a:p>
            <a:r>
              <a:rPr kumimoji="1" lang="zh-CN" altLang="en-US" sz="2800" b="1" dirty="0" smtClean="0">
                <a:latin typeface="华文楷体"/>
                <a:ea typeface="华文楷体"/>
                <a:cs typeface="华文楷体"/>
              </a:rPr>
              <a:t>导</a:t>
            </a:r>
            <a:r>
              <a:rPr kumimoji="1" lang="en-US" altLang="zh-CN" sz="2800" b="1" dirty="0" smtClean="0">
                <a:latin typeface="华文楷体"/>
                <a:ea typeface="华文楷体"/>
                <a:cs typeface="华文楷体"/>
              </a:rPr>
              <a:t>    </a:t>
            </a:r>
            <a:r>
              <a:rPr kumimoji="1" lang="zh-CN" altLang="en-US" sz="2800" b="1" dirty="0" smtClean="0">
                <a:latin typeface="华文楷体"/>
                <a:ea typeface="华文楷体"/>
                <a:cs typeface="华文楷体"/>
              </a:rPr>
              <a:t>师：尹霞</a:t>
            </a:r>
            <a:r>
              <a:rPr kumimoji="1" lang="en-US" altLang="zh-CN" sz="2800" b="1" dirty="0" smtClean="0">
                <a:latin typeface="华文楷体"/>
                <a:ea typeface="华文楷体"/>
                <a:cs typeface="华文楷体"/>
              </a:rPr>
              <a:t> </a:t>
            </a:r>
            <a:r>
              <a:rPr kumimoji="1" lang="zh-CN" altLang="en-US" sz="2800" b="1" dirty="0" smtClean="0">
                <a:latin typeface="华文楷体"/>
                <a:ea typeface="华文楷体"/>
                <a:cs typeface="华文楷体"/>
              </a:rPr>
              <a:t>教授</a:t>
            </a:r>
            <a:endParaRPr kumimoji="1" lang="en-US" altLang="zh-CN" sz="2800" b="1" dirty="0" smtClean="0">
              <a:latin typeface="华文楷体"/>
              <a:ea typeface="华文楷体"/>
              <a:cs typeface="华文楷体"/>
            </a:endParaRPr>
          </a:p>
          <a:p>
            <a:r>
              <a:rPr kumimoji="1" lang="zh-CN" altLang="en-US" sz="2800" b="1" dirty="0" smtClean="0">
                <a:latin typeface="华文楷体"/>
                <a:ea typeface="华文楷体"/>
                <a:cs typeface="华文楷体"/>
              </a:rPr>
              <a:t>日</a:t>
            </a:r>
            <a:r>
              <a:rPr kumimoji="1" lang="en-US" altLang="zh-CN" sz="2800" b="1" dirty="0" smtClean="0">
                <a:latin typeface="华文楷体"/>
                <a:ea typeface="华文楷体"/>
                <a:cs typeface="华文楷体"/>
              </a:rPr>
              <a:t>    </a:t>
            </a:r>
            <a:r>
              <a:rPr kumimoji="1" lang="zh-CN" altLang="en-US" sz="2800" b="1" dirty="0" smtClean="0">
                <a:latin typeface="华文楷体"/>
                <a:ea typeface="华文楷体"/>
                <a:cs typeface="华文楷体"/>
              </a:rPr>
              <a:t>期：</a:t>
            </a:r>
            <a:fld id="{513B46B2-1AF7-494C-B590-661BC31DBF65}" type="datetime5">
              <a:rPr kumimoji="1" lang="zh-CN" altLang="en-US" sz="2800" b="1" smtClean="0">
                <a:latin typeface="华文楷体"/>
                <a:ea typeface="华文楷体"/>
                <a:cs typeface="华文楷体"/>
              </a:rPr>
              <a:t>2017/12/20</a:t>
            </a:fld>
            <a:endParaRPr kumimoji="1" lang="zh-CN" altLang="en-US" sz="2800" b="1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87286" y="489857"/>
            <a:ext cx="6277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 smtClean="0">
                <a:latin typeface="华文隶书"/>
                <a:ea typeface="华文隶书"/>
                <a:cs typeface="华文隶书"/>
              </a:rPr>
              <a:t>清华大学博士论文预答辩</a:t>
            </a:r>
            <a:endParaRPr kumimoji="1" lang="zh-CN" altLang="en-US" sz="4000" dirty="0">
              <a:latin typeface="华文隶书"/>
              <a:ea typeface="华文隶书"/>
              <a:cs typeface="华文隶书"/>
            </a:endParaRPr>
          </a:p>
        </p:txBody>
      </p:sp>
    </p:spTree>
    <p:extLst>
      <p:ext uri="{BB962C8B-B14F-4D97-AF65-F5344CB8AC3E}">
        <p14:creationId xmlns:p14="http://schemas.microsoft.com/office/powerpoint/2010/main" val="281739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2153"/>
            <a:r>
              <a:rPr kumimoji="1" lang="zh-CN" altLang="en-US" b="1" dirty="0">
                <a:solidFill>
                  <a:schemeClr val="tx1"/>
                </a:solidFill>
              </a:rPr>
              <a:t>国内外研究现状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39353" indent="-457200">
              <a:buFont typeface="Wingdings" charset="2"/>
              <a:buChar char="n"/>
            </a:pPr>
            <a:r>
              <a:rPr lang="zh-CN" altLang="en-US" sz="3200" dirty="0" smtClean="0"/>
              <a:t>数据中心网络应用传输概述</a:t>
            </a:r>
          </a:p>
          <a:p>
            <a:pPr marL="539353" indent="-457200">
              <a:buFont typeface="Wingdings" charset="2"/>
              <a:buChar char="n"/>
            </a:pPr>
            <a:r>
              <a:rPr lang="zh-CN" altLang="en-US" sz="3200" dirty="0"/>
              <a:t>数据中心</a:t>
            </a:r>
            <a:r>
              <a:rPr lang="zh-CN" altLang="en-US" sz="3200" dirty="0" smtClean="0"/>
              <a:t>网络</a:t>
            </a:r>
            <a:r>
              <a:rPr lang="zh-CN" altLang="en-US" sz="3200" dirty="0"/>
              <a:t>应用</a:t>
            </a:r>
            <a:r>
              <a:rPr lang="zh-CN" altLang="en-US" sz="3200" dirty="0" smtClean="0"/>
              <a:t>传输综述</a:t>
            </a:r>
          </a:p>
          <a:p>
            <a:pPr marL="539353" indent="-457200">
              <a:buFont typeface="Wingdings" charset="2"/>
              <a:buChar char="n"/>
            </a:pPr>
            <a:r>
              <a:rPr lang="zh-CN" altLang="en-US" sz="3200" dirty="0"/>
              <a:t>数据中心网络应用</a:t>
            </a:r>
            <a:r>
              <a:rPr lang="zh-CN" altLang="en-US" sz="3200" dirty="0" smtClean="0"/>
              <a:t>传输</a:t>
            </a:r>
            <a:r>
              <a:rPr lang="zh-CN" altLang="en-US" sz="3200" dirty="0" smtClean="0"/>
              <a:t>方案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4583249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</a:rPr>
              <a:t>数据中心网络应用传输概述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6381" y="1313027"/>
            <a:ext cx="7886700" cy="3464719"/>
          </a:xfrm>
        </p:spPr>
        <p:txBody>
          <a:bodyPr/>
          <a:lstStyle/>
          <a:p>
            <a:r>
              <a:rPr lang="zh-CN" altLang="en-US" dirty="0" smtClean="0"/>
              <a:t>应用在数据</a:t>
            </a:r>
            <a:r>
              <a:rPr lang="zh-CN" altLang="en-US" dirty="0" smtClean="0"/>
              <a:t>中心传输</a:t>
            </a:r>
            <a:r>
              <a:rPr lang="zh-CN" altLang="en-US" dirty="0" smtClean="0"/>
              <a:t>存在问题：</a:t>
            </a:r>
          </a:p>
          <a:p>
            <a:pPr lvl="1"/>
            <a:r>
              <a:rPr lang="en-US" altLang="zh-CN" dirty="0" smtClean="0"/>
              <a:t>Map-reduce</a:t>
            </a:r>
            <a:r>
              <a:rPr lang="zh-CN" altLang="en-US" dirty="0" smtClean="0"/>
              <a:t>等</a:t>
            </a:r>
            <a:r>
              <a:rPr lang="zh-CN" altLang="en-US" dirty="0" smtClean="0"/>
              <a:t>高</a:t>
            </a:r>
            <a:r>
              <a:rPr lang="zh-CN" altLang="en-US" dirty="0" smtClean="0"/>
              <a:t>并发引起大量丢包</a:t>
            </a:r>
            <a:r>
              <a:rPr lang="en-US" altLang="zh-CN" baseline="30000" dirty="0" smtClean="0"/>
              <a:t>[3]</a:t>
            </a:r>
            <a:endParaRPr lang="zh-CN" altLang="en-US" baseline="30000" dirty="0" smtClean="0"/>
          </a:p>
          <a:p>
            <a:pPr lvl="1"/>
            <a:r>
              <a:rPr lang="en-US" altLang="zh-CN" dirty="0" smtClean="0"/>
              <a:t>TCP</a:t>
            </a:r>
            <a:r>
              <a:rPr lang="zh-CN" altLang="en-US" dirty="0" smtClean="0"/>
              <a:t>使得缓冲区很大，延迟高</a:t>
            </a:r>
            <a:r>
              <a:rPr lang="en-US" altLang="zh-CN" baseline="30000" dirty="0" smtClean="0"/>
              <a:t>[3]</a:t>
            </a:r>
            <a:endParaRPr lang="zh-CN" altLang="en-US" baseline="30000" dirty="0" smtClean="0"/>
          </a:p>
          <a:p>
            <a:pPr lvl="1"/>
            <a:r>
              <a:rPr lang="zh-CN" altLang="en-US" dirty="0" smtClean="0"/>
              <a:t>带宽公平分配，难以满足所有</a:t>
            </a:r>
            <a:r>
              <a:rPr lang="zh-CN" altLang="en-US" dirty="0" smtClean="0"/>
              <a:t>应需求</a:t>
            </a:r>
            <a:r>
              <a:rPr lang="en-US" altLang="zh-CN" baseline="30000" dirty="0" smtClean="0"/>
              <a:t>[4]</a:t>
            </a:r>
            <a:endParaRPr lang="zh-CN" altLang="en-US" baseline="30000" dirty="0" smtClean="0"/>
          </a:p>
        </p:txBody>
      </p:sp>
      <p:sp>
        <p:nvSpPr>
          <p:cNvPr id="23" name="Oval 14"/>
          <p:cNvSpPr/>
          <p:nvPr/>
        </p:nvSpPr>
        <p:spPr>
          <a:xfrm>
            <a:off x="7264935" y="2750136"/>
            <a:ext cx="400050" cy="400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Oval 15"/>
          <p:cNvSpPr/>
          <p:nvPr/>
        </p:nvSpPr>
        <p:spPr>
          <a:xfrm>
            <a:off x="7792119" y="2757552"/>
            <a:ext cx="400050" cy="400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Oval 16"/>
          <p:cNvSpPr/>
          <p:nvPr/>
        </p:nvSpPr>
        <p:spPr>
          <a:xfrm>
            <a:off x="8368309" y="2743038"/>
            <a:ext cx="400050" cy="400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Oval 8"/>
          <p:cNvSpPr/>
          <p:nvPr/>
        </p:nvSpPr>
        <p:spPr>
          <a:xfrm>
            <a:off x="7774854" y="1960920"/>
            <a:ext cx="400050" cy="400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7" name="Straight Arrow Connector 9"/>
          <p:cNvCxnSpPr/>
          <p:nvPr/>
        </p:nvCxnSpPr>
        <p:spPr>
          <a:xfrm flipH="1">
            <a:off x="7383013" y="2156960"/>
            <a:ext cx="572936" cy="687236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10"/>
          <p:cNvCxnSpPr>
            <a:stCxn id="26" idx="4"/>
          </p:cNvCxnSpPr>
          <p:nvPr/>
        </p:nvCxnSpPr>
        <p:spPr>
          <a:xfrm>
            <a:off x="7974879" y="2360970"/>
            <a:ext cx="27122" cy="495109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1"/>
          <p:cNvCxnSpPr>
            <a:stCxn id="26" idx="5"/>
          </p:cNvCxnSpPr>
          <p:nvPr/>
        </p:nvCxnSpPr>
        <p:spPr>
          <a:xfrm>
            <a:off x="8116317" y="2302384"/>
            <a:ext cx="376329" cy="578483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26"/>
          <p:cNvSpPr/>
          <p:nvPr/>
        </p:nvSpPr>
        <p:spPr>
          <a:xfrm>
            <a:off x="7172640" y="2771067"/>
            <a:ext cx="137160" cy="274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28"/>
          <p:cNvSpPr/>
          <p:nvPr/>
        </p:nvSpPr>
        <p:spPr>
          <a:xfrm>
            <a:off x="7688700" y="2802478"/>
            <a:ext cx="137160" cy="274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Rectangle 29"/>
          <p:cNvSpPr/>
          <p:nvPr/>
        </p:nvSpPr>
        <p:spPr>
          <a:xfrm>
            <a:off x="8204027" y="2828598"/>
            <a:ext cx="137160" cy="274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42" y="3830331"/>
            <a:ext cx="3436980" cy="11287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413" y="3830331"/>
            <a:ext cx="3250664" cy="131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5575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01 0.04167 L 0.07587 -0.14213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-919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93 0.04861 L 0.01858 -0.13518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6" y="-919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03 0.03796 L -0.03681 -0.14584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1" y="-919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2153"/>
            <a:r>
              <a:rPr lang="zh-CN" altLang="en-US" b="1" dirty="0">
                <a:solidFill>
                  <a:schemeClr val="tx1"/>
                </a:solidFill>
              </a:rPr>
              <a:t>数据中心网络应用传输概述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5468" y="1123728"/>
            <a:ext cx="8649621" cy="5734271"/>
          </a:xfrm>
        </p:spPr>
        <p:txBody>
          <a:bodyPr/>
          <a:lstStyle/>
          <a:p>
            <a:r>
              <a:rPr kumimoji="1" lang="zh-CN" altLang="en-US" dirty="0" smtClean="0"/>
              <a:t>业</a:t>
            </a:r>
            <a:r>
              <a:rPr kumimoji="1" lang="zh-CN" altLang="en-US" dirty="0" smtClean="0"/>
              <a:t>界</a:t>
            </a:r>
            <a:r>
              <a:rPr kumimoji="1" lang="zh-CN" altLang="en-US" dirty="0" smtClean="0"/>
              <a:t>对数据</a:t>
            </a:r>
            <a:r>
              <a:rPr kumimoji="1" lang="zh-CN" altLang="en-US" dirty="0" smtClean="0"/>
              <a:t>中心</a:t>
            </a:r>
            <a:r>
              <a:rPr kumimoji="1" lang="zh-CN" altLang="en-US" dirty="0" smtClean="0"/>
              <a:t>应用</a:t>
            </a:r>
            <a:r>
              <a:rPr kumimoji="1" lang="zh-CN" altLang="en-US" dirty="0" smtClean="0"/>
              <a:t>传输</a:t>
            </a:r>
            <a:r>
              <a:rPr kumimoji="1" lang="zh-CN" altLang="en-US" dirty="0" smtClean="0"/>
              <a:t>方案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按照</a:t>
            </a:r>
            <a:r>
              <a:rPr kumimoji="1" lang="zh-CN" altLang="en-US" dirty="0" smtClean="0"/>
              <a:t>传输调度的技术</a:t>
            </a:r>
            <a:r>
              <a:rPr kumimoji="1" lang="zh-CN" altLang="en-US" dirty="0" smtClean="0"/>
              <a:t>：</a:t>
            </a:r>
          </a:p>
          <a:p>
            <a:pPr lvl="2"/>
            <a:r>
              <a:rPr kumimoji="1" lang="zh-CN" altLang="en-US" dirty="0" smtClean="0"/>
              <a:t>分布式</a:t>
            </a:r>
            <a:r>
              <a:rPr kumimoji="1" lang="zh-CN" altLang="en-US" dirty="0" smtClean="0"/>
              <a:t>传输</a:t>
            </a:r>
            <a:r>
              <a:rPr kumimoji="1" lang="zh-CN" altLang="en-US" dirty="0" smtClean="0"/>
              <a:t>，集中式调度</a:t>
            </a:r>
          </a:p>
          <a:p>
            <a:pPr lvl="2"/>
            <a:r>
              <a:rPr kumimoji="1" lang="zh-CN" altLang="en-US" dirty="0" smtClean="0"/>
              <a:t>分布式简单</a:t>
            </a:r>
            <a:r>
              <a:rPr kumimoji="1" lang="zh-CN" altLang="en-US" dirty="0"/>
              <a:t>，控制精确</a:t>
            </a:r>
            <a:r>
              <a:rPr kumimoji="1" lang="zh-CN" altLang="en-US" dirty="0" smtClean="0"/>
              <a:t>度差，集中式调度准确</a:t>
            </a:r>
            <a:r>
              <a:rPr kumimoji="1" lang="zh-CN" altLang="en-US" dirty="0"/>
              <a:t>，增加</a:t>
            </a:r>
            <a:r>
              <a:rPr kumimoji="1" lang="zh-CN" altLang="en-US" dirty="0" smtClean="0"/>
              <a:t>延迟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按照传输调度的粒度：</a:t>
            </a:r>
          </a:p>
          <a:p>
            <a:pPr lvl="2"/>
            <a:r>
              <a:rPr kumimoji="1" lang="zh-CN" altLang="en-US" dirty="0" smtClean="0"/>
              <a:t>流级别传输调度，任务级别传输调度</a:t>
            </a:r>
          </a:p>
          <a:p>
            <a:pPr lvl="2"/>
            <a:r>
              <a:rPr kumimoji="1" lang="zh-CN" altLang="en-US" dirty="0" smtClean="0"/>
              <a:t>流级别需要信息少，不准确，任务级需要信息多，准确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按照</a:t>
            </a:r>
            <a:r>
              <a:rPr kumimoji="1" lang="zh-CN" altLang="en-US" dirty="0" smtClean="0"/>
              <a:t>传输调度</a:t>
            </a:r>
            <a:r>
              <a:rPr kumimoji="1" lang="zh-CN" altLang="en-US" dirty="0" smtClean="0"/>
              <a:t>的</a:t>
            </a:r>
            <a:r>
              <a:rPr kumimoji="1" lang="zh-CN" altLang="en-US" dirty="0" smtClean="0"/>
              <a:t>优化标准</a:t>
            </a:r>
            <a:endParaRPr kumimoji="1" lang="zh-CN" altLang="en-US" dirty="0" smtClean="0"/>
          </a:p>
          <a:p>
            <a:pPr lvl="2"/>
            <a:r>
              <a:rPr kumimoji="1" lang="zh-CN" altLang="en-US" dirty="0" smtClean="0"/>
              <a:t>基于期限调度，最小化任务传输时间</a:t>
            </a:r>
          </a:p>
          <a:p>
            <a:pPr lvl="2"/>
            <a:r>
              <a:rPr kumimoji="1" lang="zh-CN" altLang="en-US" dirty="0" smtClean="0"/>
              <a:t>基于期限调度可以保证延迟，但是很多应用没有期限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按照</a:t>
            </a:r>
            <a:r>
              <a:rPr kumimoji="1" lang="zh-CN" altLang="en-US" dirty="0"/>
              <a:t>传输</a:t>
            </a:r>
            <a:r>
              <a:rPr kumimoji="1" lang="zh-CN" altLang="en-US" dirty="0" smtClean="0"/>
              <a:t>调度</a:t>
            </a:r>
            <a:r>
              <a:rPr kumimoji="1" lang="zh-CN" altLang="en-US" dirty="0" smtClean="0"/>
              <a:t>体系结构</a:t>
            </a:r>
          </a:p>
          <a:p>
            <a:pPr lvl="2"/>
            <a:r>
              <a:rPr kumimoji="1" lang="zh-CN" altLang="en-US" dirty="0" smtClean="0"/>
              <a:t>考虑路径拥塞，不考虑路径拥塞</a:t>
            </a:r>
          </a:p>
          <a:p>
            <a:pPr lvl="2"/>
            <a:r>
              <a:rPr kumimoji="1" lang="zh-CN" altLang="en-US" dirty="0" smtClean="0"/>
              <a:t>考虑路径，复杂，准确，非阻塞结构，简单，准确度低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5754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</a:rPr>
              <a:t>数据中心网络应用传输概述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CN" altLang="en-US" dirty="0" smtClean="0"/>
              <a:t>研究目标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8012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solidFill>
                  <a:schemeClr val="tx1"/>
                </a:solidFill>
              </a:rPr>
              <a:t>国内外研究现状</a:t>
            </a:r>
            <a:endParaRPr kumimoji="1" lang="zh-CN" altLang="en-US" dirty="0"/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429240"/>
              </p:ext>
            </p:extLst>
          </p:nvPr>
        </p:nvGraphicFramePr>
        <p:xfrm>
          <a:off x="165302" y="1172393"/>
          <a:ext cx="8789788" cy="4369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23"/>
                <a:gridCol w="8016665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年份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方案</a:t>
                      </a:r>
                    </a:p>
                  </a:txBody>
                  <a:tcPr/>
                </a:tc>
              </a:tr>
              <a:tr h="45611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2011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DCTCP</a:t>
                      </a:r>
                      <a:r>
                        <a:rPr lang="en-US" altLang="zh-CN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[</a:t>
                      </a:r>
                      <a:r>
                        <a:rPr lang="zh-CN" altLang="en-US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流级，分布式</a:t>
                      </a:r>
                      <a:r>
                        <a:rPr lang="en-US" altLang="zh-CN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]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,Orchestra</a:t>
                      </a:r>
                      <a:r>
                        <a:rPr lang="en-US" altLang="zh-CN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[</a:t>
                      </a:r>
                      <a:r>
                        <a:rPr lang="zh-CN" altLang="en-US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任务级，集中式</a:t>
                      </a:r>
                      <a:r>
                        <a:rPr lang="en-US" altLang="zh-CN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]</a:t>
                      </a:r>
                      <a:endParaRPr lang="zh-CN" altLang="en-US" sz="1400" b="1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</a:tr>
              <a:tr h="408215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2012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HULL</a:t>
                      </a:r>
                      <a:r>
                        <a:rPr lang="en-US" altLang="zh-CN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[</a:t>
                      </a:r>
                      <a:r>
                        <a:rPr lang="zh-CN" altLang="en-US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流级，分布式</a:t>
                      </a:r>
                      <a:r>
                        <a:rPr lang="en-US" altLang="zh-CN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]</a:t>
                      </a:r>
                      <a:r>
                        <a:rPr lang="en-US" altLang="zh-CN" sz="1400" baseline="0" dirty="0" smtClean="0"/>
                        <a:t>,</a:t>
                      </a:r>
                      <a:r>
                        <a:rPr lang="en-US" altLang="zh-CN" sz="2000" baseline="0" dirty="0" smtClean="0"/>
                        <a:t>D3</a:t>
                      </a:r>
                      <a:r>
                        <a:rPr lang="en-US" altLang="zh-CN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[</a:t>
                      </a:r>
                      <a:r>
                        <a:rPr lang="zh-CN" altLang="en-US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期限，流级别，集中式</a:t>
                      </a:r>
                      <a:r>
                        <a:rPr lang="en-US" altLang="zh-CN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]</a:t>
                      </a:r>
                      <a:r>
                        <a:rPr lang="en-US" altLang="zh-CN" sz="2000" baseline="0" dirty="0" smtClean="0"/>
                        <a:t>, Detail </a:t>
                      </a:r>
                      <a:r>
                        <a:rPr lang="en-US" altLang="zh-CN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[</a:t>
                      </a:r>
                      <a:r>
                        <a:rPr lang="zh-CN" altLang="en-US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完成时间</a:t>
                      </a:r>
                      <a:r>
                        <a:rPr lang="zh-CN" altLang="en-US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，</a:t>
                      </a:r>
                      <a:r>
                        <a:rPr lang="zh-CN" altLang="en-US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流级，路径</a:t>
                      </a:r>
                      <a:r>
                        <a:rPr lang="en-US" altLang="zh-CN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]</a:t>
                      </a:r>
                      <a:endParaRPr lang="zh-CN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2013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PDQ</a:t>
                      </a:r>
                      <a:r>
                        <a:rPr lang="en-US" altLang="zh-CN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[</a:t>
                      </a:r>
                      <a:r>
                        <a:rPr lang="zh-CN" altLang="en-US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完成时间，流级，</a:t>
                      </a:r>
                      <a:r>
                        <a:rPr lang="zh-CN" altLang="en-US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集中式</a:t>
                      </a:r>
                      <a:r>
                        <a:rPr lang="en-US" altLang="zh-CN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]</a:t>
                      </a:r>
                      <a:r>
                        <a:rPr lang="en-US" altLang="zh-CN" sz="1400" dirty="0" smtClean="0"/>
                        <a:t>,</a:t>
                      </a:r>
                      <a:r>
                        <a:rPr lang="en-US" altLang="zh-CN" sz="2000" dirty="0" smtClean="0"/>
                        <a:t>D2TCP</a:t>
                      </a:r>
                      <a:r>
                        <a:rPr lang="en-US" altLang="zh-CN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[</a:t>
                      </a:r>
                      <a:r>
                        <a:rPr lang="zh-CN" altLang="en-US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期限</a:t>
                      </a:r>
                      <a:r>
                        <a:rPr lang="zh-CN" altLang="en-US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，流级，</a:t>
                      </a:r>
                      <a:r>
                        <a:rPr lang="zh-CN" altLang="en-US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分布式</a:t>
                      </a:r>
                      <a:r>
                        <a:rPr lang="en-US" altLang="zh-CN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]</a:t>
                      </a:r>
                      <a:r>
                        <a:rPr lang="en-US" altLang="zh-CN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,MCP</a:t>
                      </a:r>
                      <a:r>
                        <a:rPr lang="en-US" altLang="zh-CN" sz="1400" b="1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[</a:t>
                      </a:r>
                      <a:r>
                        <a:rPr lang="zh-CN" altLang="en-US" sz="1400" b="1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期</a:t>
                      </a:r>
                      <a:r>
                        <a:rPr lang="zh-CN" altLang="en-US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限，流级，</a:t>
                      </a:r>
                      <a:r>
                        <a:rPr lang="zh-CN" altLang="en-US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分布式</a:t>
                      </a:r>
                      <a:r>
                        <a:rPr lang="zh-CN" altLang="en-US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］</a:t>
                      </a:r>
                      <a:r>
                        <a:rPr lang="en-US" altLang="zh-CN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,M</a:t>
                      </a:r>
                      <a:r>
                        <a:rPr lang="en-US" altLang="zh-CN" sz="2000" baseline="0" dirty="0" smtClean="0"/>
                        <a:t>PTCP</a:t>
                      </a:r>
                      <a:r>
                        <a:rPr lang="en-US" altLang="zh-CN" sz="1400" b="1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[</a:t>
                      </a:r>
                      <a:r>
                        <a:rPr lang="zh-CN" altLang="en-US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流级，分布式］</a:t>
                      </a:r>
                      <a:r>
                        <a:rPr lang="en-US" altLang="zh-CN" sz="20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,ICT</a:t>
                      </a:r>
                      <a:r>
                        <a:rPr lang="en-US" altLang="zh-CN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</a:t>
                      </a:r>
                      <a:r>
                        <a:rPr lang="en-US" altLang="zh-CN" sz="1400" b="1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[</a:t>
                      </a:r>
                      <a:r>
                        <a:rPr lang="zh-CN" altLang="en-US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流级，分布式］</a:t>
                      </a:r>
                      <a:endParaRPr lang="zh-CN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/>
                </a:tc>
              </a:tr>
              <a:tr h="473528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2014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/>
                        <a:t>pFabric</a:t>
                      </a:r>
                      <a:r>
                        <a:rPr lang="en-US" altLang="zh-CN" sz="1400" b="1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[</a:t>
                      </a:r>
                      <a:r>
                        <a:rPr lang="zh-CN" altLang="en-US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流级，分布式，</a:t>
                      </a:r>
                      <a:r>
                        <a:rPr lang="zh-CN" altLang="en-US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完成时间</a:t>
                      </a:r>
                      <a:r>
                        <a:rPr lang="zh-CN" altLang="en-US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］</a:t>
                      </a:r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,L2DCT</a:t>
                      </a:r>
                      <a:r>
                        <a:rPr lang="en-US" altLang="zh-CN" sz="1400" b="1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[</a:t>
                      </a:r>
                      <a:r>
                        <a:rPr lang="zh-CN" altLang="en-US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流级，分布式，完成时间］</a:t>
                      </a:r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CN" sz="20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Repflow</a:t>
                      </a:r>
                      <a:r>
                        <a:rPr lang="en-US" altLang="zh-CN" sz="1400" b="1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[</a:t>
                      </a:r>
                      <a:r>
                        <a:rPr lang="zh-CN" altLang="en-US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流级，分布式，完成时间］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</a:rPr>
                        <a:t>Barrat</a:t>
                      </a:r>
                      <a:r>
                        <a:rPr lang="en-US" altLang="zh-CN" sz="1400" b="1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[</a:t>
                      </a:r>
                      <a:r>
                        <a:rPr lang="zh-CN" altLang="en-US" sz="1400" b="1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任务</a:t>
                      </a:r>
                      <a:r>
                        <a:rPr lang="zh-CN" altLang="en-US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级，分布式，完成时间］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</a:rPr>
                        <a:t>Varys</a:t>
                      </a:r>
                      <a:r>
                        <a:rPr lang="en-US" altLang="zh-CN" sz="1400" b="1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[</a:t>
                      </a:r>
                      <a:r>
                        <a:rPr lang="zh-CN" altLang="en-US" sz="1400" b="1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任务</a:t>
                      </a:r>
                      <a:r>
                        <a:rPr lang="zh-CN" altLang="en-US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级，</a:t>
                      </a:r>
                      <a:r>
                        <a:rPr lang="zh-CN" altLang="en-US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集中</a:t>
                      </a:r>
                      <a:r>
                        <a:rPr lang="zh-CN" altLang="en-US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式，完成时间］</a:t>
                      </a:r>
                      <a:endParaRPr lang="en-US" altLang="zh-CN" sz="2000" b="1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2015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TIMELY</a:t>
                      </a:r>
                      <a:r>
                        <a:rPr lang="en-US" altLang="zh-CN" sz="1400" b="1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[</a:t>
                      </a:r>
                      <a:r>
                        <a:rPr lang="zh-CN" altLang="en-US" sz="1400" b="1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流</a:t>
                      </a:r>
                      <a:r>
                        <a:rPr lang="zh-CN" altLang="en-US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级，</a:t>
                      </a:r>
                      <a:r>
                        <a:rPr lang="zh-CN" altLang="en-US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分布</a:t>
                      </a:r>
                      <a:r>
                        <a:rPr lang="zh-CN" altLang="en-US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式，完成时间］</a:t>
                      </a:r>
                      <a:r>
                        <a:rPr lang="en-US" altLang="zh-CN" sz="2000" dirty="0" smtClean="0"/>
                        <a:t>,PASE</a:t>
                      </a:r>
                      <a:r>
                        <a:rPr lang="en-US" altLang="zh-CN" sz="1400" b="1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[</a:t>
                      </a:r>
                      <a:r>
                        <a:rPr lang="zh-CN" altLang="en-US" sz="1400" b="1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流</a:t>
                      </a:r>
                      <a:r>
                        <a:rPr lang="zh-CN" altLang="en-US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级，分布式，完成时间］</a:t>
                      </a:r>
                      <a:r>
                        <a:rPr lang="en-US" altLang="zh-CN" sz="2000" dirty="0" smtClean="0"/>
                        <a:t>,FASTPASS</a:t>
                      </a:r>
                      <a:r>
                        <a:rPr lang="en-US" altLang="zh-CN" sz="1400" b="1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[</a:t>
                      </a:r>
                      <a:r>
                        <a:rPr lang="zh-CN" altLang="en-US" sz="1400" b="1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流</a:t>
                      </a:r>
                      <a:r>
                        <a:rPr lang="zh-CN" altLang="en-US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级，</a:t>
                      </a:r>
                      <a:r>
                        <a:rPr lang="zh-CN" altLang="en-US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集中</a:t>
                      </a:r>
                      <a:r>
                        <a:rPr lang="zh-CN" altLang="en-US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式，</a:t>
                      </a:r>
                      <a:r>
                        <a:rPr lang="zh-CN" altLang="en-US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路径，</a:t>
                      </a:r>
                      <a:r>
                        <a:rPr lang="zh-CN" altLang="en-US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完成时间］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,QJUMP</a:t>
                      </a:r>
                      <a:r>
                        <a:rPr lang="en-US" altLang="zh-CN" sz="1400" b="1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[</a:t>
                      </a:r>
                      <a:r>
                        <a:rPr lang="zh-CN" altLang="en-US" sz="1400" b="1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流</a:t>
                      </a:r>
                      <a:r>
                        <a:rPr lang="zh-CN" altLang="en-US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级，分布式，完成时间］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</a:rPr>
                        <a:t>Aalo</a:t>
                      </a:r>
                      <a:r>
                        <a:rPr lang="en-US" altLang="zh-CN" sz="1400" b="1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[</a:t>
                      </a:r>
                      <a:r>
                        <a:rPr lang="zh-CN" altLang="en-US" sz="1400" b="1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任务</a:t>
                      </a:r>
                      <a:r>
                        <a:rPr lang="zh-CN" altLang="en-US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级，分布式，完成时间］</a:t>
                      </a:r>
                      <a:endParaRPr lang="zh-CN" altLang="en-US" sz="2000" b="1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2016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CODA</a:t>
                      </a:r>
                      <a:r>
                        <a:rPr lang="en-US" altLang="zh-CN" sz="1400" b="1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[</a:t>
                      </a:r>
                      <a:r>
                        <a:rPr lang="zh-CN" altLang="en-US" sz="1400" b="1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任务级</a:t>
                      </a:r>
                      <a:r>
                        <a:rPr lang="zh-CN" altLang="en-US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，</a:t>
                      </a:r>
                      <a:r>
                        <a:rPr lang="zh-CN" altLang="en-US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集中式</a:t>
                      </a:r>
                      <a:r>
                        <a:rPr lang="zh-CN" altLang="en-US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，完成时间］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Sunflow</a:t>
                      </a:r>
                      <a:r>
                        <a:rPr lang="en-US" altLang="zh-CN" sz="1400" b="1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[</a:t>
                      </a:r>
                      <a:r>
                        <a:rPr lang="zh-CN" altLang="en-US" sz="1400" b="1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任务</a:t>
                      </a:r>
                      <a:r>
                        <a:rPr lang="zh-CN" altLang="en-US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，分布式，完成时间］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,Stream</a:t>
                      </a:r>
                      <a:r>
                        <a:rPr lang="en-US" altLang="zh-CN" sz="1400" b="1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[</a:t>
                      </a:r>
                      <a:r>
                        <a:rPr lang="zh-CN" altLang="en-US" sz="1400" b="1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任务级</a:t>
                      </a:r>
                      <a:r>
                        <a:rPr lang="zh-CN" altLang="en-US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，分布式，完成时间］</a:t>
                      </a:r>
                      <a:endParaRPr lang="zh-CN" altLang="en-US" sz="2000" b="1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2017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solidFill>
                            <a:schemeClr val="tx1"/>
                          </a:solidFill>
                        </a:rPr>
                        <a:t>Karuna</a:t>
                      </a:r>
                      <a:r>
                        <a:rPr lang="en-US" altLang="zh-CN" sz="1600" b="1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[</a:t>
                      </a:r>
                      <a:r>
                        <a:rPr lang="zh-CN" altLang="en-US" sz="1600" b="1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流</a:t>
                      </a:r>
                      <a:r>
                        <a:rPr lang="zh-CN" altLang="en-US" sz="16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级，分布式，完成时间］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,Task-TCP</a:t>
                      </a:r>
                      <a:r>
                        <a:rPr lang="en-US" altLang="zh-CN" sz="1600" b="1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[</a:t>
                      </a:r>
                      <a:r>
                        <a:rPr lang="zh-CN" altLang="en-US" sz="1600" b="1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任务</a:t>
                      </a:r>
                      <a:r>
                        <a:rPr lang="zh-CN" altLang="en-US" sz="16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级，分布式，完成时间］</a:t>
                      </a:r>
                      <a:endParaRPr lang="zh-CN" altLang="en-US" sz="2000" b="1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0157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solidFill>
                  <a:schemeClr val="tx1"/>
                </a:solidFill>
              </a:rPr>
              <a:t>国内外研究现状</a:t>
            </a:r>
            <a:endParaRPr kumimoji="1" lang="zh-CN" altLang="en-US" dirty="0"/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672025"/>
              </p:ext>
            </p:extLst>
          </p:nvPr>
        </p:nvGraphicFramePr>
        <p:xfrm>
          <a:off x="361243" y="1074421"/>
          <a:ext cx="8593846" cy="5540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036"/>
                <a:gridCol w="4232721"/>
                <a:gridCol w="3240089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年份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流级别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任务级别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41654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2011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DCTCP</a:t>
                      </a:r>
                      <a:r>
                        <a:rPr lang="en-US" altLang="zh-CN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[</a:t>
                      </a:r>
                      <a:r>
                        <a:rPr lang="en-US" altLang="zh-CN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SIGCOMM]</a:t>
                      </a:r>
                      <a:endParaRPr lang="zh-CN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Orchestra</a:t>
                      </a:r>
                      <a:r>
                        <a:rPr lang="en-US" altLang="zh-CN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[SIGCOMM]</a:t>
                      </a:r>
                      <a:endParaRPr lang="zh-CN" altLang="en-US" sz="2000" b="1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</a:tr>
              <a:tr h="665571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2012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HULL</a:t>
                      </a:r>
                      <a:r>
                        <a:rPr lang="en-US" altLang="zh-CN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[</a:t>
                      </a:r>
                      <a:r>
                        <a:rPr lang="en-US" altLang="zh-CN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NSDI</a:t>
                      </a:r>
                      <a:r>
                        <a:rPr lang="en-US" altLang="zh-CN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]</a:t>
                      </a:r>
                      <a:endParaRPr lang="en-US" altLang="zh-CN" sz="2000" b="1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  <a:p>
                      <a:r>
                        <a:rPr lang="en-US" altLang="zh-CN" sz="2000" baseline="0" dirty="0" smtClean="0"/>
                        <a:t>D3</a:t>
                      </a:r>
                      <a:r>
                        <a:rPr lang="en-US" altLang="zh-CN" sz="2000" baseline="0" dirty="0" smtClean="0"/>
                        <a:t>, Detail </a:t>
                      </a:r>
                      <a:r>
                        <a:rPr lang="en-US" altLang="zh-CN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[SIGCOMM]</a:t>
                      </a:r>
                      <a:endParaRPr lang="zh-CN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</a:tr>
              <a:tr h="944245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2013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PDQ,D2TCP</a:t>
                      </a:r>
                      <a:r>
                        <a:rPr lang="en-US" altLang="zh-CN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[</a:t>
                      </a:r>
                      <a:r>
                        <a:rPr lang="en-US" altLang="zh-CN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SIGCOMM</a:t>
                      </a:r>
                      <a:r>
                        <a:rPr lang="en-US" altLang="zh-CN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]</a:t>
                      </a:r>
                    </a:p>
                    <a:p>
                      <a:r>
                        <a:rPr lang="en-US" altLang="zh-CN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MCP,M</a:t>
                      </a:r>
                      <a:r>
                        <a:rPr lang="en-US" altLang="zh-CN" sz="2000" baseline="0" dirty="0" smtClean="0"/>
                        <a:t>PTCP</a:t>
                      </a:r>
                      <a:r>
                        <a:rPr lang="en-US" altLang="zh-CN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[</a:t>
                      </a:r>
                      <a:r>
                        <a:rPr lang="en-US" altLang="zh-CN" sz="2000" b="1" kern="120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HotNets</a:t>
                      </a:r>
                      <a:r>
                        <a:rPr lang="en-US" altLang="zh-CN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]</a:t>
                      </a:r>
                      <a:endParaRPr lang="zh-CN" altLang="en-US" sz="2000" b="1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  <a:p>
                      <a:r>
                        <a:rPr lang="en-US" altLang="zh-CN" sz="20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ICT</a:t>
                      </a:r>
                      <a:r>
                        <a:rPr lang="en-US" altLang="zh-CN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</a:t>
                      </a:r>
                      <a:r>
                        <a:rPr lang="en-US" altLang="zh-CN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[TON]</a:t>
                      </a:r>
                      <a:endParaRPr lang="zh-CN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72206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2014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/>
                        <a:t>pFabric</a:t>
                      </a:r>
                      <a:r>
                        <a:rPr lang="en-US" altLang="zh-CN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[SIGCOMM]</a:t>
                      </a:r>
                      <a:endParaRPr lang="zh-CN" altLang="en-US" sz="20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L2DCT,Repflow</a:t>
                      </a:r>
                      <a:r>
                        <a:rPr lang="en-US" altLang="zh-CN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[</a:t>
                      </a:r>
                      <a:r>
                        <a:rPr lang="en-US" altLang="zh-CN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INFOCOM]</a:t>
                      </a:r>
                      <a:endParaRPr lang="zh-CN" altLang="en-US" sz="2000" b="1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</a:rPr>
                        <a:t>Barrat</a:t>
                      </a:r>
                      <a:endParaRPr lang="zh-CN" altLang="en-US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</a:rPr>
                        <a:t>Varys</a:t>
                      </a:r>
                      <a:r>
                        <a:rPr lang="en-US" altLang="zh-CN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[</a:t>
                      </a:r>
                      <a:r>
                        <a:rPr lang="en-US" altLang="zh-CN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SIGCOMM]</a:t>
                      </a:r>
                    </a:p>
                  </a:txBody>
                  <a:tcPr/>
                </a:tc>
              </a:tr>
              <a:tr h="1097596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2015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TIMELY,PASE</a:t>
                      </a:r>
                      <a:endParaRPr lang="zh-CN" altLang="en-US" sz="2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FASTPASS</a:t>
                      </a:r>
                      <a:r>
                        <a:rPr lang="en-US" altLang="zh-CN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[SIGCOMM]</a:t>
                      </a:r>
                      <a:endParaRPr lang="zh-CN" altLang="en-US" sz="2000" b="1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QJUMP</a:t>
                      </a:r>
                      <a:r>
                        <a:rPr lang="en-US" altLang="zh-CN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[NSDI]</a:t>
                      </a:r>
                      <a:endParaRPr lang="zh-CN" altLang="en-US" sz="20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</a:rPr>
                        <a:t>Aalo</a:t>
                      </a:r>
                      <a:r>
                        <a:rPr lang="en-US" altLang="zh-CN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[</a:t>
                      </a:r>
                      <a:r>
                        <a:rPr lang="en-US" altLang="zh-CN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SIGCOMM</a:t>
                      </a:r>
                      <a:r>
                        <a:rPr lang="en-US" altLang="zh-CN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]</a:t>
                      </a:r>
                      <a:endParaRPr lang="zh-CN" altLang="en-US" sz="2000" b="1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</a:tr>
              <a:tr h="654957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2016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CODA</a:t>
                      </a:r>
                      <a:r>
                        <a:rPr lang="en-US" altLang="zh-CN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[</a:t>
                      </a:r>
                      <a:r>
                        <a:rPr lang="en-US" altLang="zh-CN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SIGCOMM]</a:t>
                      </a:r>
                      <a:endParaRPr lang="zh-CN" altLang="en-US" sz="2000" b="1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Sunflow,Stream</a:t>
                      </a:r>
                      <a:r>
                        <a:rPr lang="en-US" altLang="zh-CN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[ICNP]</a:t>
                      </a:r>
                      <a:endParaRPr lang="zh-CN" altLang="en-US" sz="2000" b="1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2017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solidFill>
                            <a:schemeClr val="tx1"/>
                          </a:solidFill>
                        </a:rPr>
                        <a:t>Karuna</a:t>
                      </a:r>
                      <a:r>
                        <a:rPr lang="en-US" altLang="zh-CN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[SIGCOMM]</a:t>
                      </a:r>
                      <a:endParaRPr lang="zh-CN" altLang="en-US" sz="2000" b="1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Task-TCP</a:t>
                      </a:r>
                      <a:r>
                        <a:rPr lang="en-US" altLang="zh-CN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[ICDCS]</a:t>
                      </a:r>
                      <a:endParaRPr lang="zh-CN" altLang="en-US" sz="2000" b="1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00681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solidFill>
                  <a:schemeClr val="tx1"/>
                </a:solidFill>
              </a:rPr>
              <a:t>国内外研究现状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业</a:t>
            </a:r>
            <a:r>
              <a:rPr kumimoji="1" lang="zh-CN" altLang="en-US" dirty="0" smtClean="0"/>
              <a:t>界</a:t>
            </a:r>
            <a:r>
              <a:rPr kumimoji="1" lang="zh-CN" altLang="en-US" dirty="0" smtClean="0"/>
              <a:t>对数据</a:t>
            </a:r>
            <a:r>
              <a:rPr kumimoji="1" lang="zh-CN" altLang="en-US" dirty="0" smtClean="0"/>
              <a:t>中心</a:t>
            </a:r>
            <a:r>
              <a:rPr kumimoji="1" lang="zh-CN" altLang="en-US" dirty="0" smtClean="0"/>
              <a:t>应用</a:t>
            </a:r>
            <a:r>
              <a:rPr kumimoji="1" lang="zh-CN" altLang="en-US" dirty="0" smtClean="0"/>
              <a:t>传输</a:t>
            </a:r>
            <a:r>
              <a:rPr kumimoji="1" lang="zh-CN" altLang="en-US" dirty="0" smtClean="0"/>
              <a:t>优化方案</a:t>
            </a:r>
          </a:p>
          <a:p>
            <a:pPr lvl="1"/>
            <a:r>
              <a:rPr kumimoji="1" lang="zh-CN" altLang="en-US" dirty="0" smtClean="0"/>
              <a:t>按照部署位置：</a:t>
            </a:r>
          </a:p>
          <a:p>
            <a:pPr lvl="2"/>
            <a:r>
              <a:rPr kumimoji="1" lang="zh-CN" altLang="en-US" dirty="0" smtClean="0"/>
              <a:t>分布式传输：</a:t>
            </a:r>
            <a:r>
              <a:rPr kumimoji="1" lang="en-US" altLang="zh-CN" dirty="0" smtClean="0"/>
              <a:t>DCTCP,D2TCP,L2DCT,pFabric</a:t>
            </a:r>
            <a:r>
              <a:rPr kumimoji="1" lang="zh-CN" altLang="en-US" dirty="0" smtClean="0"/>
              <a:t>等</a:t>
            </a:r>
          </a:p>
          <a:p>
            <a:pPr lvl="2"/>
            <a:r>
              <a:rPr kumimoji="1" lang="zh-CN" altLang="en-US" dirty="0" smtClean="0"/>
              <a:t>集中式调度：</a:t>
            </a:r>
            <a:r>
              <a:rPr kumimoji="1" lang="en-US" altLang="zh-CN" dirty="0" smtClean="0"/>
              <a:t>D3,FastPass</a:t>
            </a:r>
            <a:r>
              <a:rPr kumimoji="1" lang="zh-CN" altLang="en-US" dirty="0" smtClean="0"/>
              <a:t>等</a:t>
            </a:r>
          </a:p>
          <a:p>
            <a:pPr lvl="1"/>
            <a:r>
              <a:rPr kumimoji="1" lang="zh-CN" altLang="en-US" dirty="0" smtClean="0"/>
              <a:t>特点</a:t>
            </a:r>
          </a:p>
          <a:p>
            <a:pPr lvl="2"/>
            <a:r>
              <a:rPr kumimoji="1" lang="zh-CN" altLang="en-US" dirty="0" smtClean="0"/>
              <a:t>分布式传输易于部署，简单，控制精确度差</a:t>
            </a:r>
          </a:p>
          <a:p>
            <a:pPr lvl="2"/>
            <a:r>
              <a:rPr kumimoji="1" lang="zh-CN" altLang="en-US" dirty="0" smtClean="0"/>
              <a:t>集中式调度控制准确，增加延迟</a:t>
            </a:r>
          </a:p>
          <a:p>
            <a:pPr lvl="1"/>
            <a:endParaRPr kumimoji="1" lang="zh-CN" altLang="en-US" dirty="0" smtClean="0"/>
          </a:p>
          <a:p>
            <a:pPr lvl="1"/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4531823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700" b="1" dirty="0"/>
              <a:t>没有考虑拥塞程度和应用性能的关系，导致方案在</a:t>
            </a:r>
            <a:r>
              <a:rPr kumimoji="1" lang="zh-CN" altLang="en-US" sz="2700" b="1" dirty="0">
                <a:solidFill>
                  <a:srgbClr val="0432FF"/>
                </a:solidFill>
              </a:rPr>
              <a:t>重度拥塞时失效</a:t>
            </a:r>
            <a:endParaRPr kumimoji="1" lang="zh-CN" altLang="en-US" sz="2700" b="1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9019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chemeClr val="tx1"/>
                </a:solidFill>
              </a:rPr>
              <a:t>国内外研究现状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8078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chemeClr val="tx1"/>
                </a:solidFill>
              </a:rPr>
              <a:t>参考文献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00837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2204864"/>
            <a:ext cx="7344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latin typeface="Adobe 楷体 Std R" pitchFamily="18" charset="-122"/>
                <a:ea typeface="Adobe 楷体 Std R" pitchFamily="18" charset="-122"/>
              </a:rPr>
              <a:t>恳请各位老师批评指正！</a:t>
            </a:r>
            <a:endParaRPr lang="en-US" altLang="zh-CN" sz="5400" dirty="0" smtClean="0"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r>
              <a:rPr lang="zh-CN" altLang="en-US" sz="6600" dirty="0" smtClean="0">
                <a:latin typeface="Adobe 楷体 Std R" pitchFamily="18" charset="-122"/>
                <a:ea typeface="Adobe 楷体 Std R" pitchFamily="18" charset="-122"/>
              </a:rPr>
              <a:t>谢谢！</a:t>
            </a:r>
            <a:endParaRPr lang="zh-CN" altLang="en-US" sz="6600" dirty="0"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182639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chemeClr val="tx1"/>
                </a:solidFill>
              </a:rPr>
              <a:t>提纲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39353" indent="-457200">
              <a:buFont typeface="Wingdings" charset="2"/>
              <a:buChar char="n"/>
            </a:pPr>
            <a:r>
              <a:rPr lang="zh-CN" altLang="en-US" sz="3200" dirty="0"/>
              <a:t>研究背景和意义</a:t>
            </a:r>
            <a:endParaRPr lang="en-US" altLang="zh-CN" sz="3200" dirty="0"/>
          </a:p>
          <a:p>
            <a:pPr marL="539353" indent="-457200">
              <a:buFont typeface="Wingdings" charset="2"/>
              <a:buChar char="n"/>
            </a:pPr>
            <a:r>
              <a:rPr lang="zh-CN" altLang="en-US" sz="3200" dirty="0"/>
              <a:t>国内外研究现状</a:t>
            </a:r>
            <a:endParaRPr lang="en-US" altLang="zh-CN" sz="3200" dirty="0"/>
          </a:p>
          <a:p>
            <a:pPr marL="539353" indent="-457200">
              <a:buFont typeface="Wingdings" charset="2"/>
              <a:buChar char="n"/>
            </a:pPr>
            <a:r>
              <a:rPr lang="zh-CN" altLang="en-US" sz="3200" dirty="0"/>
              <a:t>数据中心网络应用速率和延迟传输优化模型</a:t>
            </a:r>
            <a:endParaRPr lang="en-US" altLang="zh-CN" sz="3200" dirty="0"/>
          </a:p>
          <a:p>
            <a:pPr marL="539353" indent="-457200">
              <a:buFont typeface="Wingdings" charset="2"/>
              <a:buChar char="n"/>
            </a:pPr>
            <a:r>
              <a:rPr lang="zh-CN" altLang="en-US" sz="3200" dirty="0" smtClean="0"/>
              <a:t>期限自适应的期限</a:t>
            </a:r>
            <a:r>
              <a:rPr lang="zh-CN" altLang="en-US" sz="3200" dirty="0"/>
              <a:t>敏感流传输优化方案</a:t>
            </a:r>
          </a:p>
          <a:p>
            <a:pPr marL="539353" indent="-457200">
              <a:buFont typeface="Wingdings" charset="2"/>
              <a:buChar char="n"/>
            </a:pPr>
            <a:r>
              <a:rPr lang="zh-CN" altLang="en-US" sz="3200" dirty="0"/>
              <a:t>累计传输时间的混合流传输优化方案</a:t>
            </a:r>
          </a:p>
          <a:p>
            <a:pPr marL="539353" indent="-457200">
              <a:buFont typeface="Wingdings" charset="2"/>
              <a:buChar char="n"/>
            </a:pPr>
            <a:r>
              <a:rPr lang="zh-CN" altLang="en-US" sz="3200" dirty="0"/>
              <a:t>紧急程度已知的任务级别传输优化</a:t>
            </a:r>
            <a:r>
              <a:rPr lang="zh-CN" altLang="en-US" sz="3200" dirty="0" smtClean="0"/>
              <a:t>方案</a:t>
            </a:r>
          </a:p>
          <a:p>
            <a:pPr marL="539353" indent="-457200">
              <a:buFont typeface="Wingdings" charset="2"/>
              <a:buChar char="n"/>
            </a:pPr>
            <a:r>
              <a:rPr lang="zh-CN" altLang="en-US" sz="3200" dirty="0"/>
              <a:t>任务级的纠错码文件系统传输优化</a:t>
            </a:r>
            <a:r>
              <a:rPr lang="zh-CN" altLang="en-US" sz="3200" dirty="0" smtClean="0"/>
              <a:t>方案</a:t>
            </a:r>
            <a:endParaRPr lang="en-US" altLang="zh-CN" sz="3200" dirty="0"/>
          </a:p>
          <a:p>
            <a:pPr marL="539353" indent="-457200">
              <a:buFont typeface="Wingdings" charset="2"/>
              <a:buChar char="n"/>
            </a:pPr>
            <a:r>
              <a:rPr lang="zh-CN" altLang="en-US" sz="3200" dirty="0"/>
              <a:t>数据中心网络应用速率和延迟传输优化系统</a:t>
            </a:r>
            <a:endParaRPr lang="en-US" altLang="zh-CN" sz="3200" dirty="0"/>
          </a:p>
          <a:p>
            <a:pPr marL="539353" indent="-457200">
              <a:buFont typeface="Wingdings" charset="2"/>
              <a:buChar char="n"/>
            </a:pPr>
            <a:r>
              <a:rPr lang="zh-CN" altLang="en-US" sz="3200" dirty="0"/>
              <a:t>结论与展望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6792747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chemeClr val="tx1"/>
                </a:solidFill>
              </a:rPr>
              <a:t>提纲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39353" indent="-457200">
              <a:buFont typeface="Wingdings" charset="2"/>
              <a:buChar char="n"/>
            </a:pPr>
            <a:r>
              <a:rPr lang="zh-CN" altLang="en-US" sz="3200" dirty="0">
                <a:solidFill>
                  <a:srgbClr val="FF0000"/>
                </a:solidFill>
              </a:rPr>
              <a:t>研究背景和意义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539353" indent="-457200">
              <a:buFont typeface="Wingdings" charset="2"/>
              <a:buChar char="n"/>
            </a:pPr>
            <a:r>
              <a:rPr lang="zh-CN" altLang="en-US" sz="3200" dirty="0"/>
              <a:t>国内外研究现状</a:t>
            </a:r>
            <a:endParaRPr lang="en-US" altLang="zh-CN" sz="3200" dirty="0"/>
          </a:p>
          <a:p>
            <a:pPr marL="539353" indent="-457200">
              <a:buFont typeface="Wingdings" charset="2"/>
              <a:buChar char="n"/>
            </a:pPr>
            <a:r>
              <a:rPr lang="zh-CN" altLang="en-US" sz="3200" dirty="0"/>
              <a:t>数据中心网络应用速率和延迟传输优化模型</a:t>
            </a:r>
            <a:endParaRPr lang="en-US" altLang="zh-CN" sz="3200" dirty="0"/>
          </a:p>
          <a:p>
            <a:pPr marL="539353" indent="-457200">
              <a:buFont typeface="Wingdings" charset="2"/>
              <a:buChar char="n"/>
            </a:pPr>
            <a:r>
              <a:rPr lang="zh-CN" altLang="en-US" sz="3200" dirty="0" smtClean="0"/>
              <a:t>期限自适应的期限</a:t>
            </a:r>
            <a:r>
              <a:rPr lang="zh-CN" altLang="en-US" sz="3200" dirty="0"/>
              <a:t>敏感流传输优化方案</a:t>
            </a:r>
          </a:p>
          <a:p>
            <a:pPr marL="539353" indent="-457200">
              <a:buFont typeface="Wingdings" charset="2"/>
              <a:buChar char="n"/>
            </a:pPr>
            <a:r>
              <a:rPr lang="zh-CN" altLang="en-US" sz="3200" dirty="0"/>
              <a:t>累计传输时间的混合流传输优化方案</a:t>
            </a:r>
          </a:p>
          <a:p>
            <a:pPr marL="539353" indent="-457200">
              <a:buFont typeface="Wingdings" charset="2"/>
              <a:buChar char="n"/>
            </a:pPr>
            <a:r>
              <a:rPr lang="zh-CN" altLang="en-US" sz="3200" dirty="0"/>
              <a:t>紧急程度已知的任务级别传输优化</a:t>
            </a:r>
            <a:r>
              <a:rPr lang="zh-CN" altLang="en-US" sz="3200" dirty="0" smtClean="0"/>
              <a:t>方案</a:t>
            </a:r>
          </a:p>
          <a:p>
            <a:pPr marL="539353" indent="-457200">
              <a:buFont typeface="Wingdings" charset="2"/>
              <a:buChar char="n"/>
            </a:pPr>
            <a:r>
              <a:rPr lang="zh-CN" altLang="en-US" sz="3200" dirty="0"/>
              <a:t>任务级的纠错码文件系统传输优化</a:t>
            </a:r>
            <a:r>
              <a:rPr lang="zh-CN" altLang="en-US" sz="3200" dirty="0" smtClean="0"/>
              <a:t>方案</a:t>
            </a:r>
            <a:endParaRPr lang="en-US" altLang="zh-CN" sz="3200" dirty="0"/>
          </a:p>
          <a:p>
            <a:pPr marL="539353" indent="-457200">
              <a:buFont typeface="Wingdings" charset="2"/>
              <a:buChar char="n"/>
            </a:pPr>
            <a:r>
              <a:rPr lang="zh-CN" altLang="en-US" sz="3200" dirty="0"/>
              <a:t>数据中心网络应用速率和延迟传输优化系统</a:t>
            </a:r>
            <a:endParaRPr lang="en-US" altLang="zh-CN" sz="3200" dirty="0"/>
          </a:p>
          <a:p>
            <a:pPr marL="539353" indent="-457200">
              <a:buFont typeface="Wingdings" charset="2"/>
              <a:buChar char="n"/>
            </a:pPr>
            <a:r>
              <a:rPr lang="zh-CN" altLang="en-US" sz="3200" dirty="0"/>
              <a:t>结论与展望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37291436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2153"/>
            <a:r>
              <a:rPr lang="zh-CN" altLang="en-US" b="1" dirty="0">
                <a:solidFill>
                  <a:schemeClr val="tx1"/>
                </a:solidFill>
              </a:rPr>
              <a:t>研究背景和意义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39353" indent="-457200">
              <a:buFont typeface="Wingdings" charset="2"/>
              <a:buChar char="n"/>
            </a:pPr>
            <a:r>
              <a:rPr lang="zh-CN" altLang="en-US" sz="3200" dirty="0" smtClean="0"/>
              <a:t>研究背景</a:t>
            </a:r>
          </a:p>
          <a:p>
            <a:pPr marL="539353" indent="-457200">
              <a:buFont typeface="Wingdings" charset="2"/>
              <a:buChar char="n"/>
            </a:pPr>
            <a:r>
              <a:rPr lang="zh-CN" altLang="en-US" sz="3200" dirty="0" smtClean="0"/>
              <a:t>研究意义</a:t>
            </a:r>
            <a:r>
              <a:rPr lang="zh-CN" altLang="en-US" sz="3200" dirty="0" smtClean="0"/>
              <a:t>和</a:t>
            </a:r>
            <a:r>
              <a:rPr lang="zh-CN" altLang="en-US" sz="3200" dirty="0"/>
              <a:t>研究</a:t>
            </a:r>
            <a:r>
              <a:rPr lang="zh-CN" altLang="en-US" sz="3200" dirty="0" smtClean="0"/>
              <a:t>方向</a:t>
            </a:r>
            <a:endParaRPr lang="zh-CN" altLang="en-US" sz="3200" dirty="0" smtClean="0"/>
          </a:p>
          <a:p>
            <a:pPr marL="539353" indent="-457200">
              <a:buFont typeface="Wingdings" charset="2"/>
              <a:buChar char="n"/>
            </a:pPr>
            <a:r>
              <a:rPr lang="zh-CN" altLang="en-US" sz="3200" dirty="0" smtClean="0"/>
              <a:t>主要工作</a:t>
            </a:r>
          </a:p>
          <a:p>
            <a:pPr marL="539353" indent="-457200">
              <a:buFont typeface="Wingdings" charset="2"/>
              <a:buChar char="n"/>
            </a:pPr>
            <a:r>
              <a:rPr lang="zh-CN" altLang="en-US" sz="3200" dirty="0" smtClean="0"/>
              <a:t>工作框架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1817389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chemeClr val="tx1"/>
                </a:solidFill>
              </a:rPr>
              <a:t>研究背景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5468" y="1270202"/>
            <a:ext cx="8649621" cy="549765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数据中心</a:t>
            </a:r>
            <a:r>
              <a:rPr lang="zh-CN" altLang="en-US" dirty="0" smtClean="0"/>
              <a:t>网络</a:t>
            </a:r>
            <a:endParaRPr lang="en-US" altLang="zh-CN" sz="16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zh-CN" altLang="en-US" dirty="0" smtClean="0"/>
              <a:t>支撑互联网在线服务的数据中心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Facebook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YouTube</a:t>
            </a:r>
            <a:r>
              <a:rPr lang="zh-CN" altLang="en-US" dirty="0" smtClean="0"/>
              <a:t>，</a:t>
            </a:r>
            <a:r>
              <a:rPr lang="zh-CN" altLang="en-US" dirty="0" smtClean="0"/>
              <a:t>移动，电信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进行密集计算、存储，向用户提供在线服务</a:t>
            </a:r>
            <a:endParaRPr kumimoji="1" lang="zh-CN" altLang="en-US" dirty="0" smtClean="0"/>
          </a:p>
          <a:p>
            <a:r>
              <a:rPr kumimoji="1" lang="zh-CN" altLang="en-US" dirty="0" smtClean="0"/>
              <a:t>评价</a:t>
            </a:r>
            <a:r>
              <a:rPr kumimoji="1" lang="zh-CN" altLang="en-US" dirty="0"/>
              <a:t>数据</a:t>
            </a:r>
            <a:r>
              <a:rPr kumimoji="1" lang="zh-CN" altLang="en-US" dirty="0" smtClean="0"/>
              <a:t>中心</a:t>
            </a:r>
            <a:r>
              <a:rPr kumimoji="1" lang="zh-CN" altLang="en-US" dirty="0" smtClean="0"/>
              <a:t>网络</a:t>
            </a:r>
            <a:r>
              <a:rPr kumimoji="1" lang="zh-CN" altLang="en-US" dirty="0" smtClean="0"/>
              <a:t>对</a:t>
            </a:r>
            <a:r>
              <a:rPr kumimoji="1" lang="zh-CN" altLang="en-US" dirty="0"/>
              <a:t>应用服务质量的标准：</a:t>
            </a:r>
          </a:p>
          <a:p>
            <a:pPr lvl="1"/>
            <a:r>
              <a:rPr kumimoji="1" lang="zh-CN" altLang="en-US" dirty="0"/>
              <a:t>带宽，延迟</a:t>
            </a:r>
          </a:p>
          <a:p>
            <a:pPr lvl="1"/>
            <a:r>
              <a:rPr kumimoji="1" lang="zh-CN" altLang="en-US" dirty="0" smtClean="0"/>
              <a:t>应用</a:t>
            </a:r>
            <a:r>
              <a:rPr kumimoji="1" lang="zh-CN" altLang="en-US" dirty="0"/>
              <a:t>对带宽和延迟需求</a:t>
            </a:r>
            <a:r>
              <a:rPr kumimoji="1" lang="zh-CN" altLang="en-US" dirty="0" smtClean="0"/>
              <a:t>不同</a:t>
            </a:r>
          </a:p>
          <a:p>
            <a:pPr lvl="1"/>
            <a:r>
              <a:rPr kumimoji="1" lang="zh-CN" altLang="en-US" dirty="0"/>
              <a:t>低延迟优先</a:t>
            </a:r>
          </a:p>
          <a:p>
            <a:pPr lvl="2"/>
            <a:r>
              <a:rPr kumimoji="1" lang="en-US" altLang="zh-CN" sz="1500" dirty="0"/>
              <a:t>PTP</a:t>
            </a:r>
            <a:r>
              <a:rPr kumimoji="1" lang="zh-CN" altLang="en-US" sz="1500" dirty="0"/>
              <a:t>同步</a:t>
            </a:r>
          </a:p>
          <a:p>
            <a:pPr lvl="2"/>
            <a:r>
              <a:rPr kumimoji="1" lang="en-US" altLang="zh-CN" sz="1500" dirty="0" err="1"/>
              <a:t>Memcached</a:t>
            </a:r>
            <a:endParaRPr kumimoji="1" lang="zh-CN" altLang="en-US" sz="1500" dirty="0"/>
          </a:p>
          <a:p>
            <a:pPr lvl="2"/>
            <a:r>
              <a:rPr kumimoji="1" lang="en-US" altLang="zh-CN" sz="1500" dirty="0"/>
              <a:t>Naiad</a:t>
            </a:r>
            <a:endParaRPr kumimoji="1" lang="zh-CN" altLang="en-US" sz="1500" dirty="0"/>
          </a:p>
          <a:p>
            <a:pPr lvl="1"/>
            <a:r>
              <a:rPr kumimoji="1" lang="zh-CN" altLang="en-US" dirty="0"/>
              <a:t>高带宽优先</a:t>
            </a:r>
          </a:p>
          <a:p>
            <a:pPr lvl="2"/>
            <a:r>
              <a:rPr kumimoji="1" lang="zh-CN" altLang="en-US" dirty="0"/>
              <a:t>大数据备份</a:t>
            </a:r>
          </a:p>
          <a:p>
            <a:pPr lvl="2"/>
            <a:r>
              <a:rPr kumimoji="1" lang="en-US" altLang="zh-CN" dirty="0"/>
              <a:t>Hadoop</a:t>
            </a:r>
            <a:endParaRPr kumimoji="1" lang="zh-CN" altLang="en-US" dirty="0"/>
          </a:p>
          <a:p>
            <a:pPr lvl="1"/>
            <a:endParaRPr kumimoji="1" lang="zh-CN" altLang="en-US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6" name="Picture 15" descr="youtube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830" y="1190048"/>
            <a:ext cx="792088" cy="79208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ADADAD"/>
              </a:clrFrom>
              <a:clrTo>
                <a:srgbClr val="ADADA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60231" y="1857502"/>
            <a:ext cx="17621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 descr="FaceBook_256x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71815" y="1211415"/>
            <a:ext cx="738956" cy="738956"/>
          </a:xfrm>
          <a:prstGeom prst="rect">
            <a:avLst/>
          </a:prstGeom>
        </p:spPr>
      </p:pic>
      <p:pic>
        <p:nvPicPr>
          <p:cNvPr id="10" name="图片 9" descr="yahoo1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60653" y="1949581"/>
            <a:ext cx="1320639" cy="924448"/>
          </a:xfrm>
          <a:prstGeom prst="rect">
            <a:avLst/>
          </a:prstGeom>
        </p:spPr>
      </p:pic>
      <p:pic>
        <p:nvPicPr>
          <p:cNvPr id="316" name="图片 3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550" y="3638705"/>
            <a:ext cx="3788450" cy="2839220"/>
          </a:xfrm>
          <a:prstGeom prst="rect">
            <a:avLst/>
          </a:prstGeom>
        </p:spPr>
      </p:pic>
      <p:sp>
        <p:nvSpPr>
          <p:cNvPr id="317" name="文本框 316"/>
          <p:cNvSpPr txBox="1"/>
          <p:nvPr/>
        </p:nvSpPr>
        <p:spPr>
          <a:xfrm>
            <a:off x="7454504" y="4512647"/>
            <a:ext cx="7328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50" b="1" dirty="0" err="1"/>
              <a:t>hadoop</a:t>
            </a:r>
            <a:endParaRPr kumimoji="1" lang="zh-CN" altLang="en-US" sz="1350" b="1" dirty="0"/>
          </a:p>
        </p:txBody>
      </p:sp>
      <p:sp>
        <p:nvSpPr>
          <p:cNvPr id="318" name="文本框 317"/>
          <p:cNvSpPr txBox="1"/>
          <p:nvPr/>
        </p:nvSpPr>
        <p:spPr>
          <a:xfrm>
            <a:off x="6291381" y="4919816"/>
            <a:ext cx="8621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b="1" dirty="0"/>
              <a:t>PTP</a:t>
            </a:r>
            <a:r>
              <a:rPr kumimoji="1" lang="zh-CN" altLang="en-US" sz="1350" b="1" dirty="0"/>
              <a:t> 同步</a:t>
            </a:r>
          </a:p>
        </p:txBody>
      </p:sp>
      <p:sp>
        <p:nvSpPr>
          <p:cNvPr id="319" name="文本框 318"/>
          <p:cNvSpPr txBox="1"/>
          <p:nvPr/>
        </p:nvSpPr>
        <p:spPr>
          <a:xfrm>
            <a:off x="6291381" y="5196425"/>
            <a:ext cx="11631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b="1" dirty="0" err="1"/>
              <a:t>Memcached</a:t>
            </a:r>
            <a:endParaRPr kumimoji="1" lang="zh-CN" altLang="en-US" sz="1350" b="1" dirty="0"/>
          </a:p>
        </p:txBody>
      </p:sp>
      <p:sp>
        <p:nvSpPr>
          <p:cNvPr id="320" name="文本框 319"/>
          <p:cNvSpPr txBox="1"/>
          <p:nvPr/>
        </p:nvSpPr>
        <p:spPr>
          <a:xfrm>
            <a:off x="6291381" y="5473034"/>
            <a:ext cx="8621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b="1" dirty="0"/>
              <a:t>Naiad</a:t>
            </a:r>
            <a:endParaRPr kumimoji="1" lang="zh-CN" altLang="en-US" sz="1350" b="1" dirty="0"/>
          </a:p>
        </p:txBody>
      </p:sp>
      <p:sp>
        <p:nvSpPr>
          <p:cNvPr id="321" name="文本框 320"/>
          <p:cNvSpPr txBox="1"/>
          <p:nvPr/>
        </p:nvSpPr>
        <p:spPr>
          <a:xfrm>
            <a:off x="7439371" y="4140566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350" b="1" dirty="0"/>
              <a:t>大数据备份</a:t>
            </a:r>
          </a:p>
        </p:txBody>
      </p:sp>
      <p:sp>
        <p:nvSpPr>
          <p:cNvPr id="322" name="文本框 321"/>
          <p:cNvSpPr txBox="1"/>
          <p:nvPr/>
        </p:nvSpPr>
        <p:spPr>
          <a:xfrm>
            <a:off x="5895400" y="4154627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350" b="1" dirty="0"/>
              <a:t>最优</a:t>
            </a:r>
          </a:p>
        </p:txBody>
      </p:sp>
      <p:sp>
        <p:nvSpPr>
          <p:cNvPr id="323" name="文本框 322"/>
          <p:cNvSpPr txBox="1"/>
          <p:nvPr/>
        </p:nvSpPr>
        <p:spPr>
          <a:xfrm>
            <a:off x="8038489" y="5257451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350" b="1" dirty="0"/>
              <a:t>最差</a:t>
            </a:r>
          </a:p>
        </p:txBody>
      </p:sp>
    </p:spTree>
    <p:extLst>
      <p:ext uri="{BB962C8B-B14F-4D97-AF65-F5344CB8AC3E}">
        <p14:creationId xmlns:p14="http://schemas.microsoft.com/office/powerpoint/2010/main" val="12354652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" grpId="0"/>
      <p:bldP spid="318" grpId="0"/>
      <p:bldP spid="319" grpId="0"/>
      <p:bldP spid="320" grpId="0"/>
      <p:bldP spid="321" grpId="0"/>
      <p:bldP spid="322" grpId="0"/>
      <p:bldP spid="3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 smtClean="0">
                <a:solidFill>
                  <a:schemeClr val="tx1"/>
                </a:solidFill>
              </a:rPr>
              <a:t>研究目标和研究意义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b="1" dirty="0"/>
              <a:t>研究意义</a:t>
            </a:r>
          </a:p>
          <a:p>
            <a:pPr lvl="1"/>
            <a:r>
              <a:rPr kumimoji="1" lang="zh-CN" altLang="en-US" dirty="0"/>
              <a:t>构建基于应用的数据中心传输调度框架，使得应用提供更好的</a:t>
            </a:r>
            <a:r>
              <a:rPr kumimoji="1" lang="zh-CN" altLang="en-US" b="1" dirty="0">
                <a:solidFill>
                  <a:srgbClr val="0432FF"/>
                </a:solidFill>
              </a:rPr>
              <a:t>用户体验</a:t>
            </a:r>
          </a:p>
          <a:p>
            <a:pPr lvl="1"/>
            <a:r>
              <a:rPr kumimoji="1" lang="zh-CN" altLang="en-US" dirty="0"/>
              <a:t>通过对数据中心中数据应用的数据流进行调度和传输优化，可以充分合理的利用信道，提高</a:t>
            </a:r>
            <a:r>
              <a:rPr kumimoji="1" lang="zh-CN" altLang="en-US" b="1" dirty="0">
                <a:solidFill>
                  <a:srgbClr val="0432FF"/>
                </a:solidFill>
              </a:rPr>
              <a:t>资源</a:t>
            </a:r>
            <a:r>
              <a:rPr kumimoji="1" lang="zh-CN" altLang="en-US" b="1" dirty="0" smtClean="0">
                <a:solidFill>
                  <a:srgbClr val="0432FF"/>
                </a:solidFill>
              </a:rPr>
              <a:t>利用率</a:t>
            </a:r>
            <a:endParaRPr kumimoji="1" lang="zh-CN" altLang="en-US" sz="3200" b="1" dirty="0" smtClean="0"/>
          </a:p>
          <a:p>
            <a:r>
              <a:rPr kumimoji="1" lang="zh-CN" altLang="en-US" sz="3200" b="1" dirty="0" smtClean="0"/>
              <a:t>研究</a:t>
            </a:r>
            <a:r>
              <a:rPr kumimoji="1" lang="zh-CN" altLang="en-US" sz="3200" b="1" dirty="0" smtClean="0"/>
              <a:t>方向</a:t>
            </a:r>
          </a:p>
          <a:p>
            <a:pPr lvl="1"/>
            <a:r>
              <a:rPr kumimoji="1" lang="zh-CN" altLang="en-US" dirty="0" smtClean="0"/>
              <a:t>研究目标</a:t>
            </a:r>
          </a:p>
          <a:p>
            <a:pPr lvl="2"/>
            <a:r>
              <a:rPr kumimoji="1" lang="zh-CN" altLang="en-US" dirty="0" smtClean="0"/>
              <a:t>优化数据中心传输协议，为应用提供更好用户体验</a:t>
            </a:r>
          </a:p>
          <a:p>
            <a:pPr lvl="2"/>
            <a:r>
              <a:rPr kumimoji="1" lang="zh-CN" altLang="en-US" dirty="0" smtClean="0"/>
              <a:t>优化数据中心资源配置</a:t>
            </a:r>
            <a:r>
              <a:rPr kumimoji="1" lang="zh-CN" altLang="en-US" smtClean="0"/>
              <a:t>，提高资源利用率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研究路线</a:t>
            </a:r>
            <a:endParaRPr kumimoji="1" lang="zh-CN" altLang="en-US" dirty="0" smtClean="0"/>
          </a:p>
          <a:p>
            <a:pPr lvl="2"/>
            <a:r>
              <a:rPr kumimoji="1" lang="zh-CN" altLang="en-US" dirty="0" smtClean="0"/>
              <a:t>优化传输层协议，应用可以自适应网络拥塞调整带宽</a:t>
            </a:r>
          </a:p>
          <a:p>
            <a:pPr lvl="2"/>
            <a:r>
              <a:rPr kumimoji="1" lang="zh-CN" altLang="en-US" dirty="0" smtClean="0"/>
              <a:t>为</a:t>
            </a:r>
            <a:r>
              <a:rPr kumimoji="1" lang="zh-CN" altLang="en-US" dirty="0" smtClean="0"/>
              <a:t>数据</a:t>
            </a:r>
            <a:r>
              <a:rPr kumimoji="1" lang="zh-CN" altLang="en-US" dirty="0" smtClean="0"/>
              <a:t>中心</a:t>
            </a:r>
            <a:r>
              <a:rPr kumimoji="1" lang="zh-CN" altLang="en-US" dirty="0" smtClean="0"/>
              <a:t>任务</a:t>
            </a:r>
            <a:r>
              <a:rPr kumimoji="1" lang="zh-CN" altLang="en-US" dirty="0" smtClean="0"/>
              <a:t>分配优先级，更加合理利用网络资源</a:t>
            </a:r>
            <a:endParaRPr kumimoji="1" lang="zh-CN" altLang="en-US" dirty="0"/>
          </a:p>
          <a:p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09118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chemeClr val="tx1"/>
                </a:solidFill>
              </a:rPr>
              <a:t>主要工作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82153" indent="0">
              <a:buNone/>
            </a:pPr>
            <a:endParaRPr lang="zh-CN" altLang="en-US" sz="2800" dirty="0" smtClean="0"/>
          </a:p>
          <a:p>
            <a:pPr marL="82153" indent="0">
              <a:buNone/>
            </a:pPr>
            <a:endParaRPr lang="zh-CN" altLang="en-US" sz="2800" dirty="0"/>
          </a:p>
          <a:p>
            <a:pPr marL="539353" indent="-457200">
              <a:buFont typeface="Wingdings" charset="2"/>
              <a:buChar char="n"/>
            </a:pPr>
            <a:r>
              <a:rPr lang="zh-CN" altLang="en-US" sz="2800" dirty="0" smtClean="0"/>
              <a:t>数据</a:t>
            </a:r>
            <a:r>
              <a:rPr lang="zh-CN" altLang="en-US" sz="2800" dirty="0"/>
              <a:t>中心网络应用速率和延迟传输优化模型</a:t>
            </a:r>
            <a:endParaRPr lang="en-US" altLang="zh-CN" sz="2800" dirty="0"/>
          </a:p>
          <a:p>
            <a:pPr marL="539353" indent="-457200">
              <a:buFont typeface="Wingdings" charset="2"/>
              <a:buChar char="n"/>
            </a:pPr>
            <a:r>
              <a:rPr lang="zh-CN" altLang="en-US" sz="2800" dirty="0" smtClean="0"/>
              <a:t>带宽</a:t>
            </a:r>
            <a:r>
              <a:rPr lang="zh-CN" altLang="en-US" sz="2800" dirty="0" smtClean="0"/>
              <a:t>自</a:t>
            </a:r>
            <a:r>
              <a:rPr lang="zh-CN" altLang="en-US" sz="2800" dirty="0"/>
              <a:t>适应的期限敏感流传输优化方案</a:t>
            </a:r>
          </a:p>
          <a:p>
            <a:pPr marL="539353" indent="-457200">
              <a:buFont typeface="Wingdings" charset="2"/>
              <a:buChar char="n"/>
            </a:pPr>
            <a:r>
              <a:rPr lang="zh-CN" altLang="en-US" sz="2800" dirty="0"/>
              <a:t>累计传输时间的混合流传输优化方案</a:t>
            </a:r>
          </a:p>
          <a:p>
            <a:pPr marL="539353" indent="-457200">
              <a:buFont typeface="Wingdings" charset="2"/>
              <a:buChar char="n"/>
            </a:pPr>
            <a:r>
              <a:rPr lang="zh-CN" altLang="en-US" sz="2800" dirty="0"/>
              <a:t>紧急程度已知的任务级别传输优化</a:t>
            </a:r>
            <a:r>
              <a:rPr lang="zh-CN" altLang="en-US" sz="2800" dirty="0" smtClean="0"/>
              <a:t>方案</a:t>
            </a:r>
          </a:p>
          <a:p>
            <a:pPr marL="539353" indent="-457200">
              <a:buFont typeface="Wingdings" charset="2"/>
              <a:buChar char="n"/>
            </a:pPr>
            <a:r>
              <a:rPr lang="zh-CN" altLang="en-US" sz="2800" dirty="0"/>
              <a:t>任务级的纠错码文件系统传输优化</a:t>
            </a:r>
            <a:r>
              <a:rPr lang="zh-CN" altLang="en-US" sz="2800" dirty="0" smtClean="0"/>
              <a:t>方案</a:t>
            </a:r>
            <a:endParaRPr lang="en-US" altLang="zh-CN" sz="2800" dirty="0"/>
          </a:p>
          <a:p>
            <a:pPr marL="539353" indent="-457200">
              <a:buFont typeface="Wingdings" charset="2"/>
              <a:buChar char="n"/>
            </a:pPr>
            <a:r>
              <a:rPr lang="zh-CN" altLang="en-US" sz="2800" dirty="0"/>
              <a:t>数据中心网络应用速率和延迟传输优化系统</a:t>
            </a:r>
            <a:endParaRPr lang="en-US" altLang="zh-CN" sz="28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67744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chemeClr val="tx1"/>
                </a:solidFill>
              </a:rPr>
              <a:t>工作框架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5" name="组合 23"/>
          <p:cNvGrpSpPr/>
          <p:nvPr/>
        </p:nvGrpSpPr>
        <p:grpSpPr>
          <a:xfrm>
            <a:off x="940367" y="1621384"/>
            <a:ext cx="7379824" cy="4795458"/>
            <a:chOff x="1519308" y="2268455"/>
            <a:chExt cx="8584812" cy="5300912"/>
          </a:xfrm>
        </p:grpSpPr>
        <p:sp>
          <p:nvSpPr>
            <p:cNvPr id="6" name="矩形 5"/>
            <p:cNvSpPr/>
            <p:nvPr/>
          </p:nvSpPr>
          <p:spPr>
            <a:xfrm>
              <a:off x="2926080" y="2954633"/>
              <a:ext cx="880513" cy="318892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b="1" dirty="0" smtClean="0">
                  <a:solidFill>
                    <a:srgbClr val="002060"/>
                  </a:solidFill>
                </a:rPr>
                <a:t>数据中心应用速率和传输优化</a:t>
              </a:r>
              <a:r>
                <a:rPr lang="zh-CN" altLang="en-US" sz="1500" b="1" dirty="0" smtClean="0">
                  <a:solidFill>
                    <a:srgbClr val="C00000"/>
                  </a:solidFill>
                </a:rPr>
                <a:t>模型</a:t>
              </a:r>
              <a:endParaRPr lang="zh-CN" altLang="en-US" sz="1500" b="1" dirty="0">
                <a:solidFill>
                  <a:srgbClr val="C0000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254035" y="2954633"/>
              <a:ext cx="850085" cy="318892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b="1" dirty="0">
                  <a:solidFill>
                    <a:srgbClr val="002060"/>
                  </a:solidFill>
                </a:rPr>
                <a:t>数据中心应用速率和传输优化</a:t>
              </a:r>
              <a:r>
                <a:rPr lang="zh-CN" altLang="en-US" sz="1500" b="1" dirty="0" smtClean="0">
                  <a:solidFill>
                    <a:srgbClr val="C00000"/>
                  </a:solidFill>
                </a:rPr>
                <a:t>系统</a:t>
              </a:r>
              <a:endParaRPr lang="zh-CN" altLang="en-US" sz="15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直接箭头连接符 26"/>
            <p:cNvCxnSpPr/>
            <p:nvPr/>
          </p:nvCxnSpPr>
          <p:spPr>
            <a:xfrm flipV="1">
              <a:off x="3806593" y="3169115"/>
              <a:ext cx="1681094" cy="1379982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27"/>
            <p:cNvCxnSpPr/>
            <p:nvPr/>
          </p:nvCxnSpPr>
          <p:spPr>
            <a:xfrm flipV="1">
              <a:off x="3806593" y="4178196"/>
              <a:ext cx="1681092" cy="370901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28"/>
            <p:cNvCxnSpPr/>
            <p:nvPr/>
          </p:nvCxnSpPr>
          <p:spPr>
            <a:xfrm>
              <a:off x="3806593" y="4549097"/>
              <a:ext cx="1681092" cy="1310055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29"/>
            <p:cNvCxnSpPr/>
            <p:nvPr/>
          </p:nvCxnSpPr>
          <p:spPr>
            <a:xfrm>
              <a:off x="7457079" y="3169115"/>
              <a:ext cx="1796956" cy="1379982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30"/>
            <p:cNvCxnSpPr/>
            <p:nvPr/>
          </p:nvCxnSpPr>
          <p:spPr>
            <a:xfrm>
              <a:off x="7457079" y="4178196"/>
              <a:ext cx="1796956" cy="370901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31"/>
            <p:cNvCxnSpPr/>
            <p:nvPr/>
          </p:nvCxnSpPr>
          <p:spPr>
            <a:xfrm flipV="1">
              <a:off x="7457079" y="4549097"/>
              <a:ext cx="1796956" cy="1310055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>
              <a:stCxn id="6" idx="2"/>
              <a:endCxn id="7" idx="2"/>
            </p:cNvCxnSpPr>
            <p:nvPr/>
          </p:nvCxnSpPr>
          <p:spPr>
            <a:xfrm rot="16200000" flipH="1">
              <a:off x="6523074" y="2987189"/>
              <a:ext cx="14039" cy="6312741"/>
            </a:xfrm>
            <a:prstGeom prst="bentConnector3">
              <a:avLst>
                <a:gd name="adj1" fmla="val 11627031"/>
              </a:avLst>
            </a:prstGeom>
            <a:ln w="254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33"/>
            <p:cNvGrpSpPr/>
            <p:nvPr/>
          </p:nvGrpSpPr>
          <p:grpSpPr>
            <a:xfrm>
              <a:off x="5334000" y="2268455"/>
              <a:ext cx="2270760" cy="2478769"/>
              <a:chOff x="5013960" y="2063523"/>
              <a:chExt cx="2270760" cy="2478769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5167647" y="2566821"/>
                <a:ext cx="1969392" cy="79472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500" dirty="0" smtClean="0">
                    <a:solidFill>
                      <a:srgbClr val="FF0000"/>
                    </a:solidFill>
                  </a:rPr>
                  <a:t>带宽自适应</a:t>
                </a:r>
                <a:r>
                  <a:rPr lang="zh-CN" altLang="en-US" sz="1500" dirty="0" smtClean="0">
                    <a:solidFill>
                      <a:schemeClr val="tx1"/>
                    </a:solidFill>
                  </a:rPr>
                  <a:t>的期限敏感流优化方案</a:t>
                </a:r>
                <a:endParaRPr lang="zh-CN" altLang="en-US" sz="1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167645" y="3591862"/>
                <a:ext cx="1969394" cy="76280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500" dirty="0" smtClean="0">
                    <a:solidFill>
                      <a:srgbClr val="FF0000"/>
                    </a:solidFill>
                  </a:rPr>
                  <a:t>累计传输时间</a:t>
                </a:r>
                <a:r>
                  <a:rPr lang="zh-CN" altLang="en-US" sz="1500" dirty="0" smtClean="0">
                    <a:solidFill>
                      <a:schemeClr val="tx1"/>
                    </a:solidFill>
                  </a:rPr>
                  <a:t>的混合流传输</a:t>
                </a:r>
                <a:r>
                  <a:rPr lang="zh-CN" altLang="en-US" sz="1500" dirty="0" smtClean="0">
                    <a:solidFill>
                      <a:schemeClr val="tx1"/>
                    </a:solidFill>
                  </a:rPr>
                  <a:t>优化</a:t>
                </a:r>
                <a:r>
                  <a:rPr lang="zh-CN" altLang="en-US" sz="1500" dirty="0">
                    <a:solidFill>
                      <a:schemeClr val="tx1"/>
                    </a:solidFill>
                  </a:rPr>
                  <a:t>方案</a:t>
                </a:r>
                <a:endParaRPr lang="zh-CN" altLang="en-US" sz="1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013960" y="2063523"/>
                <a:ext cx="2270760" cy="2478769"/>
              </a:xfrm>
              <a:prstGeom prst="rect">
                <a:avLst/>
              </a:prstGeom>
              <a:noFill/>
              <a:ln w="254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 dirty="0"/>
              </a:p>
            </p:txBody>
          </p:sp>
        </p:grpSp>
        <p:grpSp>
          <p:nvGrpSpPr>
            <p:cNvPr id="16" name="组合 34"/>
            <p:cNvGrpSpPr/>
            <p:nvPr/>
          </p:nvGrpSpPr>
          <p:grpSpPr>
            <a:xfrm>
              <a:off x="5326877" y="4930497"/>
              <a:ext cx="2423137" cy="2638870"/>
              <a:chOff x="5006837" y="4436005"/>
              <a:chExt cx="2423137" cy="263887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5167644" y="4796083"/>
                <a:ext cx="1969394" cy="96849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500" dirty="0" smtClean="0">
                    <a:solidFill>
                      <a:srgbClr val="FF0000"/>
                    </a:solidFill>
                  </a:rPr>
                  <a:t>紧急程度已知</a:t>
                </a:r>
                <a:r>
                  <a:rPr lang="zh-CN" altLang="en-US" sz="1500" dirty="0" smtClean="0">
                    <a:solidFill>
                      <a:schemeClr val="tx1"/>
                    </a:solidFill>
                  </a:rPr>
                  <a:t>的任务级传输优化</a:t>
                </a:r>
                <a:r>
                  <a:rPr lang="zh-CN" altLang="en-US" sz="1500" dirty="0" smtClean="0">
                    <a:solidFill>
                      <a:schemeClr val="tx1"/>
                    </a:solidFill>
                  </a:rPr>
                  <a:t>方案</a:t>
                </a:r>
                <a:endParaRPr lang="zh-CN" altLang="en-US" sz="1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5006837" y="4454527"/>
                <a:ext cx="2423137" cy="35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500" dirty="0" smtClean="0">
                    <a:solidFill>
                      <a:srgbClr val="00B0F0"/>
                    </a:solidFill>
                  </a:rPr>
                  <a:t>任务级传输优化</a:t>
                </a:r>
                <a:r>
                  <a:rPr lang="zh-CN" altLang="en-US" sz="1500" dirty="0" smtClean="0">
                    <a:solidFill>
                      <a:srgbClr val="00B0F0"/>
                    </a:solidFill>
                  </a:rPr>
                  <a:t>方法</a:t>
                </a:r>
                <a:endParaRPr lang="zh-CN" altLang="en-US" sz="15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025617" y="4436005"/>
                <a:ext cx="2270760" cy="2638870"/>
              </a:xfrm>
              <a:prstGeom prst="rect">
                <a:avLst/>
              </a:prstGeom>
              <a:noFill/>
              <a:ln w="254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1519308" y="2965133"/>
              <a:ext cx="604881" cy="318892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b="1" dirty="0">
                  <a:solidFill>
                    <a:srgbClr val="002060"/>
                  </a:solidFill>
                </a:rPr>
                <a:t>国内外研究</a:t>
              </a:r>
              <a:r>
                <a:rPr lang="zh-CN" altLang="en-US" sz="1500" b="1" dirty="0">
                  <a:solidFill>
                    <a:srgbClr val="C00000"/>
                  </a:solidFill>
                </a:rPr>
                <a:t>现状</a:t>
              </a:r>
            </a:p>
          </p:txBody>
        </p:sp>
        <p:cxnSp>
          <p:nvCxnSpPr>
            <p:cNvPr id="18" name="直接箭头连接符 36"/>
            <p:cNvCxnSpPr/>
            <p:nvPr/>
          </p:nvCxnSpPr>
          <p:spPr>
            <a:xfrm flipV="1">
              <a:off x="2124189" y="4549097"/>
              <a:ext cx="801891" cy="10500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4229639" y="1670568"/>
            <a:ext cx="20668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 smtClean="0">
                <a:solidFill>
                  <a:srgbClr val="00B0F0"/>
                </a:solidFill>
              </a:rPr>
              <a:t>流级传输优化</a:t>
            </a:r>
            <a:r>
              <a:rPr lang="zh-CN" altLang="en-US" sz="1500" dirty="0" smtClean="0">
                <a:solidFill>
                  <a:srgbClr val="00B0F0"/>
                </a:solidFill>
              </a:rPr>
              <a:t>方法</a:t>
            </a:r>
            <a:endParaRPr lang="zh-CN" altLang="en-US" sz="1500" dirty="0">
              <a:solidFill>
                <a:srgbClr val="00B0F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59171" y="5576520"/>
            <a:ext cx="1692965" cy="69006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 smtClean="0">
                <a:solidFill>
                  <a:srgbClr val="FF0000"/>
                </a:solidFill>
              </a:rPr>
              <a:t>任务级</a:t>
            </a:r>
            <a:r>
              <a:rPr lang="zh-CN" altLang="en-US" sz="1500" dirty="0" smtClean="0">
                <a:solidFill>
                  <a:schemeClr val="tx1"/>
                </a:solidFill>
              </a:rPr>
              <a:t>的纠错码文件系统传输</a:t>
            </a:r>
            <a:r>
              <a:rPr lang="zh-CN" altLang="en-US" sz="1500" dirty="0" smtClean="0">
                <a:solidFill>
                  <a:schemeClr val="tx1"/>
                </a:solidFill>
              </a:rPr>
              <a:t>优化</a:t>
            </a:r>
            <a:r>
              <a:rPr lang="zh-CN" altLang="en-US" sz="1500" dirty="0">
                <a:solidFill>
                  <a:schemeClr val="tx1"/>
                </a:solidFill>
              </a:rPr>
              <a:t>方案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27"/>
          <p:cNvCxnSpPr>
            <a:stCxn id="19" idx="2"/>
            <a:endCxn id="35" idx="0"/>
          </p:cNvCxnSpPr>
          <p:nvPr/>
        </p:nvCxnSpPr>
        <p:spPr>
          <a:xfrm>
            <a:off x="5198214" y="5231488"/>
            <a:ext cx="7440" cy="34503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5156304" y="5231488"/>
            <a:ext cx="7515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 smtClean="0">
                <a:solidFill>
                  <a:srgbClr val="00B0F0"/>
                </a:solidFill>
              </a:rPr>
              <a:t>应用</a:t>
            </a:r>
            <a:endParaRPr lang="zh-CN" altLang="en-US" sz="15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74193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chemeClr val="tx1"/>
                </a:solidFill>
              </a:rPr>
              <a:t>提纲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39353" indent="-457200">
              <a:buFont typeface="Wingdings" charset="2"/>
              <a:buChar char="n"/>
            </a:pPr>
            <a:r>
              <a:rPr lang="zh-CN" altLang="en-US" sz="3200" dirty="0"/>
              <a:t>研究背景和意义</a:t>
            </a:r>
            <a:endParaRPr lang="en-US" altLang="zh-CN" sz="3200" dirty="0"/>
          </a:p>
          <a:p>
            <a:pPr marL="539353" indent="-457200">
              <a:buFont typeface="Wingdings" charset="2"/>
              <a:buChar char="n"/>
            </a:pPr>
            <a:r>
              <a:rPr lang="zh-CN" altLang="en-US" sz="3200" dirty="0">
                <a:solidFill>
                  <a:srgbClr val="FF0000"/>
                </a:solidFill>
              </a:rPr>
              <a:t>国内外研究现状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539353" indent="-457200">
              <a:buFont typeface="Wingdings" charset="2"/>
              <a:buChar char="n"/>
            </a:pPr>
            <a:r>
              <a:rPr lang="zh-CN" altLang="en-US" sz="3200" dirty="0"/>
              <a:t>数据中心网络应用速率和延迟传输优化模型</a:t>
            </a:r>
            <a:endParaRPr lang="en-US" altLang="zh-CN" sz="3200" dirty="0"/>
          </a:p>
          <a:p>
            <a:pPr marL="539353" indent="-457200">
              <a:buFont typeface="Wingdings" charset="2"/>
              <a:buChar char="n"/>
            </a:pPr>
            <a:r>
              <a:rPr lang="zh-CN" altLang="en-US" sz="3200" dirty="0" smtClean="0"/>
              <a:t>期限自适应的期限</a:t>
            </a:r>
            <a:r>
              <a:rPr lang="zh-CN" altLang="en-US" sz="3200" dirty="0"/>
              <a:t>敏感流传输优化方案</a:t>
            </a:r>
          </a:p>
          <a:p>
            <a:pPr marL="539353" indent="-457200">
              <a:buFont typeface="Wingdings" charset="2"/>
              <a:buChar char="n"/>
            </a:pPr>
            <a:r>
              <a:rPr lang="zh-CN" altLang="en-US" sz="3200" dirty="0"/>
              <a:t>累计传输时间的混合流传输优化方案</a:t>
            </a:r>
          </a:p>
          <a:p>
            <a:pPr marL="539353" indent="-457200">
              <a:buFont typeface="Wingdings" charset="2"/>
              <a:buChar char="n"/>
            </a:pPr>
            <a:r>
              <a:rPr lang="zh-CN" altLang="en-US" sz="3200" dirty="0"/>
              <a:t>紧急程度已知的任务级别传输优化</a:t>
            </a:r>
            <a:r>
              <a:rPr lang="zh-CN" altLang="en-US" sz="3200" dirty="0" smtClean="0"/>
              <a:t>方案</a:t>
            </a:r>
          </a:p>
          <a:p>
            <a:pPr marL="539353" indent="-457200">
              <a:buFont typeface="Wingdings" charset="2"/>
              <a:buChar char="n"/>
            </a:pPr>
            <a:r>
              <a:rPr lang="zh-CN" altLang="en-US" sz="3200" dirty="0"/>
              <a:t>任务级的纠错码文件系统传输优化</a:t>
            </a:r>
            <a:r>
              <a:rPr lang="zh-CN" altLang="en-US" sz="3200" dirty="0" smtClean="0"/>
              <a:t>方案</a:t>
            </a:r>
            <a:endParaRPr lang="en-US" altLang="zh-CN" sz="3200" dirty="0"/>
          </a:p>
          <a:p>
            <a:pPr marL="539353" indent="-457200">
              <a:buFont typeface="Wingdings" charset="2"/>
              <a:buChar char="n"/>
            </a:pPr>
            <a:r>
              <a:rPr lang="zh-CN" altLang="en-US" sz="3200" dirty="0"/>
              <a:t>数据中心网络应用速率和延迟传输优化系统</a:t>
            </a:r>
            <a:endParaRPr lang="en-US" altLang="zh-CN" sz="3200" dirty="0"/>
          </a:p>
          <a:p>
            <a:pPr marL="539353" indent="-457200">
              <a:buFont typeface="Wingdings" charset="2"/>
              <a:buChar char="n"/>
            </a:pPr>
            <a:r>
              <a:rPr lang="zh-CN" altLang="en-US" sz="3200" dirty="0"/>
              <a:t>结论与展望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846158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2.xml><?xml version="1.0" encoding="utf-8"?>
<a:themeOverride xmlns:a="http://schemas.openxmlformats.org/drawingml/2006/main">
  <a:clrScheme name="中性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13922</TotalTime>
  <Words>1535</Words>
  <Application>Microsoft Macintosh PowerPoint</Application>
  <PresentationFormat>全屏显示(4:3)</PresentationFormat>
  <Paragraphs>214</Paragraphs>
  <Slides>19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Adobe 楷体 Std R</vt:lpstr>
      <vt:lpstr>Calibri</vt:lpstr>
      <vt:lpstr>MS PGothic</vt:lpstr>
      <vt:lpstr>Tw Cen MT</vt:lpstr>
      <vt:lpstr>Wingdings</vt:lpstr>
      <vt:lpstr>黑体</vt:lpstr>
      <vt:lpstr>华文仿宋</vt:lpstr>
      <vt:lpstr>华文楷体</vt:lpstr>
      <vt:lpstr>华文隶书</vt:lpstr>
      <vt:lpstr>华文中宋</vt:lpstr>
      <vt:lpstr>宋体</vt:lpstr>
      <vt:lpstr>中性</vt:lpstr>
      <vt:lpstr>数据中心网络应用速率和延迟优化</vt:lpstr>
      <vt:lpstr>提纲</vt:lpstr>
      <vt:lpstr>提纲</vt:lpstr>
      <vt:lpstr>研究背景和意义</vt:lpstr>
      <vt:lpstr>研究背景</vt:lpstr>
      <vt:lpstr>研究目标和研究意义</vt:lpstr>
      <vt:lpstr>主要工作</vt:lpstr>
      <vt:lpstr>工作框架</vt:lpstr>
      <vt:lpstr>提纲</vt:lpstr>
      <vt:lpstr>国内外研究现状</vt:lpstr>
      <vt:lpstr>数据中心网络应用传输概述</vt:lpstr>
      <vt:lpstr>数据中心网络应用传输概述</vt:lpstr>
      <vt:lpstr>数据中心网络应用传输概述</vt:lpstr>
      <vt:lpstr>国内外研究现状</vt:lpstr>
      <vt:lpstr>国内外研究现状</vt:lpstr>
      <vt:lpstr>国内外研究现状</vt:lpstr>
      <vt:lpstr>国内外研究现状</vt:lpstr>
      <vt:lpstr>参考文献</vt:lpstr>
      <vt:lpstr>PowerPoint 演示文稿</vt:lpstr>
    </vt:vector>
  </TitlesOfParts>
  <Company>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数据中心网络中流量管理关键技术研究</dc:title>
  <dc:creator>Jiao Zhang</dc:creator>
  <cp:lastModifiedBy>张晗</cp:lastModifiedBy>
  <cp:revision>468</cp:revision>
  <cp:lastPrinted>2014-03-11T03:56:27Z</cp:lastPrinted>
  <dcterms:created xsi:type="dcterms:W3CDTF">2014-03-05T13:43:05Z</dcterms:created>
  <dcterms:modified xsi:type="dcterms:W3CDTF">2017-12-23T06:04:16Z</dcterms:modified>
</cp:coreProperties>
</file>